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1"/>
  </p:notesMasterIdLst>
  <p:handoutMasterIdLst>
    <p:handoutMasterId r:id="rId132"/>
  </p:handoutMasterIdLst>
  <p:sldIdLst>
    <p:sldId id="397" r:id="rId2"/>
    <p:sldId id="432" r:id="rId3"/>
    <p:sldId id="257" r:id="rId4"/>
    <p:sldId id="264" r:id="rId5"/>
    <p:sldId id="427" r:id="rId6"/>
    <p:sldId id="428" r:id="rId7"/>
    <p:sldId id="429" r:id="rId8"/>
    <p:sldId id="430" r:id="rId9"/>
    <p:sldId id="431" r:id="rId10"/>
    <p:sldId id="269" r:id="rId11"/>
    <p:sldId id="398" r:id="rId12"/>
    <p:sldId id="267" r:id="rId13"/>
    <p:sldId id="270" r:id="rId14"/>
    <p:sldId id="408" r:id="rId15"/>
    <p:sldId id="399" r:id="rId16"/>
    <p:sldId id="271" r:id="rId17"/>
    <p:sldId id="276" r:id="rId18"/>
    <p:sldId id="273" r:id="rId19"/>
    <p:sldId id="274" r:id="rId20"/>
    <p:sldId id="275" r:id="rId21"/>
    <p:sldId id="277" r:id="rId22"/>
    <p:sldId id="278" r:id="rId23"/>
    <p:sldId id="280" r:id="rId24"/>
    <p:sldId id="281" r:id="rId25"/>
    <p:sldId id="282" r:id="rId26"/>
    <p:sldId id="283" r:id="rId27"/>
    <p:sldId id="284" r:id="rId28"/>
    <p:sldId id="294" r:id="rId29"/>
    <p:sldId id="286" r:id="rId30"/>
    <p:sldId id="287" r:id="rId31"/>
    <p:sldId id="288" r:id="rId32"/>
    <p:sldId id="400" r:id="rId33"/>
    <p:sldId id="401" r:id="rId34"/>
    <p:sldId id="402" r:id="rId35"/>
    <p:sldId id="291" r:id="rId36"/>
    <p:sldId id="289" r:id="rId37"/>
    <p:sldId id="290" r:id="rId38"/>
    <p:sldId id="295" r:id="rId39"/>
    <p:sldId id="296" r:id="rId40"/>
    <p:sldId id="297" r:id="rId41"/>
    <p:sldId id="298" r:id="rId42"/>
    <p:sldId id="299" r:id="rId43"/>
    <p:sldId id="301" r:id="rId44"/>
    <p:sldId id="308" r:id="rId45"/>
    <p:sldId id="303" r:id="rId46"/>
    <p:sldId id="305" r:id="rId47"/>
    <p:sldId id="306" r:id="rId48"/>
    <p:sldId id="307"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404" r:id="rId78"/>
    <p:sldId id="339" r:id="rId79"/>
    <p:sldId id="340" r:id="rId80"/>
    <p:sldId id="341" r:id="rId81"/>
    <p:sldId id="381" r:id="rId82"/>
    <p:sldId id="343" r:id="rId83"/>
    <p:sldId id="344" r:id="rId84"/>
    <p:sldId id="345" r:id="rId85"/>
    <p:sldId id="349" r:id="rId86"/>
    <p:sldId id="350" r:id="rId87"/>
    <p:sldId id="351" r:id="rId88"/>
    <p:sldId id="352" r:id="rId89"/>
    <p:sldId id="353" r:id="rId90"/>
    <p:sldId id="354" r:id="rId91"/>
    <p:sldId id="374" r:id="rId92"/>
    <p:sldId id="380" r:id="rId93"/>
    <p:sldId id="375" r:id="rId94"/>
    <p:sldId id="405" r:id="rId95"/>
    <p:sldId id="355" r:id="rId96"/>
    <p:sldId id="373" r:id="rId97"/>
    <p:sldId id="356" r:id="rId98"/>
    <p:sldId id="357" r:id="rId99"/>
    <p:sldId id="358" r:id="rId100"/>
    <p:sldId id="359" r:id="rId101"/>
    <p:sldId id="360" r:id="rId102"/>
    <p:sldId id="403" r:id="rId103"/>
    <p:sldId id="406" r:id="rId104"/>
    <p:sldId id="407" r:id="rId105"/>
    <p:sldId id="389" r:id="rId106"/>
    <p:sldId id="383" r:id="rId107"/>
    <p:sldId id="386" r:id="rId108"/>
    <p:sldId id="385" r:id="rId109"/>
    <p:sldId id="384" r:id="rId110"/>
    <p:sldId id="390" r:id="rId111"/>
    <p:sldId id="392" r:id="rId112"/>
    <p:sldId id="393" r:id="rId113"/>
    <p:sldId id="409" r:id="rId114"/>
    <p:sldId id="363" r:id="rId115"/>
    <p:sldId id="364" r:id="rId116"/>
    <p:sldId id="410" r:id="rId117"/>
    <p:sldId id="365" r:id="rId118"/>
    <p:sldId id="366" r:id="rId119"/>
    <p:sldId id="367" r:id="rId120"/>
    <p:sldId id="368" r:id="rId121"/>
    <p:sldId id="416" r:id="rId122"/>
    <p:sldId id="417" r:id="rId123"/>
    <p:sldId id="418" r:id="rId124"/>
    <p:sldId id="419" r:id="rId125"/>
    <p:sldId id="420" r:id="rId126"/>
    <p:sldId id="421" r:id="rId127"/>
    <p:sldId id="422" r:id="rId128"/>
    <p:sldId id="423" r:id="rId129"/>
    <p:sldId id="424" r:id="rId130"/>
  </p:sldIdLst>
  <p:sldSz cx="9906000" cy="6858000" type="A4"/>
  <p:notesSz cx="9926638" cy="14355763"/>
  <p:embeddedFontLst>
    <p:embeddedFont>
      <p:font typeface="Calibri" panose="020F0502020204030204" pitchFamily="34" charset="0"/>
      <p:regular r:id="rId133"/>
      <p:bold r:id="rId134"/>
      <p:italic r:id="rId135"/>
      <p:boldItalic r:id="rId136"/>
    </p:embeddedFont>
    <p:embeddedFont>
      <p:font typeface="2  Nazanin" panose="020B0604020202020204" charset="-78"/>
      <p:regular r:id="rId137"/>
      <p:bold r:id="rId138"/>
    </p:embeddedFont>
    <p:embeddedFont>
      <p:font typeface="F_jalal" panose="020B0604020202020204"/>
      <p:regular r:id="rId139"/>
    </p:embeddedFont>
    <p:embeddedFont>
      <p:font typeface="Nazanin" panose="00000400000000000000" pitchFamily="2" charset="-78"/>
      <p:regular r:id="rId140"/>
      <p:bold r:id="rId141"/>
    </p:embeddedFont>
    <p:embeddedFont>
      <p:font typeface="Tahoma" panose="020B0604030504040204" pitchFamily="34" charset="0"/>
      <p:regular r:id="rId142"/>
      <p:bold r:id="rId143"/>
    </p:embeddedFont>
    <p:embeddedFont>
      <p:font typeface="B Nazanin" panose="00000400000000000000" pitchFamily="2" charset="-78"/>
      <p:regular r:id="rId144"/>
      <p:bold r:id="rId145"/>
    </p:embeddedFont>
    <p:embeddedFont>
      <p:font typeface="Verdana" panose="020B0604030504040204" pitchFamily="34" charset="0"/>
      <p:regular r:id="rId146"/>
      <p:bold r:id="rId147"/>
      <p:italic r:id="rId148"/>
      <p:boldItalic r:id="rId149"/>
    </p:embeddedFont>
    <p:embeddedFont>
      <p:font typeface="B Roya" panose="00000400000000000000" pitchFamily="2" charset="-78"/>
      <p:regular r:id="rId150"/>
      <p:bold r:id="rId151"/>
    </p:embeddedFont>
  </p:embeddedFontLst>
  <p:defaultTextStyle>
    <a:defPPr>
      <a:defRPr lang="en-US"/>
    </a:defPPr>
    <a:lvl1pPr algn="r" defTabSz="955675" rtl="1" fontAlgn="base">
      <a:spcBef>
        <a:spcPct val="0"/>
      </a:spcBef>
      <a:spcAft>
        <a:spcPct val="0"/>
      </a:spcAft>
      <a:defRPr sz="1900" kern="1200">
        <a:solidFill>
          <a:schemeClr val="tx1"/>
        </a:solidFill>
        <a:latin typeface="Arial" pitchFamily="34" charset="0"/>
        <a:ea typeface="+mn-ea"/>
        <a:cs typeface="Arial" pitchFamily="34" charset="0"/>
      </a:defRPr>
    </a:lvl1pPr>
    <a:lvl2pPr marL="476250" indent="-134938" algn="r" defTabSz="955675" rtl="1" fontAlgn="base">
      <a:spcBef>
        <a:spcPct val="0"/>
      </a:spcBef>
      <a:spcAft>
        <a:spcPct val="0"/>
      </a:spcAft>
      <a:defRPr sz="1900" kern="1200">
        <a:solidFill>
          <a:schemeClr val="tx1"/>
        </a:solidFill>
        <a:latin typeface="Arial" pitchFamily="34" charset="0"/>
        <a:ea typeface="+mn-ea"/>
        <a:cs typeface="Arial" pitchFamily="34" charset="0"/>
      </a:defRPr>
    </a:lvl2pPr>
    <a:lvl3pPr marL="955675" indent="-271463" algn="r" defTabSz="955675" rtl="1" fontAlgn="base">
      <a:spcBef>
        <a:spcPct val="0"/>
      </a:spcBef>
      <a:spcAft>
        <a:spcPct val="0"/>
      </a:spcAft>
      <a:defRPr sz="1900" kern="1200">
        <a:solidFill>
          <a:schemeClr val="tx1"/>
        </a:solidFill>
        <a:latin typeface="Arial" pitchFamily="34" charset="0"/>
        <a:ea typeface="+mn-ea"/>
        <a:cs typeface="Arial" pitchFamily="34" charset="0"/>
      </a:defRPr>
    </a:lvl3pPr>
    <a:lvl4pPr marL="1433513" indent="-407988" algn="r" defTabSz="955675" rtl="1" fontAlgn="base">
      <a:spcBef>
        <a:spcPct val="0"/>
      </a:spcBef>
      <a:spcAft>
        <a:spcPct val="0"/>
      </a:spcAft>
      <a:defRPr sz="1900" kern="1200">
        <a:solidFill>
          <a:schemeClr val="tx1"/>
        </a:solidFill>
        <a:latin typeface="Arial" pitchFamily="34" charset="0"/>
        <a:ea typeface="+mn-ea"/>
        <a:cs typeface="Arial" pitchFamily="34" charset="0"/>
      </a:defRPr>
    </a:lvl4pPr>
    <a:lvl5pPr marL="1912938" indent="-544513" algn="r" defTabSz="955675" rtl="1" fontAlgn="base">
      <a:spcBef>
        <a:spcPct val="0"/>
      </a:spcBef>
      <a:spcAft>
        <a:spcPct val="0"/>
      </a:spcAft>
      <a:defRPr sz="1900" kern="1200">
        <a:solidFill>
          <a:schemeClr val="tx1"/>
        </a:solidFill>
        <a:latin typeface="Arial" pitchFamily="34" charset="0"/>
        <a:ea typeface="+mn-ea"/>
        <a:cs typeface="Arial" pitchFamily="34" charset="0"/>
      </a:defRPr>
    </a:lvl5pPr>
    <a:lvl6pPr marL="2286000" algn="l" defTabSz="914400" rtl="0" eaLnBrk="1" latinLnBrk="0" hangingPunct="1">
      <a:defRPr sz="1900" kern="1200">
        <a:solidFill>
          <a:schemeClr val="tx1"/>
        </a:solidFill>
        <a:latin typeface="Arial" pitchFamily="34" charset="0"/>
        <a:ea typeface="+mn-ea"/>
        <a:cs typeface="Arial" pitchFamily="34" charset="0"/>
      </a:defRPr>
    </a:lvl6pPr>
    <a:lvl7pPr marL="2743200" algn="l" defTabSz="914400" rtl="0" eaLnBrk="1" latinLnBrk="0" hangingPunct="1">
      <a:defRPr sz="1900" kern="1200">
        <a:solidFill>
          <a:schemeClr val="tx1"/>
        </a:solidFill>
        <a:latin typeface="Arial" pitchFamily="34" charset="0"/>
        <a:ea typeface="+mn-ea"/>
        <a:cs typeface="Arial" pitchFamily="34" charset="0"/>
      </a:defRPr>
    </a:lvl7pPr>
    <a:lvl8pPr marL="3200400" algn="l" defTabSz="914400" rtl="0" eaLnBrk="1" latinLnBrk="0" hangingPunct="1">
      <a:defRPr sz="1900" kern="1200">
        <a:solidFill>
          <a:schemeClr val="tx1"/>
        </a:solidFill>
        <a:latin typeface="Arial" pitchFamily="34" charset="0"/>
        <a:ea typeface="+mn-ea"/>
        <a:cs typeface="Arial" pitchFamily="34" charset="0"/>
      </a:defRPr>
    </a:lvl8pPr>
    <a:lvl9pPr marL="3657600" algn="l" defTabSz="914400" rtl="0" eaLnBrk="1" latinLnBrk="0" hangingPunct="1">
      <a:defRPr sz="19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30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86AB11"/>
    <a:srgbClr val="0E9444"/>
    <a:srgbClr val="4AE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6324" autoAdjust="0"/>
    <p:restoredTop sz="99824" autoAdjust="0"/>
  </p:normalViewPr>
  <p:slideViewPr>
    <p:cSldViewPr snapToObjects="1">
      <p:cViewPr>
        <p:scale>
          <a:sx n="95" d="100"/>
          <a:sy n="95" d="100"/>
        </p:scale>
        <p:origin x="-1584" y="-24"/>
      </p:cViewPr>
      <p:guideLst>
        <p:guide orient="horz" pos="2160"/>
        <p:guide pos="3083"/>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fntdata"/><Relationship Id="rId138" Type="http://schemas.openxmlformats.org/officeDocument/2006/relationships/font" Target="fonts/font6.fntdata"/><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2.fntdata"/><Relationship Id="rId14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8.fntdata"/><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40" Type="http://schemas.openxmlformats.org/officeDocument/2006/relationships/font" Target="fonts/font8.fntdata"/><Relationship Id="rId145" Type="http://schemas.openxmlformats.org/officeDocument/2006/relationships/font" Target="fonts/font13.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font" Target="fonts/font3.fntdata"/><Relationship Id="rId143" Type="http://schemas.openxmlformats.org/officeDocument/2006/relationships/font" Target="fonts/font11.fntdata"/><Relationship Id="rId148" Type="http://schemas.openxmlformats.org/officeDocument/2006/relationships/font" Target="fonts/font16.fntdata"/><Relationship Id="rId15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9.fntdata"/><Relationship Id="rId14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24513" y="0"/>
            <a:ext cx="4302125" cy="717550"/>
          </a:xfrm>
          <a:prstGeom prst="rect">
            <a:avLst/>
          </a:prstGeom>
        </p:spPr>
        <p:txBody>
          <a:bodyPr vert="horz" lIns="138751" tIns="69376" rIns="138751" bIns="69376" rtlCol="1"/>
          <a:lstStyle>
            <a:lvl1pPr algn="r" defTabSz="1940884" rtl="0" fontAlgn="auto">
              <a:spcBef>
                <a:spcPts val="0"/>
              </a:spcBef>
              <a:spcAft>
                <a:spcPts val="0"/>
              </a:spcAft>
              <a:defRPr sz="1800">
                <a:latin typeface="+mn-lt"/>
                <a:cs typeface="+mn-cs"/>
              </a:defRPr>
            </a:lvl1pPr>
          </a:lstStyle>
          <a:p>
            <a:pPr>
              <a:defRPr/>
            </a:pPr>
            <a:endParaRPr lang="fa-IR"/>
          </a:p>
        </p:txBody>
      </p:sp>
      <p:sp>
        <p:nvSpPr>
          <p:cNvPr id="3" name="Date Placeholder 2"/>
          <p:cNvSpPr>
            <a:spLocks noGrp="1"/>
          </p:cNvSpPr>
          <p:nvPr>
            <p:ph type="dt" sz="quarter" idx="1"/>
          </p:nvPr>
        </p:nvSpPr>
        <p:spPr>
          <a:xfrm>
            <a:off x="1588" y="0"/>
            <a:ext cx="4302125" cy="717550"/>
          </a:xfrm>
          <a:prstGeom prst="rect">
            <a:avLst/>
          </a:prstGeom>
        </p:spPr>
        <p:txBody>
          <a:bodyPr vert="horz" lIns="138751" tIns="69376" rIns="138751" bIns="69376" rtlCol="1"/>
          <a:lstStyle>
            <a:lvl1pPr algn="l" defTabSz="1940884" rtl="0" fontAlgn="auto">
              <a:spcBef>
                <a:spcPts val="0"/>
              </a:spcBef>
              <a:spcAft>
                <a:spcPts val="0"/>
              </a:spcAft>
              <a:defRPr sz="1800">
                <a:latin typeface="+mn-lt"/>
                <a:cs typeface="+mn-cs"/>
              </a:defRPr>
            </a:lvl1pPr>
          </a:lstStyle>
          <a:p>
            <a:pPr>
              <a:defRPr/>
            </a:pPr>
            <a:fld id="{3427D1E0-0124-4D0E-8555-A4F6BF78CED9}" type="datetimeFigureOut">
              <a:rPr lang="fa-IR"/>
              <a:pPr>
                <a:defRPr/>
              </a:pPr>
              <a:t>1439/01/20</a:t>
            </a:fld>
            <a:endParaRPr lang="fa-IR"/>
          </a:p>
        </p:txBody>
      </p:sp>
      <p:sp>
        <p:nvSpPr>
          <p:cNvPr id="4" name="Footer Placeholder 3"/>
          <p:cNvSpPr>
            <a:spLocks noGrp="1"/>
          </p:cNvSpPr>
          <p:nvPr>
            <p:ph type="ftr" sz="quarter" idx="2"/>
          </p:nvPr>
        </p:nvSpPr>
        <p:spPr>
          <a:xfrm>
            <a:off x="5624513" y="13635038"/>
            <a:ext cx="4302125" cy="717550"/>
          </a:xfrm>
          <a:prstGeom prst="rect">
            <a:avLst/>
          </a:prstGeom>
        </p:spPr>
        <p:txBody>
          <a:bodyPr vert="horz" lIns="138751" tIns="69376" rIns="138751" bIns="69376" rtlCol="1" anchor="b"/>
          <a:lstStyle>
            <a:lvl1pPr algn="r" defTabSz="1940884" rtl="0" fontAlgn="auto">
              <a:spcBef>
                <a:spcPts val="0"/>
              </a:spcBef>
              <a:spcAft>
                <a:spcPts val="0"/>
              </a:spcAft>
              <a:defRPr sz="1800">
                <a:latin typeface="+mn-lt"/>
                <a:cs typeface="+mn-cs"/>
              </a:defRPr>
            </a:lvl1pPr>
          </a:lstStyle>
          <a:p>
            <a:pPr>
              <a:defRPr/>
            </a:pPr>
            <a:endParaRPr lang="fa-IR"/>
          </a:p>
        </p:txBody>
      </p:sp>
      <p:sp>
        <p:nvSpPr>
          <p:cNvPr id="5" name="Slide Number Placeholder 4"/>
          <p:cNvSpPr>
            <a:spLocks noGrp="1"/>
          </p:cNvSpPr>
          <p:nvPr>
            <p:ph type="sldNum" sz="quarter" idx="3"/>
          </p:nvPr>
        </p:nvSpPr>
        <p:spPr>
          <a:xfrm>
            <a:off x="1588" y="13635038"/>
            <a:ext cx="4302125" cy="717550"/>
          </a:xfrm>
          <a:prstGeom prst="rect">
            <a:avLst/>
          </a:prstGeom>
        </p:spPr>
        <p:txBody>
          <a:bodyPr vert="horz" lIns="138751" tIns="69376" rIns="138751" bIns="69376" rtlCol="1" anchor="b"/>
          <a:lstStyle>
            <a:lvl1pPr algn="l" defTabSz="1940884" rtl="0" fontAlgn="auto">
              <a:spcBef>
                <a:spcPts val="0"/>
              </a:spcBef>
              <a:spcAft>
                <a:spcPts val="0"/>
              </a:spcAft>
              <a:defRPr sz="1800">
                <a:latin typeface="+mn-lt"/>
                <a:cs typeface="+mn-cs"/>
              </a:defRPr>
            </a:lvl1pPr>
          </a:lstStyle>
          <a:p>
            <a:pPr>
              <a:defRPr/>
            </a:pPr>
            <a:fld id="{903F2800-B081-46F8-99D3-39ADC7A04055}" type="slidenum">
              <a:rPr lang="fa-IR"/>
              <a:pPr>
                <a:defRPr/>
              </a:pPr>
              <a:t>‹#›</a:t>
            </a:fld>
            <a:endParaRPr lang="fa-IR"/>
          </a:p>
        </p:txBody>
      </p:sp>
    </p:spTree>
    <p:extLst>
      <p:ext uri="{BB962C8B-B14F-4D97-AF65-F5344CB8AC3E}">
        <p14:creationId xmlns:p14="http://schemas.microsoft.com/office/powerpoint/2010/main" val="15795930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24513" y="0"/>
            <a:ext cx="4302125" cy="717550"/>
          </a:xfrm>
          <a:prstGeom prst="rect">
            <a:avLst/>
          </a:prstGeom>
        </p:spPr>
        <p:txBody>
          <a:bodyPr vert="horz" lIns="138751" tIns="69376" rIns="138751" bIns="69376" rtlCol="1"/>
          <a:lstStyle>
            <a:lvl1pPr algn="r" defTabSz="1940884" rtl="0" fontAlgn="auto">
              <a:spcBef>
                <a:spcPts val="0"/>
              </a:spcBef>
              <a:spcAft>
                <a:spcPts val="0"/>
              </a:spcAft>
              <a:defRPr sz="1800">
                <a:latin typeface="+mn-lt"/>
                <a:cs typeface="+mn-cs"/>
              </a:defRPr>
            </a:lvl1pPr>
          </a:lstStyle>
          <a:p>
            <a:pPr>
              <a:defRPr/>
            </a:pPr>
            <a:endParaRPr lang="fa-IR"/>
          </a:p>
        </p:txBody>
      </p:sp>
      <p:sp>
        <p:nvSpPr>
          <p:cNvPr id="3" name="Date Placeholder 2"/>
          <p:cNvSpPr>
            <a:spLocks noGrp="1"/>
          </p:cNvSpPr>
          <p:nvPr>
            <p:ph type="dt" idx="1"/>
          </p:nvPr>
        </p:nvSpPr>
        <p:spPr>
          <a:xfrm>
            <a:off x="1588" y="0"/>
            <a:ext cx="4302125" cy="717550"/>
          </a:xfrm>
          <a:prstGeom prst="rect">
            <a:avLst/>
          </a:prstGeom>
        </p:spPr>
        <p:txBody>
          <a:bodyPr vert="horz" lIns="138751" tIns="69376" rIns="138751" bIns="69376" rtlCol="1"/>
          <a:lstStyle>
            <a:lvl1pPr algn="l" defTabSz="1940884" rtl="0" fontAlgn="auto">
              <a:spcBef>
                <a:spcPts val="0"/>
              </a:spcBef>
              <a:spcAft>
                <a:spcPts val="0"/>
              </a:spcAft>
              <a:defRPr sz="1800">
                <a:latin typeface="+mn-lt"/>
                <a:cs typeface="+mn-cs"/>
              </a:defRPr>
            </a:lvl1pPr>
          </a:lstStyle>
          <a:p>
            <a:pPr>
              <a:defRPr/>
            </a:pPr>
            <a:fld id="{CF8AF80A-F901-4C49-A1E6-586FA5CFF5C3}" type="datetimeFigureOut">
              <a:rPr lang="fa-IR"/>
              <a:pPr>
                <a:defRPr/>
              </a:pPr>
              <a:t>1439/01/20</a:t>
            </a:fld>
            <a:endParaRPr lang="fa-IR"/>
          </a:p>
        </p:txBody>
      </p:sp>
      <p:sp>
        <p:nvSpPr>
          <p:cNvPr id="4" name="Slide Image Placeholder 3"/>
          <p:cNvSpPr>
            <a:spLocks noGrp="1" noRot="1" noChangeAspect="1"/>
          </p:cNvSpPr>
          <p:nvPr>
            <p:ph type="sldImg" idx="2"/>
          </p:nvPr>
        </p:nvSpPr>
        <p:spPr>
          <a:xfrm>
            <a:off x="1076325" y="1076325"/>
            <a:ext cx="7773988" cy="5383213"/>
          </a:xfrm>
          <a:prstGeom prst="rect">
            <a:avLst/>
          </a:prstGeom>
          <a:noFill/>
          <a:ln w="12700">
            <a:solidFill>
              <a:prstClr val="black"/>
            </a:solidFill>
          </a:ln>
        </p:spPr>
        <p:txBody>
          <a:bodyPr vert="horz" lIns="138751" tIns="69376" rIns="138751" bIns="69376" rtlCol="1" anchor="ctr"/>
          <a:lstStyle/>
          <a:p>
            <a:pPr lvl="0"/>
            <a:endParaRPr lang="fa-IR" noProof="0"/>
          </a:p>
        </p:txBody>
      </p:sp>
      <p:sp>
        <p:nvSpPr>
          <p:cNvPr id="5" name="Notes Placeholder 4"/>
          <p:cNvSpPr>
            <a:spLocks noGrp="1"/>
          </p:cNvSpPr>
          <p:nvPr>
            <p:ph type="body" sz="quarter" idx="3"/>
          </p:nvPr>
        </p:nvSpPr>
        <p:spPr>
          <a:xfrm>
            <a:off x="992188" y="6818313"/>
            <a:ext cx="7942262" cy="6461125"/>
          </a:xfrm>
          <a:prstGeom prst="rect">
            <a:avLst/>
          </a:prstGeom>
        </p:spPr>
        <p:txBody>
          <a:bodyPr vert="horz" wrap="square" lIns="138751" tIns="69376" rIns="138751" bIns="69376"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624513" y="13635038"/>
            <a:ext cx="4302125" cy="717550"/>
          </a:xfrm>
          <a:prstGeom prst="rect">
            <a:avLst/>
          </a:prstGeom>
        </p:spPr>
        <p:txBody>
          <a:bodyPr vert="horz" lIns="138751" tIns="69376" rIns="138751" bIns="69376" rtlCol="1" anchor="b"/>
          <a:lstStyle>
            <a:lvl1pPr algn="r" defTabSz="1940884" rtl="0" fontAlgn="auto">
              <a:spcBef>
                <a:spcPts val="0"/>
              </a:spcBef>
              <a:spcAft>
                <a:spcPts val="0"/>
              </a:spcAft>
              <a:defRPr sz="1800">
                <a:latin typeface="+mn-lt"/>
                <a:cs typeface="+mn-cs"/>
              </a:defRPr>
            </a:lvl1pPr>
          </a:lstStyle>
          <a:p>
            <a:pPr>
              <a:defRPr/>
            </a:pPr>
            <a:endParaRPr lang="fa-IR"/>
          </a:p>
        </p:txBody>
      </p:sp>
      <p:sp>
        <p:nvSpPr>
          <p:cNvPr id="7" name="Slide Number Placeholder 6"/>
          <p:cNvSpPr>
            <a:spLocks noGrp="1"/>
          </p:cNvSpPr>
          <p:nvPr>
            <p:ph type="sldNum" sz="quarter" idx="5"/>
          </p:nvPr>
        </p:nvSpPr>
        <p:spPr>
          <a:xfrm>
            <a:off x="1588" y="13635038"/>
            <a:ext cx="4302125" cy="717550"/>
          </a:xfrm>
          <a:prstGeom prst="rect">
            <a:avLst/>
          </a:prstGeom>
        </p:spPr>
        <p:txBody>
          <a:bodyPr vert="horz" lIns="138751" tIns="69376" rIns="138751" bIns="69376" rtlCol="1" anchor="b"/>
          <a:lstStyle>
            <a:lvl1pPr algn="l" defTabSz="1940884" rtl="0" fontAlgn="auto">
              <a:spcBef>
                <a:spcPts val="0"/>
              </a:spcBef>
              <a:spcAft>
                <a:spcPts val="0"/>
              </a:spcAft>
              <a:defRPr sz="1800">
                <a:latin typeface="+mn-lt"/>
                <a:cs typeface="+mn-cs"/>
              </a:defRPr>
            </a:lvl1pPr>
          </a:lstStyle>
          <a:p>
            <a:pPr>
              <a:defRPr/>
            </a:pPr>
            <a:fld id="{89AAF854-AAC0-4D73-9C01-849E213BFEF9}" type="slidenum">
              <a:rPr lang="fa-IR"/>
              <a:pPr>
                <a:defRPr/>
              </a:pPr>
              <a:t>‹#›</a:t>
            </a:fld>
            <a:endParaRPr lang="fa-IR"/>
          </a:p>
        </p:txBody>
      </p:sp>
    </p:spTree>
    <p:extLst>
      <p:ext uri="{BB962C8B-B14F-4D97-AF65-F5344CB8AC3E}">
        <p14:creationId xmlns:p14="http://schemas.microsoft.com/office/powerpoint/2010/main" val="1952083511"/>
      </p:ext>
    </p:extLst>
  </p:cSld>
  <p:clrMap bg1="lt1" tx1="dk1" bg2="lt2" tx2="dk2" accent1="accent1" accent2="accent2" accent3="accent3" accent4="accent4" accent5="accent5" accent6="accent6" hlink="hlink" folHlink="folHlink"/>
  <p:hf hdr="0" dt="0"/>
  <p:notesStyle>
    <a:lvl1pPr algn="r" rtl="1" eaLnBrk="0" fontAlgn="base" hangingPunct="0">
      <a:spcBef>
        <a:spcPct val="30000"/>
      </a:spcBef>
      <a:spcAft>
        <a:spcPct val="0"/>
      </a:spcAft>
      <a:defRPr sz="900" kern="1200">
        <a:solidFill>
          <a:schemeClr val="tx1"/>
        </a:solidFill>
        <a:latin typeface="+mn-lt"/>
        <a:ea typeface="+mn-ea"/>
        <a:cs typeface="+mn-cs"/>
      </a:defRPr>
    </a:lvl1pPr>
    <a:lvl2pPr marL="341313" algn="r" rtl="1" eaLnBrk="0" fontAlgn="base" hangingPunct="0">
      <a:spcBef>
        <a:spcPct val="30000"/>
      </a:spcBef>
      <a:spcAft>
        <a:spcPct val="0"/>
      </a:spcAft>
      <a:defRPr sz="900" kern="1200">
        <a:solidFill>
          <a:schemeClr val="tx1"/>
        </a:solidFill>
        <a:latin typeface="+mn-lt"/>
        <a:ea typeface="+mn-ea"/>
        <a:cs typeface="+mn-cs"/>
      </a:defRPr>
    </a:lvl2pPr>
    <a:lvl3pPr marL="682625" algn="r" rtl="1" eaLnBrk="0" fontAlgn="base" hangingPunct="0">
      <a:spcBef>
        <a:spcPct val="30000"/>
      </a:spcBef>
      <a:spcAft>
        <a:spcPct val="0"/>
      </a:spcAft>
      <a:defRPr sz="900" kern="1200">
        <a:solidFill>
          <a:schemeClr val="tx1"/>
        </a:solidFill>
        <a:latin typeface="+mn-lt"/>
        <a:ea typeface="+mn-ea"/>
        <a:cs typeface="+mn-cs"/>
      </a:defRPr>
    </a:lvl3pPr>
    <a:lvl4pPr marL="1025525" algn="r" rtl="1" eaLnBrk="0" fontAlgn="base" hangingPunct="0">
      <a:spcBef>
        <a:spcPct val="30000"/>
      </a:spcBef>
      <a:spcAft>
        <a:spcPct val="0"/>
      </a:spcAft>
      <a:defRPr sz="900" kern="1200">
        <a:solidFill>
          <a:schemeClr val="tx1"/>
        </a:solidFill>
        <a:latin typeface="+mn-lt"/>
        <a:ea typeface="+mn-ea"/>
        <a:cs typeface="+mn-cs"/>
      </a:defRPr>
    </a:lvl4pPr>
    <a:lvl5pPr marL="1366838" algn="r" rtl="1" eaLnBrk="0" fontAlgn="base" hangingPunct="0">
      <a:spcBef>
        <a:spcPct val="30000"/>
      </a:spcBef>
      <a:spcAft>
        <a:spcPct val="0"/>
      </a:spcAft>
      <a:defRPr sz="900" kern="1200">
        <a:solidFill>
          <a:schemeClr val="tx1"/>
        </a:solidFill>
        <a:latin typeface="+mn-lt"/>
        <a:ea typeface="+mn-ea"/>
        <a:cs typeface="+mn-cs"/>
      </a:defRPr>
    </a:lvl5pPr>
    <a:lvl6pPr marL="1710385" algn="r" defTabSz="684154" rtl="1" eaLnBrk="1" latinLnBrk="0" hangingPunct="1">
      <a:defRPr sz="900" kern="1200">
        <a:solidFill>
          <a:schemeClr val="tx1"/>
        </a:solidFill>
        <a:latin typeface="+mn-lt"/>
        <a:ea typeface="+mn-ea"/>
        <a:cs typeface="+mn-cs"/>
      </a:defRPr>
    </a:lvl6pPr>
    <a:lvl7pPr marL="2052462" algn="r" defTabSz="684154" rtl="1" eaLnBrk="1" latinLnBrk="0" hangingPunct="1">
      <a:defRPr sz="900" kern="1200">
        <a:solidFill>
          <a:schemeClr val="tx1"/>
        </a:solidFill>
        <a:latin typeface="+mn-lt"/>
        <a:ea typeface="+mn-ea"/>
        <a:cs typeface="+mn-cs"/>
      </a:defRPr>
    </a:lvl7pPr>
    <a:lvl8pPr marL="2394539" algn="r" defTabSz="684154" rtl="1" eaLnBrk="1" latinLnBrk="0" hangingPunct="1">
      <a:defRPr sz="900" kern="1200">
        <a:solidFill>
          <a:schemeClr val="tx1"/>
        </a:solidFill>
        <a:latin typeface="+mn-lt"/>
        <a:ea typeface="+mn-ea"/>
        <a:cs typeface="+mn-cs"/>
      </a:defRPr>
    </a:lvl8pPr>
    <a:lvl9pPr marL="2736616" algn="r" defTabSz="684154" rtl="1"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a:lstStyle/>
          <a:p>
            <a:pPr eaLnBrk="1" hangingPunct="1"/>
            <a:endParaRPr lang="fa-IR" smtClean="0"/>
          </a:p>
        </p:txBody>
      </p:sp>
      <p:sp>
        <p:nvSpPr>
          <p:cNvPr id="5" name="Slide Number Placeholder 4"/>
          <p:cNvSpPr>
            <a:spLocks noGrp="1"/>
          </p:cNvSpPr>
          <p:nvPr>
            <p:ph type="sldNum" sz="quarter" idx="5"/>
          </p:nvPr>
        </p:nvSpPr>
        <p:spPr/>
        <p:txBody>
          <a:bodyPr/>
          <a:lstStyle/>
          <a:p>
            <a:pPr>
              <a:defRPr/>
            </a:pPr>
            <a:fld id="{01550840-8D52-49BB-BEFB-D0E39ACFC317}" type="slidenum">
              <a:rPr lang="fa-IR" smtClean="0"/>
              <a:pPr>
                <a:defRPr/>
              </a:pPr>
              <a:t>1</a:t>
            </a:fld>
            <a:endParaRPr lang="fa-IR"/>
          </a:p>
        </p:txBody>
      </p:sp>
      <p:sp>
        <p:nvSpPr>
          <p:cNvPr id="6" name="Footer Placeholder 5"/>
          <p:cNvSpPr>
            <a:spLocks noGrp="1"/>
          </p:cNvSpPr>
          <p:nvPr>
            <p:ph type="ftr" sz="quarter" idx="4"/>
          </p:nvPr>
        </p:nvSpPr>
        <p:spPr/>
        <p:txBody>
          <a:bodyPr/>
          <a:lstStyle/>
          <a:p>
            <a:pPr>
              <a:defRPr/>
            </a:pPr>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a:lstStyle/>
          <a:p>
            <a:pPr eaLnBrk="1" hangingPunct="1"/>
            <a:endParaRPr lang="fa-IR" smtClean="0"/>
          </a:p>
        </p:txBody>
      </p:sp>
      <p:sp>
        <p:nvSpPr>
          <p:cNvPr id="5" name="Footer Placeholder 4"/>
          <p:cNvSpPr>
            <a:spLocks noGrp="1"/>
          </p:cNvSpPr>
          <p:nvPr>
            <p:ph type="ftr" sz="quarter" idx="4"/>
          </p:nvPr>
        </p:nvSpPr>
        <p:spPr/>
        <p:txBody>
          <a:bodyPr/>
          <a:lstStyle/>
          <a:p>
            <a:pPr>
              <a:defRPr/>
            </a:pPr>
            <a:endParaRPr lang="fa-IR"/>
          </a:p>
        </p:txBody>
      </p:sp>
      <p:sp>
        <p:nvSpPr>
          <p:cNvPr id="6" name="Slide Number Placeholder 5"/>
          <p:cNvSpPr>
            <a:spLocks noGrp="1"/>
          </p:cNvSpPr>
          <p:nvPr>
            <p:ph type="sldNum" sz="quarter" idx="5"/>
          </p:nvPr>
        </p:nvSpPr>
        <p:spPr/>
        <p:txBody>
          <a:bodyPr/>
          <a:lstStyle/>
          <a:p>
            <a:pPr>
              <a:defRPr/>
            </a:pPr>
            <a:fld id="{2F86049A-0FEB-4D71-9367-A0A8F9A8D0FF}" type="slidenum">
              <a:rPr lang="fa-IR" smtClean="0"/>
              <a:pPr>
                <a:defRPr/>
              </a:pPr>
              <a:t>3</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36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939143" fontAlgn="base">
              <a:spcBef>
                <a:spcPct val="0"/>
              </a:spcBef>
              <a:spcAft>
                <a:spcPct val="0"/>
              </a:spcAft>
              <a:defRPr/>
            </a:pPr>
            <a:fld id="{85F73204-22DA-4515-83EC-5E1B73DC35CD}" type="slidenum">
              <a:rPr lang="fa-IR" smtClean="0"/>
              <a:pPr defTabSz="1939143" fontAlgn="base">
                <a:spcBef>
                  <a:spcPct val="0"/>
                </a:spcBef>
                <a:spcAft>
                  <a:spcPct val="0"/>
                </a:spcAft>
                <a:defRPr/>
              </a:pPr>
              <a:t>56</a:t>
            </a:fld>
            <a:endParaRPr lang="fa-IR" dirty="0" smtClean="0"/>
          </a:p>
        </p:txBody>
      </p:sp>
      <p:sp>
        <p:nvSpPr>
          <p:cNvPr id="7" name="Footer Placeholder 6"/>
          <p:cNvSpPr>
            <a:spLocks noGrp="1"/>
          </p:cNvSpPr>
          <p:nvPr>
            <p:ph type="ftr" sz="quarter" idx="4"/>
          </p:nvPr>
        </p:nvSpPr>
        <p:spPr/>
        <p:txBody>
          <a:bodyPr/>
          <a:lstStyle/>
          <a:p>
            <a:pPr>
              <a:defRPr/>
            </a:pPr>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507" indent="0" algn="ctr">
              <a:buNone/>
              <a:defRPr>
                <a:solidFill>
                  <a:schemeClr val="tx1">
                    <a:tint val="75000"/>
                  </a:schemeClr>
                </a:solidFill>
              </a:defRPr>
            </a:lvl2pPr>
            <a:lvl3pPr marL="957011" indent="0" algn="ctr">
              <a:buNone/>
              <a:defRPr>
                <a:solidFill>
                  <a:schemeClr val="tx1">
                    <a:tint val="75000"/>
                  </a:schemeClr>
                </a:solidFill>
              </a:defRPr>
            </a:lvl3pPr>
            <a:lvl4pPr marL="1435516" indent="0" algn="ctr">
              <a:buNone/>
              <a:defRPr>
                <a:solidFill>
                  <a:schemeClr val="tx1">
                    <a:tint val="75000"/>
                  </a:schemeClr>
                </a:solidFill>
              </a:defRPr>
            </a:lvl4pPr>
            <a:lvl5pPr marL="1914021" indent="0" algn="ctr">
              <a:buNone/>
              <a:defRPr>
                <a:solidFill>
                  <a:schemeClr val="tx1">
                    <a:tint val="75000"/>
                  </a:schemeClr>
                </a:solidFill>
              </a:defRPr>
            </a:lvl5pPr>
            <a:lvl6pPr marL="2392525" indent="0" algn="ctr">
              <a:buNone/>
              <a:defRPr>
                <a:solidFill>
                  <a:schemeClr val="tx1">
                    <a:tint val="75000"/>
                  </a:schemeClr>
                </a:solidFill>
              </a:defRPr>
            </a:lvl6pPr>
            <a:lvl7pPr marL="2871030" indent="0" algn="ctr">
              <a:buNone/>
              <a:defRPr>
                <a:solidFill>
                  <a:schemeClr val="tx1">
                    <a:tint val="75000"/>
                  </a:schemeClr>
                </a:solidFill>
              </a:defRPr>
            </a:lvl7pPr>
            <a:lvl8pPr marL="3349535" indent="0" algn="ctr">
              <a:buNone/>
              <a:defRPr>
                <a:solidFill>
                  <a:schemeClr val="tx1">
                    <a:tint val="75000"/>
                  </a:schemeClr>
                </a:solidFill>
              </a:defRPr>
            </a:lvl8pPr>
            <a:lvl9pPr marL="38280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DBA0DF-5C03-4864-ADE9-A58137CEE55E}" type="datetime1">
              <a:rPr lang="fa-IR"/>
              <a:pPr>
                <a:defRPr/>
              </a:pPr>
              <a:t>1439/01/20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7526D838-CFC5-4467-9B7B-0ACC93CE67C7}"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F81932-1CCF-42E7-A43A-FCC64224FBDF}" type="datetime1">
              <a:rPr lang="fa-IR"/>
              <a:pPr>
                <a:defRPr/>
              </a:pPr>
              <a:t>1439/01/20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6C31A600-FE65-45E1-8790-5327FD8219FD}"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55624" y="384175"/>
            <a:ext cx="3119702" cy="8193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3076" y="384175"/>
            <a:ext cx="9197446" cy="8193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40A1BE-1A10-4FDA-B44A-E5233DE2BD9B}" type="datetime1">
              <a:rPr lang="fa-IR"/>
              <a:pPr>
                <a:defRPr/>
              </a:pPr>
              <a:t>1439/01/20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15B59847-F09B-443F-A054-7D4EA818BED6}"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473A1-E1C5-4C1D-9AFB-2CE843D9B02E}" type="datetime1">
              <a:rPr lang="fa-IR"/>
              <a:pPr>
                <a:defRPr/>
              </a:pPr>
              <a:t>1439/01/20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B034712C-C057-407F-9D73-BA3452F7A490}"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7" y="4406906"/>
            <a:ext cx="8420100" cy="1362075"/>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82507" y="2906714"/>
            <a:ext cx="8420100" cy="1500187"/>
          </a:xfrm>
        </p:spPr>
        <p:txBody>
          <a:bodyPr anchor="b"/>
          <a:lstStyle>
            <a:lvl1pPr marL="0" indent="0">
              <a:buNone/>
              <a:defRPr sz="2100">
                <a:solidFill>
                  <a:schemeClr val="tx1">
                    <a:tint val="75000"/>
                  </a:schemeClr>
                </a:solidFill>
              </a:defRPr>
            </a:lvl1pPr>
            <a:lvl2pPr marL="478507" indent="0">
              <a:buNone/>
              <a:defRPr sz="1900">
                <a:solidFill>
                  <a:schemeClr val="tx1">
                    <a:tint val="75000"/>
                  </a:schemeClr>
                </a:solidFill>
              </a:defRPr>
            </a:lvl2pPr>
            <a:lvl3pPr marL="957011" indent="0">
              <a:buNone/>
              <a:defRPr sz="1600">
                <a:solidFill>
                  <a:schemeClr val="tx1">
                    <a:tint val="75000"/>
                  </a:schemeClr>
                </a:solidFill>
              </a:defRPr>
            </a:lvl3pPr>
            <a:lvl4pPr marL="1435516" indent="0">
              <a:buNone/>
              <a:defRPr sz="1500">
                <a:solidFill>
                  <a:schemeClr val="tx1">
                    <a:tint val="75000"/>
                  </a:schemeClr>
                </a:solidFill>
              </a:defRPr>
            </a:lvl4pPr>
            <a:lvl5pPr marL="1914021" indent="0">
              <a:buNone/>
              <a:defRPr sz="1500">
                <a:solidFill>
                  <a:schemeClr val="tx1">
                    <a:tint val="75000"/>
                  </a:schemeClr>
                </a:solidFill>
              </a:defRPr>
            </a:lvl5pPr>
            <a:lvl6pPr marL="2392525" indent="0">
              <a:buNone/>
              <a:defRPr sz="1500">
                <a:solidFill>
                  <a:schemeClr val="tx1">
                    <a:tint val="75000"/>
                  </a:schemeClr>
                </a:solidFill>
              </a:defRPr>
            </a:lvl6pPr>
            <a:lvl7pPr marL="2871030" indent="0">
              <a:buNone/>
              <a:defRPr sz="1500">
                <a:solidFill>
                  <a:schemeClr val="tx1">
                    <a:tint val="75000"/>
                  </a:schemeClr>
                </a:solidFill>
              </a:defRPr>
            </a:lvl7pPr>
            <a:lvl8pPr marL="3349535" indent="0">
              <a:buNone/>
              <a:defRPr sz="1500">
                <a:solidFill>
                  <a:schemeClr val="tx1">
                    <a:tint val="75000"/>
                  </a:schemeClr>
                </a:solidFill>
              </a:defRPr>
            </a:lvl8pPr>
            <a:lvl9pPr marL="3828041"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BB0EDC-2DBB-482D-A57F-F1E89CC6CC4E}" type="datetime1">
              <a:rPr lang="fa-IR"/>
              <a:pPr>
                <a:defRPr/>
              </a:pPr>
              <a:t>1439/01/20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a:t>
            </a:r>
          </a:p>
        </p:txBody>
      </p:sp>
      <p:sp>
        <p:nvSpPr>
          <p:cNvPr id="6" name="Slide Number Placeholder 5"/>
          <p:cNvSpPr>
            <a:spLocks noGrp="1"/>
          </p:cNvSpPr>
          <p:nvPr>
            <p:ph type="sldNum" sz="quarter" idx="12"/>
          </p:nvPr>
        </p:nvSpPr>
        <p:spPr/>
        <p:txBody>
          <a:bodyPr/>
          <a:lstStyle>
            <a:lvl1pPr>
              <a:defRPr/>
            </a:lvl1pPr>
          </a:lstStyle>
          <a:p>
            <a:pPr>
              <a:defRPr/>
            </a:pPr>
            <a:fld id="{A0CEE605-5203-4D14-B04B-2B1708A4CF11}"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3079" y="2239963"/>
            <a:ext cx="6158574" cy="6337300"/>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016752" y="2239963"/>
            <a:ext cx="6158574" cy="6337300"/>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24D8B4-95DD-4637-B346-1132CB54E0C7}" type="datetime1">
              <a:rPr lang="fa-IR"/>
              <a:pPr>
                <a:defRPr/>
              </a:pPr>
              <a:t>1439/01/20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C944AB9E-014F-4E7C-B4C8-15DC3A1F923A}"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500" b="1"/>
            </a:lvl1pPr>
            <a:lvl2pPr marL="478507" indent="0">
              <a:buNone/>
              <a:defRPr sz="2100" b="1"/>
            </a:lvl2pPr>
            <a:lvl3pPr marL="957011" indent="0">
              <a:buNone/>
              <a:defRPr sz="1900" b="1"/>
            </a:lvl3pPr>
            <a:lvl4pPr marL="1435516" indent="0">
              <a:buNone/>
              <a:defRPr sz="1600" b="1"/>
            </a:lvl4pPr>
            <a:lvl5pPr marL="1914021" indent="0">
              <a:buNone/>
              <a:defRPr sz="1600" b="1"/>
            </a:lvl5pPr>
            <a:lvl6pPr marL="2392525" indent="0">
              <a:buNone/>
              <a:defRPr sz="1600" b="1"/>
            </a:lvl6pPr>
            <a:lvl7pPr marL="2871030" indent="0">
              <a:buNone/>
              <a:defRPr sz="1600" b="1"/>
            </a:lvl7pPr>
            <a:lvl8pPr marL="3349535" indent="0">
              <a:buNone/>
              <a:defRPr sz="1600" b="1"/>
            </a:lvl8pPr>
            <a:lvl9pPr marL="38280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2" y="1535113"/>
            <a:ext cx="4378590" cy="639762"/>
          </a:xfrm>
        </p:spPr>
        <p:txBody>
          <a:bodyPr anchor="b"/>
          <a:lstStyle>
            <a:lvl1pPr marL="0" indent="0">
              <a:buNone/>
              <a:defRPr sz="2500" b="1"/>
            </a:lvl1pPr>
            <a:lvl2pPr marL="478507" indent="0">
              <a:buNone/>
              <a:defRPr sz="2100" b="1"/>
            </a:lvl2pPr>
            <a:lvl3pPr marL="957011" indent="0">
              <a:buNone/>
              <a:defRPr sz="1900" b="1"/>
            </a:lvl3pPr>
            <a:lvl4pPr marL="1435516" indent="0">
              <a:buNone/>
              <a:defRPr sz="1600" b="1"/>
            </a:lvl4pPr>
            <a:lvl5pPr marL="1914021" indent="0">
              <a:buNone/>
              <a:defRPr sz="1600" b="1"/>
            </a:lvl5pPr>
            <a:lvl6pPr marL="2392525" indent="0">
              <a:buNone/>
              <a:defRPr sz="1600" b="1"/>
            </a:lvl6pPr>
            <a:lvl7pPr marL="2871030" indent="0">
              <a:buNone/>
              <a:defRPr sz="1600" b="1"/>
            </a:lvl7pPr>
            <a:lvl8pPr marL="3349535" indent="0">
              <a:buNone/>
              <a:defRPr sz="1600" b="1"/>
            </a:lvl8pPr>
            <a:lvl9pPr marL="38280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2" y="2174875"/>
            <a:ext cx="437859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D6FE1A-B310-4CA0-9C52-BE75E24A5DD1}" type="datetime1">
              <a:rPr lang="fa-IR"/>
              <a:pPr>
                <a:defRPr/>
              </a:pPr>
              <a:t>1439/01/20</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1</a:t>
            </a:r>
          </a:p>
        </p:txBody>
      </p:sp>
      <p:sp>
        <p:nvSpPr>
          <p:cNvPr id="9" name="Slide Number Placeholder 5"/>
          <p:cNvSpPr>
            <a:spLocks noGrp="1"/>
          </p:cNvSpPr>
          <p:nvPr>
            <p:ph type="sldNum" sz="quarter" idx="12"/>
          </p:nvPr>
        </p:nvSpPr>
        <p:spPr/>
        <p:txBody>
          <a:bodyPr/>
          <a:lstStyle>
            <a:lvl1pPr>
              <a:defRPr/>
            </a:lvl1pPr>
          </a:lstStyle>
          <a:p>
            <a:pPr>
              <a:defRPr/>
            </a:pPr>
            <a:fld id="{594C2B41-379C-4EAC-925B-EEE8DB86C7FC}"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78B44A-8913-4885-88BF-EE859C56A30A}" type="datetime1">
              <a:rPr lang="fa-IR"/>
              <a:pPr>
                <a:defRPr/>
              </a:pPr>
              <a:t>1439/01/20</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1</a:t>
            </a:r>
          </a:p>
        </p:txBody>
      </p:sp>
      <p:sp>
        <p:nvSpPr>
          <p:cNvPr id="5" name="Slide Number Placeholder 5"/>
          <p:cNvSpPr>
            <a:spLocks noGrp="1"/>
          </p:cNvSpPr>
          <p:nvPr>
            <p:ph type="sldNum" sz="quarter" idx="12"/>
          </p:nvPr>
        </p:nvSpPr>
        <p:spPr/>
        <p:txBody>
          <a:bodyPr/>
          <a:lstStyle>
            <a:lvl1pPr>
              <a:defRPr/>
            </a:lvl1pPr>
          </a:lstStyle>
          <a:p>
            <a:pPr>
              <a:defRPr/>
            </a:pPr>
            <a:fld id="{89E4A5C7-D6ED-4030-9EDB-3F4AB20FC0E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A1B70D-432D-45CD-A37E-D875DD8AD80F}" type="datetime1">
              <a:rPr lang="fa-IR"/>
              <a:pPr>
                <a:defRPr/>
              </a:pPr>
              <a:t>1439/01/20</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1</a:t>
            </a:r>
          </a:p>
        </p:txBody>
      </p:sp>
      <p:sp>
        <p:nvSpPr>
          <p:cNvPr id="4" name="Slide Number Placeholder 5"/>
          <p:cNvSpPr>
            <a:spLocks noGrp="1"/>
          </p:cNvSpPr>
          <p:nvPr>
            <p:ph type="sldNum" sz="quarter" idx="12"/>
          </p:nvPr>
        </p:nvSpPr>
        <p:spPr/>
        <p:txBody>
          <a:bodyPr/>
          <a:lstStyle>
            <a:lvl1pPr>
              <a:defRPr/>
            </a:lvl1pPr>
          </a:lstStyle>
          <a:p>
            <a:pPr>
              <a:defRPr/>
            </a:pPr>
            <a:fld id="{F66D2F28-AB0A-409F-898E-F211FD959085}"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007" cy="116205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872972" y="273051"/>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1" y="1435101"/>
            <a:ext cx="3259007" cy="4691063"/>
          </a:xfrm>
        </p:spPr>
        <p:txBody>
          <a:bodyPr/>
          <a:lstStyle>
            <a:lvl1pPr marL="0" indent="0">
              <a:buNone/>
              <a:defRPr sz="1500"/>
            </a:lvl1pPr>
            <a:lvl2pPr marL="478507" indent="0">
              <a:buNone/>
              <a:defRPr sz="1300"/>
            </a:lvl2pPr>
            <a:lvl3pPr marL="957011" indent="0">
              <a:buNone/>
              <a:defRPr sz="1000"/>
            </a:lvl3pPr>
            <a:lvl4pPr marL="1435516" indent="0">
              <a:buNone/>
              <a:defRPr sz="1000"/>
            </a:lvl4pPr>
            <a:lvl5pPr marL="1914021" indent="0">
              <a:buNone/>
              <a:defRPr sz="1000"/>
            </a:lvl5pPr>
            <a:lvl6pPr marL="2392525" indent="0">
              <a:buNone/>
              <a:defRPr sz="1000"/>
            </a:lvl6pPr>
            <a:lvl7pPr marL="2871030" indent="0">
              <a:buNone/>
              <a:defRPr sz="1000"/>
            </a:lvl7pPr>
            <a:lvl8pPr marL="3349535" indent="0">
              <a:buNone/>
              <a:defRPr sz="1000"/>
            </a:lvl8pPr>
            <a:lvl9pPr marL="3828041"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A3E6E1-7431-4DC1-90AD-817F7C4272E1}" type="datetime1">
              <a:rPr lang="fa-IR"/>
              <a:pPr>
                <a:defRPr/>
              </a:pPr>
              <a:t>1439/01/20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EB4B6E44-3077-47C4-B87F-484BE0163E3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400"/>
            </a:lvl1pPr>
            <a:lvl2pPr marL="478507" indent="0">
              <a:buNone/>
              <a:defRPr sz="2900"/>
            </a:lvl2pPr>
            <a:lvl3pPr marL="957011" indent="0">
              <a:buNone/>
              <a:defRPr sz="2500"/>
            </a:lvl3pPr>
            <a:lvl4pPr marL="1435516" indent="0">
              <a:buNone/>
              <a:defRPr sz="2100"/>
            </a:lvl4pPr>
            <a:lvl5pPr marL="1914021" indent="0">
              <a:buNone/>
              <a:defRPr sz="2100"/>
            </a:lvl5pPr>
            <a:lvl6pPr marL="2392525" indent="0">
              <a:buNone/>
              <a:defRPr sz="2100"/>
            </a:lvl6pPr>
            <a:lvl7pPr marL="2871030" indent="0">
              <a:buNone/>
              <a:defRPr sz="2100"/>
            </a:lvl7pPr>
            <a:lvl8pPr marL="3349535" indent="0">
              <a:buNone/>
              <a:defRPr sz="2100"/>
            </a:lvl8pPr>
            <a:lvl9pPr marL="3828041" indent="0">
              <a:buNone/>
              <a:defRPr sz="21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500"/>
            </a:lvl1pPr>
            <a:lvl2pPr marL="478507" indent="0">
              <a:buNone/>
              <a:defRPr sz="1300"/>
            </a:lvl2pPr>
            <a:lvl3pPr marL="957011" indent="0">
              <a:buNone/>
              <a:defRPr sz="1000"/>
            </a:lvl3pPr>
            <a:lvl4pPr marL="1435516" indent="0">
              <a:buNone/>
              <a:defRPr sz="1000"/>
            </a:lvl4pPr>
            <a:lvl5pPr marL="1914021" indent="0">
              <a:buNone/>
              <a:defRPr sz="1000"/>
            </a:lvl5pPr>
            <a:lvl6pPr marL="2392525" indent="0">
              <a:buNone/>
              <a:defRPr sz="1000"/>
            </a:lvl6pPr>
            <a:lvl7pPr marL="2871030" indent="0">
              <a:buNone/>
              <a:defRPr sz="1000"/>
            </a:lvl7pPr>
            <a:lvl8pPr marL="3349535" indent="0">
              <a:buNone/>
              <a:defRPr sz="1000"/>
            </a:lvl8pPr>
            <a:lvl9pPr marL="3828041"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831A08-207B-4DA4-8C22-106F164CFC13}" type="datetime1">
              <a:rPr lang="fa-IR"/>
              <a:pPr>
                <a:defRPr/>
              </a:pPr>
              <a:t>1439/01/20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1</a:t>
            </a:r>
          </a:p>
        </p:txBody>
      </p:sp>
      <p:sp>
        <p:nvSpPr>
          <p:cNvPr id="7" name="Slide Number Placeholder 5"/>
          <p:cNvSpPr>
            <a:spLocks noGrp="1"/>
          </p:cNvSpPr>
          <p:nvPr>
            <p:ph type="sldNum" sz="quarter" idx="12"/>
          </p:nvPr>
        </p:nvSpPr>
        <p:spPr/>
        <p:txBody>
          <a:bodyPr/>
          <a:lstStyle>
            <a:lvl1pPr>
              <a:defRPr/>
            </a:lvl1pPr>
          </a:lstStyle>
          <a:p>
            <a:pPr>
              <a:defRPr/>
            </a:pPr>
            <a:fld id="{8E995AA4-6A68-48E2-82B4-3F9785ECDCF8}"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5699" tIns="47851" rIns="95699" bIns="4785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5699" tIns="47851" rIns="95699" bIns="478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95300" y="6356350"/>
            <a:ext cx="2311400" cy="365125"/>
          </a:xfrm>
          <a:prstGeom prst="rect">
            <a:avLst/>
          </a:prstGeom>
        </p:spPr>
        <p:txBody>
          <a:bodyPr vert="horz" lIns="95699" tIns="47851" rIns="95699" bIns="47851" rtlCol="0" anchor="ctr"/>
          <a:lstStyle>
            <a:lvl1pPr algn="l" defTabSz="957011" rtl="0" fontAlgn="auto">
              <a:spcBef>
                <a:spcPts val="0"/>
              </a:spcBef>
              <a:spcAft>
                <a:spcPts val="0"/>
              </a:spcAft>
              <a:defRPr sz="1300">
                <a:solidFill>
                  <a:schemeClr val="tx1">
                    <a:tint val="75000"/>
                  </a:schemeClr>
                </a:solidFill>
                <a:latin typeface="+mn-lt"/>
                <a:cs typeface="+mn-cs"/>
              </a:defRPr>
            </a:lvl1pPr>
          </a:lstStyle>
          <a:p>
            <a:pPr>
              <a:defRPr/>
            </a:pPr>
            <a:fld id="{5E4C11EB-FDA2-4DA6-A81A-CBEB9728DC73}" type="datetime1">
              <a:rPr lang="fa-IR"/>
              <a:pPr>
                <a:defRPr/>
              </a:pPr>
              <a:t>1439/01/20</a:t>
            </a:fld>
            <a:endParaRPr lang="en-US"/>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5699" tIns="47851" rIns="95699" bIns="47851" rtlCol="0" anchor="ctr"/>
          <a:lstStyle>
            <a:lvl1pPr algn="ctr" defTabSz="957011" rtl="0" fontAlgn="auto">
              <a:spcBef>
                <a:spcPts val="0"/>
              </a:spcBef>
              <a:spcAft>
                <a:spcPts val="0"/>
              </a:spcAft>
              <a:defRPr sz="1300">
                <a:solidFill>
                  <a:schemeClr val="tx1">
                    <a:tint val="75000"/>
                  </a:schemeClr>
                </a:solidFill>
                <a:latin typeface="+mn-lt"/>
                <a:cs typeface="+mn-cs"/>
              </a:defRPr>
            </a:lvl1pPr>
          </a:lstStyle>
          <a:p>
            <a:pPr>
              <a:defRPr/>
            </a:pPr>
            <a:r>
              <a:rPr lang="en-US"/>
              <a:t>1</a:t>
            </a:r>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5699" tIns="47851" rIns="95699" bIns="47851" rtlCol="0" anchor="ctr"/>
          <a:lstStyle>
            <a:lvl1pPr algn="r" defTabSz="957011" rtl="0" fontAlgn="auto">
              <a:spcBef>
                <a:spcPts val="0"/>
              </a:spcBef>
              <a:spcAft>
                <a:spcPts val="0"/>
              </a:spcAft>
              <a:defRPr sz="1300">
                <a:solidFill>
                  <a:schemeClr val="tx1">
                    <a:tint val="75000"/>
                  </a:schemeClr>
                </a:solidFill>
                <a:latin typeface="+mn-lt"/>
                <a:cs typeface="+mn-cs"/>
              </a:defRPr>
            </a:lvl1pPr>
          </a:lstStyle>
          <a:p>
            <a:pPr>
              <a:defRPr/>
            </a:pPr>
            <a:fld id="{5A3DA4C0-B889-423F-8C1C-F3FF02BAED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ctr" defTabSz="955675" rtl="0" eaLnBrk="0" fontAlgn="base" hangingPunct="0">
        <a:spcBef>
          <a:spcPct val="0"/>
        </a:spcBef>
        <a:spcAft>
          <a:spcPct val="0"/>
        </a:spcAft>
        <a:defRPr sz="4600" kern="1200">
          <a:solidFill>
            <a:schemeClr val="tx1"/>
          </a:solidFill>
          <a:latin typeface="+mj-lt"/>
          <a:ea typeface="+mj-ea"/>
          <a:cs typeface="+mj-cs"/>
        </a:defRPr>
      </a:lvl1pPr>
      <a:lvl2pPr algn="ctr" defTabSz="955675" rtl="0" eaLnBrk="0" fontAlgn="base" hangingPunct="0">
        <a:spcBef>
          <a:spcPct val="0"/>
        </a:spcBef>
        <a:spcAft>
          <a:spcPct val="0"/>
        </a:spcAft>
        <a:defRPr sz="4600">
          <a:solidFill>
            <a:schemeClr val="tx1"/>
          </a:solidFill>
          <a:latin typeface="Calibri" pitchFamily="34" charset="0"/>
        </a:defRPr>
      </a:lvl2pPr>
      <a:lvl3pPr algn="ctr" defTabSz="955675" rtl="0" eaLnBrk="0" fontAlgn="base" hangingPunct="0">
        <a:spcBef>
          <a:spcPct val="0"/>
        </a:spcBef>
        <a:spcAft>
          <a:spcPct val="0"/>
        </a:spcAft>
        <a:defRPr sz="4600">
          <a:solidFill>
            <a:schemeClr val="tx1"/>
          </a:solidFill>
          <a:latin typeface="Calibri" pitchFamily="34" charset="0"/>
        </a:defRPr>
      </a:lvl3pPr>
      <a:lvl4pPr algn="ctr" defTabSz="955675" rtl="0" eaLnBrk="0" fontAlgn="base" hangingPunct="0">
        <a:spcBef>
          <a:spcPct val="0"/>
        </a:spcBef>
        <a:spcAft>
          <a:spcPct val="0"/>
        </a:spcAft>
        <a:defRPr sz="4600">
          <a:solidFill>
            <a:schemeClr val="tx1"/>
          </a:solidFill>
          <a:latin typeface="Calibri" pitchFamily="34" charset="0"/>
        </a:defRPr>
      </a:lvl4pPr>
      <a:lvl5pPr algn="ctr" defTabSz="955675" rtl="0" eaLnBrk="0" fontAlgn="base" hangingPunct="0">
        <a:spcBef>
          <a:spcPct val="0"/>
        </a:spcBef>
        <a:spcAft>
          <a:spcPct val="0"/>
        </a:spcAft>
        <a:defRPr sz="4600">
          <a:solidFill>
            <a:schemeClr val="tx1"/>
          </a:solidFill>
          <a:latin typeface="Calibri" pitchFamily="34" charset="0"/>
        </a:defRPr>
      </a:lvl5pPr>
      <a:lvl6pPr marL="342077" algn="ctr" defTabSz="956153" rtl="0" fontAlgn="base">
        <a:spcBef>
          <a:spcPct val="0"/>
        </a:spcBef>
        <a:spcAft>
          <a:spcPct val="0"/>
        </a:spcAft>
        <a:defRPr sz="4600">
          <a:solidFill>
            <a:schemeClr val="tx1"/>
          </a:solidFill>
          <a:latin typeface="Calibri" pitchFamily="34" charset="0"/>
        </a:defRPr>
      </a:lvl6pPr>
      <a:lvl7pPr marL="684154" algn="ctr" defTabSz="956153" rtl="0" fontAlgn="base">
        <a:spcBef>
          <a:spcPct val="0"/>
        </a:spcBef>
        <a:spcAft>
          <a:spcPct val="0"/>
        </a:spcAft>
        <a:defRPr sz="4600">
          <a:solidFill>
            <a:schemeClr val="tx1"/>
          </a:solidFill>
          <a:latin typeface="Calibri" pitchFamily="34" charset="0"/>
        </a:defRPr>
      </a:lvl7pPr>
      <a:lvl8pPr marL="1026231" algn="ctr" defTabSz="956153" rtl="0" fontAlgn="base">
        <a:spcBef>
          <a:spcPct val="0"/>
        </a:spcBef>
        <a:spcAft>
          <a:spcPct val="0"/>
        </a:spcAft>
        <a:defRPr sz="4600">
          <a:solidFill>
            <a:schemeClr val="tx1"/>
          </a:solidFill>
          <a:latin typeface="Calibri" pitchFamily="34" charset="0"/>
        </a:defRPr>
      </a:lvl8pPr>
      <a:lvl9pPr marL="1368308" algn="ctr" defTabSz="956153" rtl="0" fontAlgn="base">
        <a:spcBef>
          <a:spcPct val="0"/>
        </a:spcBef>
        <a:spcAft>
          <a:spcPct val="0"/>
        </a:spcAft>
        <a:defRPr sz="4600">
          <a:solidFill>
            <a:schemeClr val="tx1"/>
          </a:solidFill>
          <a:latin typeface="Calibri" pitchFamily="34" charset="0"/>
        </a:defRPr>
      </a:lvl9pPr>
    </p:titleStyle>
    <p:bodyStyle>
      <a:lvl1pPr marL="357188" indent="-357188" algn="l" defTabSz="955675" rtl="0" eaLnBrk="0" fontAlgn="base" hangingPunct="0">
        <a:spcBef>
          <a:spcPct val="20000"/>
        </a:spcBef>
        <a:spcAft>
          <a:spcPct val="0"/>
        </a:spcAft>
        <a:buFont typeface="Arial" pitchFamily="34" charset="0"/>
        <a:buChar char="•"/>
        <a:defRPr sz="3400" kern="1200">
          <a:solidFill>
            <a:schemeClr val="tx1"/>
          </a:solidFill>
          <a:latin typeface="+mn-lt"/>
          <a:ea typeface="+mn-ea"/>
          <a:cs typeface="+mn-cs"/>
        </a:defRPr>
      </a:lvl1pPr>
      <a:lvl2pPr marL="776288" indent="-296863" algn="l" defTabSz="955675"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2pPr>
      <a:lvl3pPr marL="1195388" indent="-238125" algn="l" defTabSz="955675"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3pPr>
      <a:lvl4pPr marL="1673225" indent="-238125" algn="l" defTabSz="955675"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4pPr>
      <a:lvl5pPr marL="2151063" indent="-238125" algn="l" defTabSz="955675"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5pPr>
      <a:lvl6pPr marL="2631778" indent="-239253" algn="l" defTabSz="957011"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0283" indent="-239253" algn="l" defTabSz="957011"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88788" indent="-239253" algn="l" defTabSz="957011"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7294" indent="-239253" algn="l" defTabSz="957011"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011" rtl="0" eaLnBrk="1" latinLnBrk="0" hangingPunct="1">
        <a:defRPr sz="1900" kern="1200">
          <a:solidFill>
            <a:schemeClr val="tx1"/>
          </a:solidFill>
          <a:latin typeface="+mn-lt"/>
          <a:ea typeface="+mn-ea"/>
          <a:cs typeface="+mn-cs"/>
        </a:defRPr>
      </a:lvl1pPr>
      <a:lvl2pPr marL="478507" algn="l" defTabSz="957011" rtl="0" eaLnBrk="1" latinLnBrk="0" hangingPunct="1">
        <a:defRPr sz="1900" kern="1200">
          <a:solidFill>
            <a:schemeClr val="tx1"/>
          </a:solidFill>
          <a:latin typeface="+mn-lt"/>
          <a:ea typeface="+mn-ea"/>
          <a:cs typeface="+mn-cs"/>
        </a:defRPr>
      </a:lvl2pPr>
      <a:lvl3pPr marL="957011" algn="l" defTabSz="957011" rtl="0" eaLnBrk="1" latinLnBrk="0" hangingPunct="1">
        <a:defRPr sz="1900" kern="1200">
          <a:solidFill>
            <a:schemeClr val="tx1"/>
          </a:solidFill>
          <a:latin typeface="+mn-lt"/>
          <a:ea typeface="+mn-ea"/>
          <a:cs typeface="+mn-cs"/>
        </a:defRPr>
      </a:lvl3pPr>
      <a:lvl4pPr marL="1435516" algn="l" defTabSz="957011" rtl="0" eaLnBrk="1" latinLnBrk="0" hangingPunct="1">
        <a:defRPr sz="1900" kern="1200">
          <a:solidFill>
            <a:schemeClr val="tx1"/>
          </a:solidFill>
          <a:latin typeface="+mn-lt"/>
          <a:ea typeface="+mn-ea"/>
          <a:cs typeface="+mn-cs"/>
        </a:defRPr>
      </a:lvl4pPr>
      <a:lvl5pPr marL="1914021" algn="l" defTabSz="957011" rtl="0" eaLnBrk="1" latinLnBrk="0" hangingPunct="1">
        <a:defRPr sz="1900" kern="1200">
          <a:solidFill>
            <a:schemeClr val="tx1"/>
          </a:solidFill>
          <a:latin typeface="+mn-lt"/>
          <a:ea typeface="+mn-ea"/>
          <a:cs typeface="+mn-cs"/>
        </a:defRPr>
      </a:lvl5pPr>
      <a:lvl6pPr marL="2392525" algn="l" defTabSz="957011" rtl="0" eaLnBrk="1" latinLnBrk="0" hangingPunct="1">
        <a:defRPr sz="1900" kern="1200">
          <a:solidFill>
            <a:schemeClr val="tx1"/>
          </a:solidFill>
          <a:latin typeface="+mn-lt"/>
          <a:ea typeface="+mn-ea"/>
          <a:cs typeface="+mn-cs"/>
        </a:defRPr>
      </a:lvl6pPr>
      <a:lvl7pPr marL="2871030" algn="l" defTabSz="957011" rtl="0" eaLnBrk="1" latinLnBrk="0" hangingPunct="1">
        <a:defRPr sz="1900" kern="1200">
          <a:solidFill>
            <a:schemeClr val="tx1"/>
          </a:solidFill>
          <a:latin typeface="+mn-lt"/>
          <a:ea typeface="+mn-ea"/>
          <a:cs typeface="+mn-cs"/>
        </a:defRPr>
      </a:lvl7pPr>
      <a:lvl8pPr marL="3349535" algn="l" defTabSz="957011" rtl="0" eaLnBrk="1" latinLnBrk="0" hangingPunct="1">
        <a:defRPr sz="1900" kern="1200">
          <a:solidFill>
            <a:schemeClr val="tx1"/>
          </a:solidFill>
          <a:latin typeface="+mn-lt"/>
          <a:ea typeface="+mn-ea"/>
          <a:cs typeface="+mn-cs"/>
        </a:defRPr>
      </a:lvl8pPr>
      <a:lvl9pPr marL="3828041" algn="l" defTabSz="95701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10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0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5.jpeg"/><Relationship Id="rId11" Type="http://schemas.openxmlformats.org/officeDocument/2006/relationships/image" Target="../media/image5.jpeg"/><Relationship Id="rId5" Type="http://schemas.openxmlformats.org/officeDocument/2006/relationships/image" Target="../media/image234.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0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36.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37.png"/></Relationships>
</file>

<file path=ppt/slides/_rels/slide10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3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8.jpeg"/><Relationship Id="rId11" Type="http://schemas.openxmlformats.org/officeDocument/2006/relationships/image" Target="../media/image5.jpeg"/><Relationship Id="rId5" Type="http://schemas.openxmlformats.org/officeDocument/2006/relationships/image" Target="../media/image81.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0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4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0.png"/><Relationship Id="rId11" Type="http://schemas.openxmlformats.org/officeDocument/2006/relationships/image" Target="../media/image5.jpeg"/><Relationship Id="rId5" Type="http://schemas.openxmlformats.org/officeDocument/2006/relationships/image" Target="../media/image81.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0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4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5.jpeg"/><Relationship Id="rId5" Type="http://schemas.openxmlformats.org/officeDocument/2006/relationships/image" Target="../media/image242.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0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4.png"/><Relationship Id="rId5" Type="http://schemas.openxmlformats.org/officeDocument/2006/relationships/image" Target="../media/image81.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10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4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5.png"/><Relationship Id="rId11" Type="http://schemas.openxmlformats.org/officeDocument/2006/relationships/image" Target="../media/image5.jpeg"/><Relationship Id="rId5" Type="http://schemas.openxmlformats.org/officeDocument/2006/relationships/image" Target="../media/image81.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0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8.jpeg"/><Relationship Id="rId11" Type="http://schemas.openxmlformats.org/officeDocument/2006/relationships/image" Target="../media/image249.jpeg"/><Relationship Id="rId5" Type="http://schemas.openxmlformats.org/officeDocument/2006/relationships/image" Target="../media/image247.png"/><Relationship Id="rId10" Type="http://schemas.openxmlformats.org/officeDocument/2006/relationships/image" Target="../media/image81.png"/><Relationship Id="rId4" Type="http://schemas.openxmlformats.org/officeDocument/2006/relationships/image" Target="../media/image3.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1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50.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51.png"/></Relationships>
</file>

<file path=ppt/slides/_rels/slide1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3.jpeg"/><Relationship Id="rId11" Type="http://schemas.openxmlformats.org/officeDocument/2006/relationships/image" Target="../media/image5.jpeg"/><Relationship Id="rId5" Type="http://schemas.openxmlformats.org/officeDocument/2006/relationships/image" Target="../media/image252.jpeg"/><Relationship Id="rId10" Type="http://schemas.openxmlformats.org/officeDocument/2006/relationships/image" Target="../media/image254.png"/><Relationship Id="rId4" Type="http://schemas.openxmlformats.org/officeDocument/2006/relationships/image" Target="../media/image3.jpeg"/><Relationship Id="rId9" Type="http://schemas.openxmlformats.org/officeDocument/2006/relationships/image" Target="../media/image17.jpeg"/></Relationships>
</file>

<file path=ppt/slides/_rels/slide1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57.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6.jpeg"/><Relationship Id="rId11" Type="http://schemas.openxmlformats.org/officeDocument/2006/relationships/image" Target="../media/image254.png"/><Relationship Id="rId5" Type="http://schemas.openxmlformats.org/officeDocument/2006/relationships/image" Target="../media/image255.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1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6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9.jpeg"/><Relationship Id="rId11" Type="http://schemas.openxmlformats.org/officeDocument/2006/relationships/image" Target="../media/image5.jpeg"/><Relationship Id="rId5" Type="http://schemas.openxmlformats.org/officeDocument/2006/relationships/image" Target="../media/image258.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1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1.jpeg"/><Relationship Id="rId4" Type="http://schemas.openxmlformats.org/officeDocument/2006/relationships/image" Target="../media/image3.jpeg"/><Relationship Id="rId9" Type="http://schemas.openxmlformats.org/officeDocument/2006/relationships/image" Target="../media/image5.jpeg"/></Relationships>
</file>

<file path=ppt/slides/_rels/slide1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61.jpeg"/><Relationship Id="rId4" Type="http://schemas.openxmlformats.org/officeDocument/2006/relationships/image" Target="../media/image3.jpeg"/><Relationship Id="rId9" Type="http://schemas.openxmlformats.org/officeDocument/2006/relationships/image" Target="../media/image5.jpeg"/></Relationships>
</file>

<file path=ppt/slides/_rels/slide1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61.jpeg"/><Relationship Id="rId4" Type="http://schemas.openxmlformats.org/officeDocument/2006/relationships/image" Target="../media/image3.jpeg"/><Relationship Id="rId9" Type="http://schemas.openxmlformats.org/officeDocument/2006/relationships/image" Target="../media/image5.jpeg"/></Relationships>
</file>

<file path=ppt/slides/_rels/slide123.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63.png"/></Relationships>
</file>

<file path=ppt/slides/_rels/slide12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image" Target="../media/image264.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image" Target="../media/image265.png"/></Relationships>
</file>

<file path=ppt/slides/_rels/slide1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image" Target="../media/image266.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268.png"/><Relationship Id="rId4" Type="http://schemas.openxmlformats.org/officeDocument/2006/relationships/image" Target="../media/image2.jpeg"/><Relationship Id="rId9" Type="http://schemas.openxmlformats.org/officeDocument/2006/relationships/image" Target="../media/image267.png"/></Relationships>
</file>

<file path=ppt/slides/_rels/slide126.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70.png"/></Relationships>
</file>

<file path=ppt/slides/_rels/slide127.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72.png"/></Relationships>
</file>

<file path=ppt/slides/_rels/slide128.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274.png"/></Relationships>
</file>

<file path=ppt/slides/_rels/slide12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2.jpeg"/><Relationship Id="rId4" Type="http://schemas.openxmlformats.org/officeDocument/2006/relationships/image" Target="../media/image3.jpeg"/><Relationship Id="rId9"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5.jpeg"/><Relationship Id="rId5" Type="http://schemas.openxmlformats.org/officeDocument/2006/relationships/image" Target="../media/image35.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40.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16.jpeg"/><Relationship Id="rId5" Type="http://schemas.openxmlformats.org/officeDocument/2006/relationships/image" Target="../media/image38.jpe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6.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7.png"/><Relationship Id="rId4" Type="http://schemas.openxmlformats.org/officeDocument/2006/relationships/image" Target="../media/image3.jpeg"/><Relationship Id="rId9"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8.jpeg"/><Relationship Id="rId4" Type="http://schemas.openxmlformats.org/officeDocument/2006/relationships/image" Target="../media/image3.jpeg"/><Relationship Id="rId9"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jpeg"/><Relationship Id="rId7" Type="http://schemas.openxmlformats.org/officeDocument/2006/relationships/image" Target="../media/image51.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0.jpeg"/><Relationship Id="rId11" Type="http://schemas.openxmlformats.org/officeDocument/2006/relationships/image" Target="../media/image17.jpeg"/><Relationship Id="rId5" Type="http://schemas.openxmlformats.org/officeDocument/2006/relationships/image" Target="../media/image49.jpe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55.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16.jpeg"/><Relationship Id="rId5" Type="http://schemas.openxmlformats.org/officeDocument/2006/relationships/image" Target="../media/image53.jpe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jpeg"/><Relationship Id="rId7" Type="http://schemas.openxmlformats.org/officeDocument/2006/relationships/image" Target="../media/image60.pn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17.jpeg"/><Relationship Id="rId5" Type="http://schemas.openxmlformats.org/officeDocument/2006/relationships/image" Target="../media/image58.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jpeg"/><Relationship Id="rId7" Type="http://schemas.openxmlformats.org/officeDocument/2006/relationships/image" Target="../media/image63.jpeg"/><Relationship Id="rId12"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2.jpeg"/><Relationship Id="rId11" Type="http://schemas.openxmlformats.org/officeDocument/2006/relationships/image" Target="../media/image16.jpeg"/><Relationship Id="rId5" Type="http://schemas.openxmlformats.org/officeDocument/2006/relationships/image" Target="../media/image3.jpeg"/><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7.pn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4.jpeg"/><Relationship Id="rId5" Type="http://schemas.openxmlformats.org/officeDocument/2006/relationships/image" Target="../media/image65.jpeg"/><Relationship Id="rId10" Type="http://schemas.openxmlformats.org/officeDocument/2006/relationships/image" Target="../media/image64.jpeg"/><Relationship Id="rId4" Type="http://schemas.openxmlformats.org/officeDocument/2006/relationships/image" Target="../media/image3.jpeg"/><Relationship Id="rId9" Type="http://schemas.openxmlformats.org/officeDocument/2006/relationships/image" Target="../media/image69.png"/><Relationship Id="rId1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72.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16.jpeg"/><Relationship Id="rId5" Type="http://schemas.openxmlformats.org/officeDocument/2006/relationships/image" Target="../media/image70.jpe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3.jpeg"/><Relationship Id="rId7" Type="http://schemas.openxmlformats.org/officeDocument/2006/relationships/image" Target="../media/image11.png"/><Relationship Id="rId12"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15.jpeg"/><Relationship Id="rId5" Type="http://schemas.openxmlformats.org/officeDocument/2006/relationships/image" Target="../media/image5.jpeg"/><Relationship Id="rId10" Type="http://schemas.openxmlformats.org/officeDocument/2006/relationships/image" Target="../media/image14.jpeg"/><Relationship Id="rId4" Type="http://schemas.openxmlformats.org/officeDocument/2006/relationships/image" Target="../media/image1.jpeg"/><Relationship Id="rId9" Type="http://schemas.openxmlformats.org/officeDocument/2006/relationships/image" Target="../media/image13.jpeg"/><Relationship Id="rId1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5.jpeg"/><Relationship Id="rId5" Type="http://schemas.openxmlformats.org/officeDocument/2006/relationships/image" Target="../media/image75.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3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82.png"/><Relationship Id="rId4" Type="http://schemas.openxmlformats.org/officeDocument/2006/relationships/image" Target="../media/image2.jpeg"/><Relationship Id="rId9" Type="http://schemas.openxmlformats.org/officeDocument/2006/relationships/image" Target="../media/image17.jpeg"/></Relationships>
</file>

<file path=ppt/slides/_rels/slide3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84.png"/><Relationship Id="rId4" Type="http://schemas.openxmlformats.org/officeDocument/2006/relationships/image" Target="../media/image2.jpeg"/><Relationship Id="rId9" Type="http://schemas.openxmlformats.org/officeDocument/2006/relationships/image" Target="../media/image17.jpeg"/></Relationships>
</file>

<file path=ppt/slides/_rels/slide3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1.jpeg"/><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17.jpeg"/><Relationship Id="rId10" Type="http://schemas.openxmlformats.org/officeDocument/2006/relationships/image" Target="../media/image90.png"/><Relationship Id="rId4" Type="http://schemas.openxmlformats.org/officeDocument/2006/relationships/image" Target="../media/image3.jpeg"/><Relationship Id="rId9" Type="http://schemas.openxmlformats.org/officeDocument/2006/relationships/image" Target="../media/image89.png"/><Relationship Id="rId14" Type="http://schemas.openxmlformats.org/officeDocument/2006/relationships/image" Target="../media/image16.jpeg"/></Relationships>
</file>

<file path=ppt/slides/_rels/slide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5.jpeg"/><Relationship Id="rId5" Type="http://schemas.openxmlformats.org/officeDocument/2006/relationships/image" Target="../media/image93.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3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2.jpeg"/><Relationship Id="rId7" Type="http://schemas.openxmlformats.org/officeDocument/2006/relationships/image" Target="../media/image98.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image" Target="../media/image17.jpeg"/><Relationship Id="rId5" Type="http://schemas.openxmlformats.org/officeDocument/2006/relationships/image" Target="../media/image96.jpe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81.png"/><Relationship Id="rId4" Type="http://schemas.openxmlformats.org/officeDocument/2006/relationships/image" Target="../media/image3.jpeg"/><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00.png"/><Relationship Id="rId4" Type="http://schemas.openxmlformats.org/officeDocument/2006/relationships/image" Target="../media/image3.jpeg"/><Relationship Id="rId9" Type="http://schemas.openxmlformats.org/officeDocument/2006/relationships/image" Target="../media/image5.jpe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1.jpeg"/><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7.jpeg"/><Relationship Id="rId10" Type="http://schemas.openxmlformats.org/officeDocument/2006/relationships/image" Target="../media/image106.png"/><Relationship Id="rId4" Type="http://schemas.openxmlformats.org/officeDocument/2006/relationships/image" Target="../media/image3.jpeg"/><Relationship Id="rId9" Type="http://schemas.openxmlformats.org/officeDocument/2006/relationships/image" Target="../media/image105.png"/><Relationship Id="rId14" Type="http://schemas.openxmlformats.org/officeDocument/2006/relationships/image" Target="../media/image16.jpeg"/></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jpeg"/><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7.jpeg"/><Relationship Id="rId10" Type="http://schemas.openxmlformats.org/officeDocument/2006/relationships/image" Target="../media/image114.png"/><Relationship Id="rId4" Type="http://schemas.openxmlformats.org/officeDocument/2006/relationships/image" Target="../media/image3.jpeg"/><Relationship Id="rId9" Type="http://schemas.openxmlformats.org/officeDocument/2006/relationships/image" Target="../media/image113.png"/><Relationship Id="rId14" Type="http://schemas.openxmlformats.org/officeDocument/2006/relationships/image" Target="../media/image16.jpeg"/></Relationships>
</file>

<file path=ppt/slides/_rels/slide4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3.jpeg"/><Relationship Id="rId15" Type="http://schemas.openxmlformats.org/officeDocument/2006/relationships/image" Target="../media/image17.jpeg"/><Relationship Id="rId10" Type="http://schemas.openxmlformats.org/officeDocument/2006/relationships/image" Target="../media/image121.png"/><Relationship Id="rId4" Type="http://schemas.openxmlformats.org/officeDocument/2006/relationships/image" Target="../media/image2.jpeg"/><Relationship Id="rId9" Type="http://schemas.openxmlformats.org/officeDocument/2006/relationships/image" Target="../media/image120.png"/><Relationship Id="rId14" Type="http://schemas.openxmlformats.org/officeDocument/2006/relationships/image" Target="../media/image16.jpeg"/></Relationships>
</file>

<file path=ppt/slides/_rels/slide4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5.jpeg"/><Relationship Id="rId5" Type="http://schemas.openxmlformats.org/officeDocument/2006/relationships/image" Target="../media/image126.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4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3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5.jpeg"/><Relationship Id="rId5" Type="http://schemas.openxmlformats.org/officeDocument/2006/relationships/image" Target="../media/image129.pn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4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30.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4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www.aqrazavi.org/index.php?module=pagesetter&amp;func=viewpub&amp;tid=21&amp;pid=343" TargetMode="External"/><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5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80.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5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6.png"/><Relationship Id="rId4" Type="http://schemas.openxmlformats.org/officeDocument/2006/relationships/image" Target="../media/image3.jpeg"/><Relationship Id="rId9" Type="http://schemas.openxmlformats.org/officeDocument/2006/relationships/image" Target="../media/image5.jpeg"/></Relationships>
</file>

<file path=ppt/slides/_rels/slide5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29.png"/><Relationship Id="rId4" Type="http://schemas.openxmlformats.org/officeDocument/2006/relationships/image" Target="../media/image3.jpeg"/><Relationship Id="rId9" Type="http://schemas.openxmlformats.org/officeDocument/2006/relationships/image" Target="../media/image5.jpeg"/></Relationships>
</file>

<file path=ppt/slides/_rels/slide5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2.png"/><Relationship Id="rId4" Type="http://schemas.openxmlformats.org/officeDocument/2006/relationships/image" Target="../media/image3.jpeg"/><Relationship Id="rId9" Type="http://schemas.openxmlformats.org/officeDocument/2006/relationships/image" Target="../media/image5.jpeg"/></Relationships>
</file>

<file path=ppt/slides/_rels/slide55.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37.jpeg"/><Relationship Id="rId12"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81.png"/><Relationship Id="rId11" Type="http://schemas.openxmlformats.org/officeDocument/2006/relationships/image" Target="../media/image141.jpeg"/><Relationship Id="rId5" Type="http://schemas.openxmlformats.org/officeDocument/2006/relationships/image" Target="../media/image3.jpeg"/><Relationship Id="rId15" Type="http://schemas.openxmlformats.org/officeDocument/2006/relationships/image" Target="../media/image5.jpeg"/><Relationship Id="rId10" Type="http://schemas.openxmlformats.org/officeDocument/2006/relationships/image" Target="../media/image140.jpeg"/><Relationship Id="rId4" Type="http://schemas.openxmlformats.org/officeDocument/2006/relationships/image" Target="../media/image2.jpeg"/><Relationship Id="rId9" Type="http://schemas.openxmlformats.org/officeDocument/2006/relationships/image" Target="../media/image139.jpeg"/><Relationship Id="rId14" Type="http://schemas.openxmlformats.org/officeDocument/2006/relationships/image" Target="../media/image17.jpeg"/></Relationships>
</file>

<file path=ppt/slides/_rels/slide56.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image" Target="../media/image142.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6.jpeg"/><Relationship Id="rId5" Type="http://schemas.openxmlformats.org/officeDocument/2006/relationships/image" Target="../media/image3.jpeg"/><Relationship Id="rId10"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144.jpeg"/></Relationships>
</file>

<file path=ppt/slides/_rels/slide57.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45.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2.jpe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47.jpeg"/></Relationships>
</file>

<file path=ppt/slides/_rels/slide58.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49.jpeg"/><Relationship Id="rId12"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1.jpeg"/><Relationship Id="rId11" Type="http://schemas.openxmlformats.org/officeDocument/2006/relationships/image" Target="../media/image137.jpeg"/><Relationship Id="rId5" Type="http://schemas.openxmlformats.org/officeDocument/2006/relationships/image" Target="../media/image148.jpeg"/><Relationship Id="rId15" Type="http://schemas.openxmlformats.org/officeDocument/2006/relationships/image" Target="../media/image5.jpeg"/><Relationship Id="rId10" Type="http://schemas.openxmlformats.org/officeDocument/2006/relationships/image" Target="../media/image142.jpeg"/><Relationship Id="rId4" Type="http://schemas.openxmlformats.org/officeDocument/2006/relationships/image" Target="../media/image3.jpeg"/><Relationship Id="rId9" Type="http://schemas.openxmlformats.org/officeDocument/2006/relationships/image" Target="../media/image81.png"/><Relationship Id="rId14" Type="http://schemas.openxmlformats.org/officeDocument/2006/relationships/image" Target="../media/image17.jpeg"/></Relationships>
</file>

<file path=ppt/slides/_rels/slide5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3.jpeg"/><Relationship Id="rId7" Type="http://schemas.openxmlformats.org/officeDocument/2006/relationships/image" Target="../media/image153.jpeg"/><Relationship Id="rId12"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52.jpeg"/><Relationship Id="rId11" Type="http://schemas.openxmlformats.org/officeDocument/2006/relationships/image" Target="../media/image17.jpeg"/><Relationship Id="rId5" Type="http://schemas.openxmlformats.org/officeDocument/2006/relationships/image" Target="../media/image151.jpeg"/><Relationship Id="rId10" Type="http://schemas.openxmlformats.org/officeDocument/2006/relationships/image" Target="../media/image16.jpeg"/><Relationship Id="rId4" Type="http://schemas.openxmlformats.org/officeDocument/2006/relationships/image" Target="../media/image81.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55.jpe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4.jpeg"/><Relationship Id="rId5" Type="http://schemas.openxmlformats.org/officeDocument/2006/relationships/image" Target="../media/image81.png"/><Relationship Id="rId10" Type="http://schemas.openxmlformats.org/officeDocument/2006/relationships/image" Target="../media/image158.jpeg"/><Relationship Id="rId4" Type="http://schemas.openxmlformats.org/officeDocument/2006/relationships/image" Target="../media/image3.jpeg"/><Relationship Id="rId9" Type="http://schemas.openxmlformats.org/officeDocument/2006/relationships/image" Target="../media/image157.jpeg"/><Relationship Id="rId14" Type="http://schemas.openxmlformats.org/officeDocument/2006/relationships/image" Target="../media/image5.jpeg"/></Relationships>
</file>

<file path=ppt/slides/_rels/slide61.xml.rels><?xml version="1.0" encoding="UTF-8" standalone="yes"?>
<Relationships xmlns="http://schemas.openxmlformats.org/package/2006/relationships"><Relationship Id="rId8" Type="http://schemas.openxmlformats.org/officeDocument/2006/relationships/image" Target="../media/image161.jpeg"/><Relationship Id="rId13"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160.jpeg"/><Relationship Id="rId12" Type="http://schemas.openxmlformats.org/officeDocument/2006/relationships/image" Target="../media/image80.png"/><Relationship Id="rId2" Type="http://schemas.openxmlformats.org/officeDocument/2006/relationships/image" Target="../media/image1.jpeg"/><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81.png"/><Relationship Id="rId15" Type="http://schemas.openxmlformats.org/officeDocument/2006/relationships/image" Target="../media/image17.jpeg"/><Relationship Id="rId10" Type="http://schemas.openxmlformats.org/officeDocument/2006/relationships/image" Target="../media/image163.jpeg"/><Relationship Id="rId4" Type="http://schemas.openxmlformats.org/officeDocument/2006/relationships/image" Target="../media/image3.jpeg"/><Relationship Id="rId9" Type="http://schemas.openxmlformats.org/officeDocument/2006/relationships/image" Target="../media/image162.jpeg"/><Relationship Id="rId14" Type="http://schemas.openxmlformats.org/officeDocument/2006/relationships/image" Target="../media/image16.jpeg"/></Relationships>
</file>

<file path=ppt/slides/_rels/slide62.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2.jpeg"/><Relationship Id="rId7" Type="http://schemas.openxmlformats.org/officeDocument/2006/relationships/image" Target="../media/image166.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5.jpeg"/><Relationship Id="rId11" Type="http://schemas.openxmlformats.org/officeDocument/2006/relationships/image" Target="../media/image17.jpeg"/><Relationship Id="rId5" Type="http://schemas.openxmlformats.org/officeDocument/2006/relationships/image" Target="../media/image81.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63.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2.jpeg"/><Relationship Id="rId7" Type="http://schemas.openxmlformats.org/officeDocument/2006/relationships/image" Target="../media/image168.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17.jpeg"/><Relationship Id="rId5" Type="http://schemas.openxmlformats.org/officeDocument/2006/relationships/image" Target="../media/image81.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64.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0.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72.jpeg"/></Relationships>
</file>

<file path=ppt/slides/_rels/slide6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2.jpeg"/><Relationship Id="rId7" Type="http://schemas.openxmlformats.org/officeDocument/2006/relationships/image" Target="../media/image174.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jpeg"/><Relationship Id="rId5" Type="http://schemas.openxmlformats.org/officeDocument/2006/relationships/image" Target="../media/image81.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66.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75.jpe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4.jpeg"/><Relationship Id="rId5" Type="http://schemas.openxmlformats.org/officeDocument/2006/relationships/image" Target="../media/image81.png"/><Relationship Id="rId10" Type="http://schemas.openxmlformats.org/officeDocument/2006/relationships/image" Target="../media/image178.jpeg"/><Relationship Id="rId4" Type="http://schemas.openxmlformats.org/officeDocument/2006/relationships/image" Target="../media/image3.jpeg"/><Relationship Id="rId9" Type="http://schemas.openxmlformats.org/officeDocument/2006/relationships/image" Target="../media/image177.jpeg"/><Relationship Id="rId14" Type="http://schemas.openxmlformats.org/officeDocument/2006/relationships/image" Target="../media/image5.jpeg"/></Relationships>
</file>

<file path=ppt/slides/_rels/slide67.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40.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9.jpe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0.png"/></Relationships>
</file>

<file path=ppt/slides/_rels/slide6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81.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4.jpe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52.jpeg"/></Relationships>
</file>

<file path=ppt/slides/_rels/slide69.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83.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85.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aqrazavi.org/index.php?module=pagesetter&amp;func=viewpub&amp;tid=21&amp;pid=343" TargetMode="External"/><Relationship Id="rId11" Type="http://schemas.openxmlformats.org/officeDocument/2006/relationships/image" Target="../media/image5.jpeg"/><Relationship Id="rId5" Type="http://schemas.openxmlformats.org/officeDocument/2006/relationships/image" Target="../media/image24.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70.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86.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16.jpeg"/><Relationship Id="rId5" Type="http://schemas.openxmlformats.org/officeDocument/2006/relationships/image" Target="../media/image81.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88.jpeg"/></Relationships>
</file>

<file path=ppt/slides/_rels/slide7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jpe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0.jpeg"/><Relationship Id="rId11" Type="http://schemas.openxmlformats.org/officeDocument/2006/relationships/image" Target="../media/image5.jpeg"/><Relationship Id="rId5" Type="http://schemas.openxmlformats.org/officeDocument/2006/relationships/image" Target="../media/image189.jpeg"/><Relationship Id="rId10"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16.jpeg"/></Relationships>
</file>

<file path=ppt/slides/_rels/slide72.xml.rels><?xml version="1.0" encoding="UTF-8" standalone="yes"?>
<Relationships xmlns="http://schemas.openxmlformats.org/package/2006/relationships"><Relationship Id="rId8" Type="http://schemas.openxmlformats.org/officeDocument/2006/relationships/image" Target="../media/image193.jpeg"/><Relationship Id="rId13"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92.png"/><Relationship Id="rId12"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91.png"/><Relationship Id="rId11"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195.jpeg"/><Relationship Id="rId4" Type="http://schemas.openxmlformats.org/officeDocument/2006/relationships/image" Target="../media/image2.jpeg"/><Relationship Id="rId9" Type="http://schemas.openxmlformats.org/officeDocument/2006/relationships/image" Target="../media/image194.jpeg"/><Relationship Id="rId14" Type="http://schemas.openxmlformats.org/officeDocument/2006/relationships/image" Target="../media/image5.jpeg"/></Relationships>
</file>

<file path=ppt/slides/_rels/slide7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jpeg"/><Relationship Id="rId7" Type="http://schemas.openxmlformats.org/officeDocument/2006/relationships/image" Target="../media/image196.png"/><Relationship Id="rId12"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91.png"/><Relationship Id="rId11" Type="http://schemas.openxmlformats.org/officeDocument/2006/relationships/image" Target="../media/image17.jpeg"/><Relationship Id="rId5" Type="http://schemas.openxmlformats.org/officeDocument/2006/relationships/image" Target="../media/image3.jpeg"/><Relationship Id="rId10"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image" Target="../media/image4.jpeg"/></Relationships>
</file>

<file path=ppt/slides/_rels/slide74.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jpeg"/><Relationship Id="rId7" Type="http://schemas.openxmlformats.org/officeDocument/2006/relationships/image" Target="../media/image198.jpeg"/><Relationship Id="rId12"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191.png"/><Relationship Id="rId11" Type="http://schemas.openxmlformats.org/officeDocument/2006/relationships/image" Target="../media/image17.jpeg"/><Relationship Id="rId5" Type="http://schemas.openxmlformats.org/officeDocument/2006/relationships/image" Target="../media/image3.jpeg"/><Relationship Id="rId10"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image" Target="../media/image4.jpeg"/></Relationships>
</file>

<file path=ppt/slides/_rels/slide7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0.jpeg"/><Relationship Id="rId5" Type="http://schemas.openxmlformats.org/officeDocument/2006/relationships/image" Target="../media/image191.png"/><Relationship Id="rId10"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17.jpeg"/></Relationships>
</file>

<file path=ppt/slides/_rels/slide7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202.jpeg"/><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201.jpeg"/><Relationship Id="rId11" Type="http://schemas.openxmlformats.org/officeDocument/2006/relationships/image" Target="../media/image5.jpeg"/><Relationship Id="rId5" Type="http://schemas.openxmlformats.org/officeDocument/2006/relationships/image" Target="../media/image3.jpeg"/><Relationship Id="rId10"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16.jpeg"/></Relationships>
</file>

<file path=ppt/slides/_rels/slide7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205.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4.jpeg"/><Relationship Id="rId11" Type="http://schemas.openxmlformats.org/officeDocument/2006/relationships/image" Target="../media/image16.jpeg"/><Relationship Id="rId5" Type="http://schemas.openxmlformats.org/officeDocument/2006/relationships/image" Target="../media/image203.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07.jpeg"/></Relationships>
</file>

<file path=ppt/slides/_rels/slide84.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208.jpe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4.jpeg"/><Relationship Id="rId5" Type="http://schemas.openxmlformats.org/officeDocument/2006/relationships/image" Target="../media/image203.png"/><Relationship Id="rId10" Type="http://schemas.openxmlformats.org/officeDocument/2006/relationships/image" Target="../media/image211.jpeg"/><Relationship Id="rId4" Type="http://schemas.openxmlformats.org/officeDocument/2006/relationships/image" Target="../media/image3.jpeg"/><Relationship Id="rId9" Type="http://schemas.openxmlformats.org/officeDocument/2006/relationships/image" Target="../media/image210.jpeg"/><Relationship Id="rId14" Type="http://schemas.openxmlformats.org/officeDocument/2006/relationships/image" Target="../media/image5.jpeg"/></Relationships>
</file>

<file path=ppt/slides/_rels/slide85.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jpeg"/><Relationship Id="rId7" Type="http://schemas.openxmlformats.org/officeDocument/2006/relationships/image" Target="../media/image212.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86.xml.rels><?xml version="1.0" encoding="UTF-8" standalone="yes"?>
<Relationships xmlns="http://schemas.openxmlformats.org/package/2006/relationships"><Relationship Id="rId8" Type="http://schemas.openxmlformats.org/officeDocument/2006/relationships/image" Target="../media/image216.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215.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4.jpeg"/><Relationship Id="rId11" Type="http://schemas.openxmlformats.org/officeDocument/2006/relationships/image" Target="../media/image16.jpeg"/><Relationship Id="rId5" Type="http://schemas.openxmlformats.org/officeDocument/2006/relationships/image" Target="../media/image203.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06.png"/></Relationships>
</file>

<file path=ppt/slides/_rels/slide87.xml.rels><?xml version="1.0" encoding="UTF-8" standalone="yes"?>
<Relationships xmlns="http://schemas.openxmlformats.org/package/2006/relationships"><Relationship Id="rId8" Type="http://schemas.openxmlformats.org/officeDocument/2006/relationships/image" Target="../media/image219.jpeg"/><Relationship Id="rId13"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218.jpe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7.jpeg"/><Relationship Id="rId11" Type="http://schemas.openxmlformats.org/officeDocument/2006/relationships/image" Target="../media/image16.jpeg"/><Relationship Id="rId5" Type="http://schemas.openxmlformats.org/officeDocument/2006/relationships/image" Target="../media/image203.png"/><Relationship Id="rId10"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06.png"/></Relationships>
</file>

<file path=ppt/slides/_rels/slide88.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jpeg"/><Relationship Id="rId7" Type="http://schemas.openxmlformats.org/officeDocument/2006/relationships/image" Target="../media/image220.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89.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222.jpe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4.jpeg"/><Relationship Id="rId5" Type="http://schemas.openxmlformats.org/officeDocument/2006/relationships/image" Target="../media/image203.png"/><Relationship Id="rId10" Type="http://schemas.openxmlformats.org/officeDocument/2006/relationships/image" Target="../media/image225.jpeg"/><Relationship Id="rId4" Type="http://schemas.openxmlformats.org/officeDocument/2006/relationships/image" Target="../media/image3.jpeg"/><Relationship Id="rId9" Type="http://schemas.openxmlformats.org/officeDocument/2006/relationships/image" Target="../media/image224.jpeg"/><Relationship Id="rId1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6.jpeg"/><Relationship Id="rId4" Type="http://schemas.openxmlformats.org/officeDocument/2006/relationships/image" Target="../media/image3.jpeg"/><Relationship Id="rId9" Type="http://schemas.openxmlformats.org/officeDocument/2006/relationships/image" Target="../media/image5.jpeg"/></Relationships>
</file>

<file path=ppt/slides/_rels/slide90.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jpeg"/><Relationship Id="rId7" Type="http://schemas.openxmlformats.org/officeDocument/2006/relationships/image" Target="../media/image226.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91.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jpeg"/><Relationship Id="rId7" Type="http://schemas.openxmlformats.org/officeDocument/2006/relationships/image" Target="../media/image228.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92.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jpeg"/><Relationship Id="rId7" Type="http://schemas.openxmlformats.org/officeDocument/2006/relationships/image" Target="../media/image230.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6.pn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93.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jpeg"/><Relationship Id="rId7" Type="http://schemas.openxmlformats.org/officeDocument/2006/relationships/image" Target="../media/image206.pn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2.jpeg"/><Relationship Id="rId11" Type="http://schemas.openxmlformats.org/officeDocument/2006/relationships/image" Target="../media/image17.jpeg"/><Relationship Id="rId5" Type="http://schemas.openxmlformats.org/officeDocument/2006/relationships/image" Target="../media/image203.png"/><Relationship Id="rId10" Type="http://schemas.openxmlformats.org/officeDocument/2006/relationships/image" Target="../media/image16.jpeg"/><Relationship Id="rId4" Type="http://schemas.openxmlformats.org/officeDocument/2006/relationships/image" Target="../media/image3.jpeg"/><Relationship Id="rId9" Type="http://schemas.openxmlformats.org/officeDocument/2006/relationships/image" Target="../media/image4.jpeg"/></Relationships>
</file>

<file path=ppt/slides/_rels/slide9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9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9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075"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3076"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3077" name="Group 55"/>
          <p:cNvGrpSpPr>
            <a:grpSpLocks/>
          </p:cNvGrpSpPr>
          <p:nvPr/>
        </p:nvGrpSpPr>
        <p:grpSpPr bwMode="auto">
          <a:xfrm>
            <a:off x="3475038" y="247650"/>
            <a:ext cx="6018212" cy="717550"/>
            <a:chOff x="4431324" y="198438"/>
            <a:chExt cx="7777088" cy="1003956"/>
          </a:xfrm>
        </p:grpSpPr>
        <p:sp>
          <p:nvSpPr>
            <p:cNvPr id="27" name="Rectangle 2"/>
            <p:cNvSpPr txBox="1">
              <a:spLocks noChangeArrowheads="1"/>
            </p:cNvSpPr>
            <p:nvPr/>
          </p:nvSpPr>
          <p:spPr>
            <a:xfrm>
              <a:off x="4431324" y="198438"/>
              <a:ext cx="7697082" cy="486431"/>
            </a:xfrm>
            <a:prstGeom prst="rect">
              <a:avLst/>
            </a:prstGeom>
          </p:spPr>
          <p:txBody>
            <a:bodyPr lIns="127921" tIns="63962" rIns="127921" bIns="63962" anchor="ctr"/>
            <a:lstStyle/>
            <a:p>
              <a:pPr defTabSz="957011" fontAlgn="auto">
                <a:spcAft>
                  <a:spcPts val="0"/>
                </a:spcAft>
                <a:defRPr/>
              </a:pPr>
              <a:r>
                <a:rPr lang="fa-IR" sz="1500" b="1" dirty="0">
                  <a:latin typeface="+mj-lt"/>
                  <a:ea typeface="+mj-ea"/>
                  <a:cs typeface="B Nazanin" pitchFamily="2" charset="-78"/>
                </a:rPr>
                <a:t>مقدمه</a:t>
              </a:r>
              <a:endParaRPr lang="en-US" sz="1500" b="1" dirty="0">
                <a:solidFill>
                  <a:schemeClr val="accent1"/>
                </a:solidFill>
                <a:latin typeface="+mj-lt"/>
                <a:ea typeface="+mj-ea"/>
                <a:cs typeface="B Nazanin" pitchFamily="2" charset="-78"/>
              </a:endParaRPr>
            </a:p>
          </p:txBody>
        </p:sp>
        <p:sp>
          <p:nvSpPr>
            <p:cNvPr id="28" name="Text Box 35"/>
            <p:cNvSpPr txBox="1">
              <a:spLocks noChangeArrowheads="1"/>
            </p:cNvSpPr>
            <p:nvPr/>
          </p:nvSpPr>
          <p:spPr bwMode="auto">
            <a:xfrm>
              <a:off x="7483898" y="684869"/>
              <a:ext cx="4724514" cy="517525"/>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endParaRPr lang="en-US" sz="1800" b="1" spc="6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79" name="TextBox 75"/>
          <p:cNvSpPr txBox="1">
            <a:spLocks noChangeArrowheads="1"/>
          </p:cNvSpPr>
          <p:nvPr/>
        </p:nvSpPr>
        <p:spPr bwMode="auto">
          <a:xfrm>
            <a:off x="1768475" y="1524000"/>
            <a:ext cx="7602538" cy="4578350"/>
          </a:xfrm>
          <a:prstGeom prst="rect">
            <a:avLst/>
          </a:prstGeom>
          <a:noFill/>
          <a:ln w="9525">
            <a:noFill/>
            <a:miter lim="800000"/>
            <a:headEnd/>
            <a:tailEnd/>
          </a:ln>
        </p:spPr>
        <p:txBody>
          <a:bodyPr lIns="68415" tIns="34208" rIns="68415" bIns="34208">
            <a:spAutoFit/>
          </a:bodyPr>
          <a:lstStyle/>
          <a:p>
            <a:pPr algn="just"/>
            <a:r>
              <a:rPr lang="fa-IR" sz="1000" b="1">
                <a:latin typeface="Calibri" pitchFamily="34" charset="0"/>
                <a:cs typeface="B Nazanin" pitchFamily="2" charset="-78"/>
              </a:rPr>
              <a:t>دکتر شيرازي زنده است . او در وجود شاگردانش ، شاگردان شاگردانش و شاگردان شاگردان شاگردانش زندگي خواهد کرد....</a:t>
            </a:r>
            <a:endParaRPr lang="en-US" sz="1000" b="1">
              <a:latin typeface="Calibri" pitchFamily="34" charset="0"/>
              <a:cs typeface="B Nazanin" pitchFamily="2" charset="-78"/>
            </a:endParaRPr>
          </a:p>
          <a:p>
            <a:pPr algn="just"/>
            <a:r>
              <a:rPr lang="fa-IR" sz="1000">
                <a:latin typeface="Calibri" pitchFamily="34" charset="0"/>
                <a:cs typeface="B Nazanin" pitchFamily="2" charset="-78"/>
              </a:rPr>
              <a:t> </a:t>
            </a:r>
            <a:endParaRPr lang="en-US" sz="1000">
              <a:latin typeface="Calibri" pitchFamily="34" charset="0"/>
              <a:cs typeface="B Nazanin" pitchFamily="2" charset="-78"/>
            </a:endParaRPr>
          </a:p>
          <a:p>
            <a:pPr algn="just"/>
            <a:r>
              <a:rPr lang="fa-IR" sz="1100">
                <a:latin typeface="Calibri" pitchFamily="34" charset="0"/>
                <a:cs typeface="B Nazanin" pitchFamily="2" charset="-78"/>
              </a:rPr>
              <a:t>شايد الان ، در حاشيه کويري سوزان در کار باز سازي آب انبار ارزشمندي است . يا شايد گنبد مسجد جامع شهري ديگررا مرمت مي کند . شايد بر فراز سر در فروريخته کاروانسرايي ايستاده است و مهربانانه ، شيوه بازسازي قوس فرو ريخته آن را از بقاياي اندکش به يکي ديگر از شاگردانش مي آموزد يا شايد شاگرد از زير کار در روي ديگري را وادار به کشيدن طرحي سه بعدي از گنبد خانه اي مي کند. شايد هم الان کنار تخته کلاسش ايستاده و به شاگردانش ، شدني ديگر و بودني ديگر را مي آموزد و چون هميشه قبل از هر چيز بر گوشه تخته با آن خط عزيزش بي حرف و بي صدا مي نويسد : « آنکه فرهنگ نورزد ، به چه ارزد؟ </a:t>
            </a:r>
            <a:r>
              <a:rPr lang="fa-IR" sz="1000">
                <a:latin typeface="Calibri" pitchFamily="34" charset="0"/>
                <a:cs typeface="B Nazanin" pitchFamily="2" charset="-78"/>
              </a:rPr>
              <a:t>» </a:t>
            </a:r>
          </a:p>
          <a:p>
            <a:pPr algn="just"/>
            <a:r>
              <a:rPr lang="fa-IR" sz="1000">
                <a:latin typeface="Calibri" pitchFamily="34" charset="0"/>
                <a:cs typeface="B Nazanin" pitchFamily="2" charset="-78"/>
              </a:rPr>
              <a:t>                                                                                                                                                                                  یادش گرامی باد.....</a:t>
            </a:r>
          </a:p>
          <a:p>
            <a:pPr algn="just"/>
            <a:r>
              <a:rPr lang="fa-IR" sz="1000">
                <a:latin typeface="Calibri" pitchFamily="34" charset="0"/>
                <a:cs typeface="B Nazanin" pitchFamily="2" charset="-78"/>
              </a:rPr>
              <a:t> </a:t>
            </a:r>
          </a:p>
          <a:p>
            <a:pPr algn="just"/>
            <a:endParaRPr lang="fa-IR" sz="1000" b="1">
              <a:latin typeface="Calibri" pitchFamily="34" charset="0"/>
              <a:cs typeface="B Nazanin" pitchFamily="2" charset="-78"/>
            </a:endParaRPr>
          </a:p>
          <a:p>
            <a:pPr algn="just"/>
            <a:r>
              <a:rPr lang="fa-IR" sz="1600" b="1">
                <a:latin typeface="Calibri" pitchFamily="34" charset="0"/>
                <a:cs typeface="B Nazanin" pitchFamily="2" charset="-78"/>
              </a:rPr>
              <a:t>مقدمه</a:t>
            </a:r>
          </a:p>
          <a:p>
            <a:pPr algn="just"/>
            <a:r>
              <a:rPr lang="fa-IR" sz="1100">
                <a:latin typeface="Calibri" pitchFamily="34" charset="0"/>
                <a:cs typeface="B Nazanin" pitchFamily="2" charset="-78"/>
              </a:rPr>
              <a:t>بناهای  تاريخي كه نماينده ي فرهنگ ،‌ هنر و فن معماري زمان ساختشان هستند ، بي شك در ارتباطي تنگاتنگ با بافت شهري پيرامون خود در زمان ساخت ، بوده و معني كامل خود را با آن مي يافته اند . </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بي شك جدا كردن تك بناها و يادمان هاي تاريخي ، از محيط در برگيرنده ي آنها ، همانا كشيدن پرده اي از ابهام بر شناخت آنها براي آيندگان خواهد بود.</a:t>
            </a:r>
          </a:p>
          <a:p>
            <a:pPr algn="just"/>
            <a:r>
              <a:rPr lang="fa-IR" sz="1100">
                <a:latin typeface="Calibri" pitchFamily="34" charset="0"/>
                <a:cs typeface="B Nazanin" pitchFamily="2" charset="-78"/>
              </a:rPr>
              <a:t>بناي تاريخي همراه با برانگيختن حس شگفتي ما را بر آن مي دارد که درباره فرهنگ و معماري گذشته بيشتر بدانيم. اگرچه داراي ارزشهاي معماري، هنري، زيبائي شناختي، تاريخي، نمادي، معنوي، اقتصادي يا اجتماعي باشد، اما در نگاه نخست عاطفي است چون نمادي ازهويت فرهنگي وبقاي مردم آن منطقه وهمچنين بخشي از ميراث ما محسوب مي شود. </a:t>
            </a:r>
            <a:endParaRPr lang="en-US" sz="1100">
              <a:latin typeface="Calibri" pitchFamily="34" charset="0"/>
              <a:cs typeface="B Nazanin" pitchFamily="2" charset="-78"/>
            </a:endParaRPr>
          </a:p>
          <a:p>
            <a:pPr algn="just"/>
            <a:r>
              <a:rPr lang="ar-SA" sz="1100">
                <a:latin typeface="Calibri" pitchFamily="34" charset="0"/>
                <a:cs typeface="B Nazanin" pitchFamily="2" charset="-78"/>
              </a:rPr>
              <a:t>شايد به ندرت بتوان هنري يافت كه به اندازه معماري با زندگي مردم پيوند داشته باشد</a:t>
            </a:r>
            <a:r>
              <a:rPr lang="en-US" sz="1100">
                <a:latin typeface="Calibri" pitchFamily="34" charset="0"/>
                <a:cs typeface="B Nazanin" pitchFamily="2" charset="-78"/>
              </a:rPr>
              <a:t> </a:t>
            </a:r>
            <a:r>
              <a:rPr lang="fa-IR" sz="1100">
                <a:latin typeface="Calibri" pitchFamily="34" charset="0"/>
                <a:cs typeface="B Nazanin" pitchFamily="2" charset="-78"/>
              </a:rPr>
              <a:t>،</a:t>
            </a:r>
            <a:r>
              <a:rPr lang="en-US" sz="1100">
                <a:latin typeface="Calibri" pitchFamily="34" charset="0"/>
                <a:cs typeface="B Nazanin" pitchFamily="2" charset="-78"/>
              </a:rPr>
              <a:t> </a:t>
            </a:r>
            <a:r>
              <a:rPr lang="ar-SA" sz="1100">
                <a:latin typeface="Calibri" pitchFamily="34" charset="0"/>
                <a:cs typeface="B Nazanin" pitchFamily="2" charset="-78"/>
              </a:rPr>
              <a:t>هنر معماري از بارزترين جلوه هاي فرهنگ هر قوم و هر دوره تاريخي است و نمايشگر گوياي فضاي زيست آدميست ، چرا كه اصولا كالبد روح هر جامعه در آثار معماري آن انگاره جسم گونه به خود مي گيرد</a:t>
            </a:r>
            <a:r>
              <a:rPr lang="en-US" sz="1100">
                <a:latin typeface="Calibri" pitchFamily="34" charset="0"/>
                <a:cs typeface="B Nazanin" pitchFamily="2" charset="-78"/>
              </a:rPr>
              <a:t>.</a:t>
            </a:r>
          </a:p>
          <a:p>
            <a:pPr algn="just"/>
            <a:r>
              <a:rPr lang="ar-SA" sz="1100">
                <a:latin typeface="Calibri" pitchFamily="34" charset="0"/>
                <a:cs typeface="B Nazanin" pitchFamily="2" charset="-78"/>
              </a:rPr>
              <a:t>مجموعه حاضر كاوشي است مختصر در مورد بنای مدرسه عباسقلی خان شاملو  با </a:t>
            </a:r>
            <a:r>
              <a:rPr lang="fa-IR" sz="1100">
                <a:latin typeface="Calibri" pitchFamily="34" charset="0"/>
                <a:cs typeface="B Nazanin" pitchFamily="2" charset="-78"/>
              </a:rPr>
              <a:t>عنوان </a:t>
            </a:r>
            <a:r>
              <a:rPr lang="ar-SA" sz="1100" b="1">
                <a:latin typeface="Calibri" pitchFamily="34" charset="0"/>
                <a:cs typeface="B Nazanin" pitchFamily="2" charset="-78"/>
              </a:rPr>
              <a:t>طرح آسیب شناسی و مرمت </a:t>
            </a:r>
            <a:r>
              <a:rPr lang="fa-IR" sz="1100">
                <a:latin typeface="Calibri" pitchFamily="34" charset="0"/>
                <a:cs typeface="B Nazanin" pitchFamily="2" charset="-78"/>
              </a:rPr>
              <a:t>،</a:t>
            </a:r>
            <a:r>
              <a:rPr lang="ar-SA" sz="1100">
                <a:latin typeface="Calibri" pitchFamily="34" charset="0"/>
                <a:cs typeface="B Nazanin" pitchFamily="2" charset="-78"/>
              </a:rPr>
              <a:t> در اين پژوهش سعي شده است كه كليه مراحل آسیب شناسی و مرمت و احیای بنا </a:t>
            </a:r>
            <a:r>
              <a:rPr lang="fa-IR" sz="1100">
                <a:latin typeface="Calibri" pitchFamily="34" charset="0"/>
                <a:cs typeface="B Nazanin" pitchFamily="2" charset="-78"/>
              </a:rPr>
              <a:t>در </a:t>
            </a:r>
            <a:r>
              <a:rPr lang="ar-SA" sz="1100">
                <a:latin typeface="Calibri" pitchFamily="34" charset="0"/>
                <a:cs typeface="B Nazanin" pitchFamily="2" charset="-78"/>
              </a:rPr>
              <a:t>غالب يك كل تاثيرگذار </a:t>
            </a:r>
            <a:r>
              <a:rPr lang="fa-IR" sz="1100">
                <a:latin typeface="Calibri" pitchFamily="34" charset="0"/>
                <a:cs typeface="B Nazanin" pitchFamily="2" charset="-78"/>
              </a:rPr>
              <a:t>بر بافت اطراف بنا  </a:t>
            </a:r>
            <a:r>
              <a:rPr lang="ar-SA" sz="1100">
                <a:latin typeface="Calibri" pitchFamily="34" charset="0"/>
                <a:cs typeface="B Nazanin" pitchFamily="2" charset="-78"/>
              </a:rPr>
              <a:t>و چگونگي ايجاد بستر مناسب براي ماندگاری بنا  مورد كنكاش قرار مي گيرد</a:t>
            </a:r>
            <a:r>
              <a:rPr lang="fa-IR" sz="1100">
                <a:latin typeface="Calibri" pitchFamily="34" charset="0"/>
                <a:cs typeface="B Nazanin" pitchFamily="2" charset="-78"/>
              </a:rPr>
              <a:t>.</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در پایان از زحمات  استاد گرامی جناب آقای مهندس فانی  کمال تشکر و سپاسگزاری را داریم.</a:t>
            </a:r>
            <a:endParaRPr lang="en-US" sz="1100">
              <a:latin typeface="Calibri" pitchFamily="34" charset="0"/>
              <a:cs typeface="B Nazanin" pitchFamily="2" charset="-78"/>
            </a:endParaRPr>
          </a:p>
          <a:p>
            <a:pPr algn="just"/>
            <a:r>
              <a:rPr lang="fa-IR" sz="1200">
                <a:latin typeface="Calibri" pitchFamily="34" charset="0"/>
                <a:cs typeface="B Nazanin" pitchFamily="2" charset="-78"/>
              </a:rPr>
              <a:t> </a:t>
            </a:r>
            <a:endParaRPr lang="en-US" sz="1200">
              <a:latin typeface="Calibri" pitchFamily="34" charset="0"/>
              <a:cs typeface="B Nazanin" pitchFamily="2" charset="-78"/>
            </a:endParaRPr>
          </a:p>
          <a:p>
            <a:pPr algn="just"/>
            <a:r>
              <a:rPr lang="fa-IR" sz="1000" b="1">
                <a:latin typeface="Calibri" pitchFamily="34" charset="0"/>
                <a:cs typeface="B Nazanin" pitchFamily="2" charset="-78"/>
              </a:rPr>
              <a:t>                                                                                                                                                                                                                       </a:t>
            </a:r>
            <a:endParaRPr lang="en-US" sz="900">
              <a:latin typeface="Calibri" pitchFamily="34" charset="0"/>
              <a:cs typeface="B Nazanin" pitchFamily="2" charset="-78"/>
            </a:endParaRPr>
          </a:p>
          <a:p>
            <a:pPr algn="just"/>
            <a:r>
              <a:rPr lang="fa-IR" sz="1000" b="1">
                <a:latin typeface="Calibri" pitchFamily="34" charset="0"/>
                <a:cs typeface="B Nazanin" pitchFamily="2" charset="-78"/>
              </a:rPr>
              <a:t>                                                                                                                                                                                                 </a:t>
            </a:r>
            <a:r>
              <a:rPr lang="en-US" sz="1000" b="1">
                <a:latin typeface="Calibri" pitchFamily="34" charset="0"/>
                <a:cs typeface="B Nazanin" pitchFamily="2" charset="-78"/>
              </a:rPr>
              <a:t>            </a:t>
            </a:r>
            <a:r>
              <a:rPr lang="fa-IR" sz="1000" b="1">
                <a:latin typeface="Calibri" pitchFamily="34" charset="0"/>
                <a:cs typeface="B Nazanin" pitchFamily="2" charset="-78"/>
              </a:rPr>
              <a:t> </a:t>
            </a:r>
          </a:p>
          <a:p>
            <a:pPr algn="just"/>
            <a:endParaRPr lang="en-US" sz="1000">
              <a:latin typeface="Calibri" pitchFamily="34" charset="0"/>
              <a:cs typeface="B Nazanin" pitchFamily="2" charset="-78"/>
            </a:endParaRPr>
          </a:p>
          <a:p>
            <a:pPr algn="l" rtl="0"/>
            <a:r>
              <a:rPr lang="en-US" sz="1000">
                <a:latin typeface="Calibri" pitchFamily="34" charset="0"/>
                <a:cs typeface="B Nazanin" pitchFamily="2" charset="-78"/>
              </a:rPr>
              <a:t> </a:t>
            </a:r>
          </a:p>
          <a:p>
            <a:pPr algn="just" rtl="0"/>
            <a:endParaRPr lang="fa-IR" sz="1000">
              <a:latin typeface="Calibri" pitchFamily="34" charset="0"/>
              <a:cs typeface="B Nazanin" pitchFamily="2" charset="-78"/>
            </a:endParaRPr>
          </a:p>
        </p:txBody>
      </p:sp>
      <p:pic>
        <p:nvPicPr>
          <p:cNvPr id="3080" name="Picture 10"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sp>
        <p:nvSpPr>
          <p:cNvPr id="3081" name="TextBox 11"/>
          <p:cNvSpPr txBox="1">
            <a:spLocks noChangeArrowheads="1"/>
          </p:cNvSpPr>
          <p:nvPr/>
        </p:nvSpPr>
        <p:spPr bwMode="auto">
          <a:xfrm>
            <a:off x="1296988" y="5159375"/>
            <a:ext cx="3243262" cy="1192213"/>
          </a:xfrm>
          <a:prstGeom prst="rect">
            <a:avLst/>
          </a:prstGeom>
          <a:noFill/>
          <a:ln w="9525">
            <a:noFill/>
            <a:miter lim="800000"/>
            <a:headEnd/>
            <a:tailEnd/>
          </a:ln>
        </p:spPr>
        <p:txBody>
          <a:bodyPr lIns="68415" tIns="34208" rIns="68415" bIns="34208">
            <a:spAutoFit/>
          </a:bodyPr>
          <a:lstStyle/>
          <a:p>
            <a:pPr algn="ctr"/>
            <a:r>
              <a:rPr lang="fa-IR" sz="700" b="1">
                <a:latin typeface="Calibri" pitchFamily="34" charset="0"/>
                <a:cs typeface="B Nazanin" pitchFamily="2" charset="-78"/>
              </a:rPr>
              <a:t>قاسم حکیم پور</a:t>
            </a:r>
            <a:endParaRPr lang="en-US" sz="700">
              <a:latin typeface="Calibri" pitchFamily="34" charset="0"/>
              <a:cs typeface="B Nazanin" pitchFamily="2" charset="-78"/>
            </a:endParaRPr>
          </a:p>
          <a:p>
            <a:pPr algn="ctr"/>
            <a:r>
              <a:rPr lang="fa-IR" sz="700" b="1">
                <a:latin typeface="Calibri" pitchFamily="34" charset="0"/>
                <a:cs typeface="B Nazanin" pitchFamily="2" charset="-78"/>
              </a:rPr>
              <a:t>                                                                                                                                                                                                                       فهیمه باغستانی</a:t>
            </a:r>
          </a:p>
          <a:p>
            <a:pPr algn="ctr"/>
            <a:r>
              <a:rPr lang="fa-IR" sz="700" b="1">
                <a:latin typeface="Calibri" pitchFamily="34" charset="0"/>
                <a:cs typeface="B Nazanin" pitchFamily="2" charset="-78"/>
              </a:rPr>
              <a:t>                                                                                                                                                                                                                         مریم اسدالهی</a:t>
            </a:r>
          </a:p>
          <a:p>
            <a:pPr algn="ctr"/>
            <a:r>
              <a:rPr lang="fa-IR" sz="700" b="1">
                <a:latin typeface="Calibri" pitchFamily="34" charset="0"/>
                <a:cs typeface="B Nazanin" pitchFamily="2" charset="-78"/>
              </a:rPr>
              <a:t>                                                                                                                                                                                                                        مصطفی حیدرپور</a:t>
            </a:r>
          </a:p>
          <a:p>
            <a:pPr algn="ctr"/>
            <a:endParaRPr lang="fa-IR" sz="700" b="1">
              <a:latin typeface="Calibri" pitchFamily="34" charset="0"/>
              <a:cs typeface="B Nazanin" pitchFamily="2" charset="-78"/>
            </a:endParaRPr>
          </a:p>
          <a:p>
            <a:pPr algn="ctr"/>
            <a:r>
              <a:rPr lang="fa-IR" sz="700" b="1">
                <a:latin typeface="Calibri" pitchFamily="34" charset="0"/>
                <a:cs typeface="B Nazanin" pitchFamily="2" charset="-78"/>
              </a:rPr>
              <a:t>موسسه آموزش عالی توس</a:t>
            </a:r>
            <a:endParaRPr lang="en-US" sz="700" b="1">
              <a:latin typeface="Calibri" pitchFamily="34" charset="0"/>
              <a:cs typeface="B Nazanin" pitchFamily="2" charset="-78"/>
            </a:endParaRPr>
          </a:p>
          <a:p>
            <a:pPr algn="ctr" rtl="0"/>
            <a:r>
              <a:rPr lang="fa-IR" sz="1000" b="1">
                <a:latin typeface="Calibri" pitchFamily="34" charset="0"/>
                <a:cs typeface="B Nazanin" pitchFamily="2" charset="-78"/>
              </a:rPr>
              <a:t>زمستان 88</a:t>
            </a:r>
            <a:endParaRPr lang="fa-IR" sz="1000">
              <a:latin typeface="Calibri" pitchFamily="34" charset="0"/>
            </a:endParaRPr>
          </a:p>
        </p:txBody>
      </p:sp>
      <p:pic>
        <p:nvPicPr>
          <p:cNvPr id="3082" name="Picture 52" descr="Picture15.jpg"/>
          <p:cNvPicPr>
            <a:picLocks noChangeAspect="1"/>
          </p:cNvPicPr>
          <p:nvPr/>
        </p:nvPicPr>
        <p:blipFill>
          <a:blip r:embed="rId7"/>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13" name="Slide Number Placeholder 36"/>
          <p:cNvSpPr>
            <a:spLocks noGrp="1"/>
          </p:cNvSpPr>
          <p:nvPr>
            <p:ph type="sldNum" sz="quarter" idx="12"/>
          </p:nvPr>
        </p:nvSpPr>
        <p:spPr>
          <a:xfrm>
            <a:off x="3478213" y="6438900"/>
            <a:ext cx="2312987" cy="365125"/>
          </a:xfrm>
        </p:spPr>
        <p:txBody>
          <a:bodyPr/>
          <a:lstStyle/>
          <a:p>
            <a:pPr>
              <a:defRPr/>
            </a:pPr>
            <a:fld id="{E4591386-6545-4717-936B-53FAF8CDBCE1}" type="slidenum">
              <a:rPr lang="en-US" smtClean="0">
                <a:latin typeface="F_jalal" pitchFamily="2" charset="0"/>
              </a:rPr>
              <a:pPr>
                <a:defRPr/>
              </a:pPr>
              <a:t>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26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26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271" name="TextBox 15"/>
          <p:cNvSpPr txBox="1">
            <a:spLocks noChangeArrowheads="1"/>
          </p:cNvSpPr>
          <p:nvPr/>
        </p:nvSpPr>
        <p:spPr bwMode="auto">
          <a:xfrm>
            <a:off x="2830513" y="1633538"/>
            <a:ext cx="6604000" cy="588962"/>
          </a:xfrm>
          <a:prstGeom prst="rect">
            <a:avLst/>
          </a:prstGeom>
          <a:noFill/>
          <a:ln w="9525">
            <a:noFill/>
            <a:miter lim="800000"/>
            <a:headEnd/>
            <a:tailEnd/>
          </a:ln>
        </p:spPr>
        <p:txBody>
          <a:bodyPr lIns="95747" tIns="47875" rIns="95747" bIns="47875">
            <a:spAutoFit/>
          </a:bodyPr>
          <a:lstStyle/>
          <a:p>
            <a:pPr rtl="0"/>
            <a:r>
              <a:rPr lang="fa-IR" sz="1600" b="1">
                <a:latin typeface="Calibri" pitchFamily="34" charset="0"/>
                <a:cs typeface="B Nazanin" pitchFamily="2" charset="-78"/>
              </a:rPr>
              <a:t>موقعیت قرار گیری بنا نسبت به بناها و معابر اطراف در اولین نقشه مشهد و عکس هوایی مشهد در سال 1335</a:t>
            </a:r>
          </a:p>
        </p:txBody>
      </p:sp>
      <p:sp>
        <p:nvSpPr>
          <p:cNvPr id="11272" name="TextBox 46"/>
          <p:cNvSpPr txBox="1">
            <a:spLocks noChangeArrowheads="1"/>
          </p:cNvSpPr>
          <p:nvPr/>
        </p:nvSpPr>
        <p:spPr bwMode="auto">
          <a:xfrm>
            <a:off x="7723188" y="3351213"/>
            <a:ext cx="561975" cy="206375"/>
          </a:xfrm>
          <a:prstGeom prst="rect">
            <a:avLst/>
          </a:prstGeom>
          <a:noFill/>
          <a:ln w="9525">
            <a:noFill/>
            <a:miter lim="800000"/>
            <a:headEnd/>
            <a:tailEnd/>
          </a:ln>
        </p:spPr>
        <p:txBody>
          <a:bodyPr wrap="none" lIns="68415" tIns="34208" rIns="68415" bIns="34208">
            <a:spAutoFit/>
          </a:bodyPr>
          <a:lstStyle/>
          <a:p>
            <a:pPr algn="l" rtl="0"/>
            <a:r>
              <a:rPr lang="fa-IR" sz="900" b="1">
                <a:latin typeface="Calibri" pitchFamily="34" charset="0"/>
                <a:cs typeface="B Nazanin" pitchFamily="2" charset="-78"/>
              </a:rPr>
              <a:t>موقعیت بنا</a:t>
            </a:r>
          </a:p>
        </p:txBody>
      </p:sp>
      <p:grpSp>
        <p:nvGrpSpPr>
          <p:cNvPr id="11273" name="Group 41"/>
          <p:cNvGrpSpPr>
            <a:grpSpLocks/>
          </p:cNvGrpSpPr>
          <p:nvPr/>
        </p:nvGrpSpPr>
        <p:grpSpPr bwMode="auto">
          <a:xfrm>
            <a:off x="2995613" y="2297113"/>
            <a:ext cx="6497637" cy="3836987"/>
            <a:chOff x="3717911" y="3064133"/>
            <a:chExt cx="8474088" cy="5527101"/>
          </a:xfrm>
        </p:grpSpPr>
        <p:pic>
          <p:nvPicPr>
            <p:cNvPr id="11291" name="Picture 2" descr="C:\Documents and Settings\Administrator.EMTEDAD-D80151A\Desktop\Picture4.jpg"/>
            <p:cNvPicPr>
              <a:picLocks noChangeAspect="1" noChangeArrowheads="1"/>
            </p:cNvPicPr>
            <p:nvPr/>
          </p:nvPicPr>
          <p:blipFill>
            <a:blip r:embed="rId5"/>
            <a:srcRect/>
            <a:stretch>
              <a:fillRect/>
            </a:stretch>
          </p:blipFill>
          <p:spPr bwMode="auto">
            <a:xfrm>
              <a:off x="8256691" y="3064133"/>
              <a:ext cx="3581398" cy="3744648"/>
            </a:xfrm>
            <a:prstGeom prst="rect">
              <a:avLst/>
            </a:prstGeom>
            <a:noFill/>
            <a:ln w="9525">
              <a:noFill/>
              <a:miter lim="800000"/>
              <a:headEnd/>
              <a:tailEnd/>
            </a:ln>
          </p:spPr>
        </p:pic>
        <p:sp>
          <p:nvSpPr>
            <p:cNvPr id="11292" name="Oval 12"/>
            <p:cNvSpPr>
              <a:spLocks noChangeArrowheads="1"/>
            </p:cNvSpPr>
            <p:nvPr/>
          </p:nvSpPr>
          <p:spPr bwMode="auto">
            <a:xfrm>
              <a:off x="10134600" y="5092132"/>
              <a:ext cx="346686" cy="331336"/>
            </a:xfrm>
            <a:prstGeom prst="ellipse">
              <a:avLst/>
            </a:prstGeom>
            <a:noFill/>
            <a:ln w="28575" algn="ctr">
              <a:solidFill>
                <a:srgbClr val="A20000"/>
              </a:solidFill>
              <a:prstDash val="sysDash"/>
              <a:round/>
              <a:headEnd/>
              <a:tailEnd/>
            </a:ln>
          </p:spPr>
          <p:txBody>
            <a:bodyPr/>
            <a:lstStyle/>
            <a:p>
              <a:pPr algn="l" rtl="0"/>
              <a:endParaRPr lang="fa-IR">
                <a:solidFill>
                  <a:srgbClr val="C00000"/>
                </a:solidFill>
                <a:latin typeface="Calibri" pitchFamily="34" charset="0"/>
              </a:endParaRPr>
            </a:p>
          </p:txBody>
        </p:sp>
        <p:grpSp>
          <p:nvGrpSpPr>
            <p:cNvPr id="11293" name="Group 35"/>
            <p:cNvGrpSpPr>
              <a:grpSpLocks/>
            </p:cNvGrpSpPr>
            <p:nvPr/>
          </p:nvGrpSpPr>
          <p:grpSpPr bwMode="auto">
            <a:xfrm>
              <a:off x="3717911" y="3216532"/>
              <a:ext cx="8474088" cy="5374702"/>
              <a:chOff x="3717911" y="3216532"/>
              <a:chExt cx="8474088" cy="5374702"/>
            </a:xfrm>
          </p:grpSpPr>
          <p:grpSp>
            <p:nvGrpSpPr>
              <p:cNvPr id="11294" name="Group 14"/>
              <p:cNvGrpSpPr>
                <a:grpSpLocks/>
              </p:cNvGrpSpPr>
              <p:nvPr/>
            </p:nvGrpSpPr>
            <p:grpSpPr bwMode="auto">
              <a:xfrm>
                <a:off x="3717911" y="3216532"/>
                <a:ext cx="8474088" cy="5374702"/>
                <a:chOff x="2285983" y="1770267"/>
                <a:chExt cx="6768163" cy="3839875"/>
              </a:xfrm>
            </p:grpSpPr>
            <p:sp>
              <p:nvSpPr>
                <p:cNvPr id="11296" name="TextBox 11"/>
                <p:cNvSpPr txBox="1">
                  <a:spLocks noChangeArrowheads="1"/>
                </p:cNvSpPr>
                <p:nvPr/>
              </p:nvSpPr>
              <p:spPr bwMode="auto">
                <a:xfrm>
                  <a:off x="2298788" y="4644060"/>
                  <a:ext cx="6633141" cy="966082"/>
                </a:xfrm>
                <a:prstGeom prst="rect">
                  <a:avLst/>
                </a:prstGeom>
                <a:noFill/>
                <a:ln w="9525">
                  <a:noFill/>
                  <a:miter lim="800000"/>
                  <a:headEnd/>
                  <a:tailEnd/>
                </a:ln>
              </p:spPr>
              <p:txBody>
                <a:bodyPr>
                  <a:spAutoFit/>
                </a:bodyPr>
                <a:lstStyle/>
                <a:p>
                  <a:pPr algn="just">
                    <a:buFont typeface="Arial" pitchFamily="34" charset="0"/>
                    <a:buChar char="•"/>
                  </a:pPr>
                  <a:r>
                    <a:rPr lang="fa-IR" sz="1100">
                      <a:latin typeface="Calibri" pitchFamily="34" charset="0"/>
                      <a:cs typeface="B Nazanin" pitchFamily="2" charset="-78"/>
                    </a:rPr>
                    <a:t>همانطور که در عکس هوایی سال 1335 مشهد ملاحظه می شود بافت قدیم اطراف حرم مطهر شامل رینگی بوده که از چهار جهت توسط خیابان هایی منشعب می شده ولی با گسترش شهر  و رشد جمعیت و همچنین صنعتی شدن شهر باعث شد که معابر گذشته جوابگوی آمد و شد شهروندان نباشد و همچنین پدیدار شدن صنعت نوین شهرسازی و ساختمانی باعث بروز سیستم نوین شهرسازی شد که این عامل بافت شفاف گذشته که منتهی می شد به حرم مطهر را محو کرد .</a:t>
                  </a:r>
                </a:p>
                <a:p>
                  <a:pPr algn="just"/>
                  <a:r>
                    <a:rPr lang="fa-IR" sz="1100">
                      <a:latin typeface="Calibri" pitchFamily="34" charset="0"/>
                      <a:cs typeface="B Nazanin" pitchFamily="2" charset="-78"/>
                    </a:rPr>
                    <a:t>همانطور که در نقشه هوایی جدید از بافت اطراف بنا مشاهده می شود بافت اطراف حرم از   خیابان ها و معابر زیادی  تشکیل شده است .</a:t>
                  </a:r>
                  <a:endParaRPr lang="en-US" sz="1100">
                    <a:latin typeface="Calibri" pitchFamily="34" charset="0"/>
                    <a:cs typeface="B Nazanin" pitchFamily="2" charset="-78"/>
                  </a:endParaRPr>
                </a:p>
              </p:txBody>
            </p:sp>
            <p:grpSp>
              <p:nvGrpSpPr>
                <p:cNvPr id="11297" name="Group 13"/>
                <p:cNvGrpSpPr>
                  <a:grpSpLocks/>
                </p:cNvGrpSpPr>
                <p:nvPr/>
              </p:nvGrpSpPr>
              <p:grpSpPr bwMode="auto">
                <a:xfrm>
                  <a:off x="2285983" y="1770267"/>
                  <a:ext cx="3359997" cy="2492712"/>
                  <a:chOff x="714347" y="2163285"/>
                  <a:chExt cx="3747690" cy="3124656"/>
                </a:xfrm>
              </p:grpSpPr>
              <p:pic>
                <p:nvPicPr>
                  <p:cNvPr id="11300" name="Picture 9" descr="41020.jpg"/>
                  <p:cNvPicPr>
                    <a:picLocks noChangeAspect="1"/>
                  </p:cNvPicPr>
                  <p:nvPr/>
                </p:nvPicPr>
                <p:blipFill>
                  <a:blip r:embed="rId6"/>
                  <a:srcRect/>
                  <a:stretch>
                    <a:fillRect/>
                  </a:stretch>
                </p:blipFill>
                <p:spPr bwMode="auto">
                  <a:xfrm>
                    <a:off x="714347" y="2163285"/>
                    <a:ext cx="3747690" cy="3124656"/>
                  </a:xfrm>
                  <a:prstGeom prst="rect">
                    <a:avLst/>
                  </a:prstGeom>
                  <a:noFill/>
                  <a:ln w="9525">
                    <a:noFill/>
                    <a:miter lim="800000"/>
                    <a:headEnd/>
                    <a:tailEnd/>
                  </a:ln>
                </p:spPr>
              </p:pic>
              <p:sp>
                <p:nvSpPr>
                  <p:cNvPr id="11301" name="Oval 12"/>
                  <p:cNvSpPr>
                    <a:spLocks noChangeArrowheads="1"/>
                  </p:cNvSpPr>
                  <p:nvPr/>
                </p:nvSpPr>
                <p:spPr bwMode="auto">
                  <a:xfrm>
                    <a:off x="2650161" y="3254693"/>
                    <a:ext cx="657875" cy="736662"/>
                  </a:xfrm>
                  <a:prstGeom prst="ellipse">
                    <a:avLst/>
                  </a:prstGeom>
                  <a:noFill/>
                  <a:ln w="57150" algn="ctr">
                    <a:solidFill>
                      <a:srgbClr val="A20000"/>
                    </a:solidFill>
                    <a:prstDash val="sysDash"/>
                    <a:round/>
                    <a:headEnd/>
                    <a:tailEnd/>
                  </a:ln>
                </p:spPr>
                <p:txBody>
                  <a:bodyPr/>
                  <a:lstStyle/>
                  <a:p>
                    <a:pPr algn="l" rtl="0"/>
                    <a:endParaRPr lang="fa-IR">
                      <a:solidFill>
                        <a:srgbClr val="C00000"/>
                      </a:solidFill>
                      <a:latin typeface="Calibri" pitchFamily="34" charset="0"/>
                    </a:endParaRPr>
                  </a:p>
                </p:txBody>
              </p:sp>
            </p:grpSp>
            <p:sp>
              <p:nvSpPr>
                <p:cNvPr id="11298" name="TextBox 37"/>
                <p:cNvSpPr txBox="1">
                  <a:spLocks noChangeArrowheads="1"/>
                </p:cNvSpPr>
                <p:nvPr/>
              </p:nvSpPr>
              <p:spPr bwMode="auto">
                <a:xfrm>
                  <a:off x="2502892" y="4336695"/>
                  <a:ext cx="3143087" cy="237561"/>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موقعیت قرار گیری بنا در عکس هوایی سال 1335</a:t>
                  </a:r>
                </a:p>
              </p:txBody>
            </p:sp>
            <p:sp>
              <p:nvSpPr>
                <p:cNvPr id="11299" name="TextBox 38"/>
                <p:cNvSpPr txBox="1">
                  <a:spLocks noChangeArrowheads="1"/>
                </p:cNvSpPr>
                <p:nvPr/>
              </p:nvSpPr>
              <p:spPr bwMode="auto">
                <a:xfrm>
                  <a:off x="5911059" y="4336695"/>
                  <a:ext cx="3143087" cy="237561"/>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موقعیت قرار گیری بنا در اولین نقشه شهر مشهد</a:t>
                  </a:r>
                </a:p>
              </p:txBody>
            </p:sp>
          </p:grpSp>
          <p:sp>
            <p:nvSpPr>
              <p:cNvPr id="11295" name="TextBox 47"/>
              <p:cNvSpPr txBox="1">
                <a:spLocks noChangeArrowheads="1"/>
              </p:cNvSpPr>
              <p:nvPr/>
            </p:nvSpPr>
            <p:spPr bwMode="auto">
              <a:xfrm>
                <a:off x="5877271" y="4676001"/>
                <a:ext cx="792670" cy="332515"/>
              </a:xfrm>
              <a:prstGeom prst="rect">
                <a:avLst/>
              </a:prstGeom>
              <a:noFill/>
              <a:ln w="9525">
                <a:noFill/>
                <a:miter lim="800000"/>
                <a:headEnd/>
                <a:tailEnd/>
              </a:ln>
            </p:spPr>
            <p:txBody>
              <a:bodyPr wrap="none">
                <a:spAutoFit/>
              </a:bodyPr>
              <a:lstStyle/>
              <a:p>
                <a:pPr algn="l" rtl="0"/>
                <a:r>
                  <a:rPr lang="fa-IR" sz="900" b="1">
                    <a:solidFill>
                      <a:schemeClr val="bg1"/>
                    </a:solidFill>
                    <a:latin typeface="Calibri" pitchFamily="34" charset="0"/>
                    <a:cs typeface="B Nazanin" pitchFamily="2" charset="-78"/>
                  </a:rPr>
                  <a:t>موقعیت بنا</a:t>
                </a:r>
              </a:p>
            </p:txBody>
          </p:sp>
        </p:grpSp>
      </p:grpSp>
      <p:pic>
        <p:nvPicPr>
          <p:cNvPr id="11274" name="Picture 42"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1275" name="Group 29"/>
          <p:cNvGrpSpPr>
            <a:grpSpLocks/>
          </p:cNvGrpSpPr>
          <p:nvPr/>
        </p:nvGrpSpPr>
        <p:grpSpPr bwMode="auto">
          <a:xfrm>
            <a:off x="325438" y="1616075"/>
            <a:ext cx="3425825" cy="5187950"/>
            <a:chOff x="421417" y="2261407"/>
            <a:chExt cx="4426324" cy="7263590"/>
          </a:xfrm>
        </p:grpSpPr>
        <p:grpSp>
          <p:nvGrpSpPr>
            <p:cNvPr id="11280" name="Group 82"/>
            <p:cNvGrpSpPr>
              <a:grpSpLocks/>
            </p:cNvGrpSpPr>
            <p:nvPr/>
          </p:nvGrpSpPr>
          <p:grpSpPr bwMode="auto">
            <a:xfrm>
              <a:off x="421417" y="2261407"/>
              <a:ext cx="4426324" cy="7263590"/>
              <a:chOff x="80891" y="3033303"/>
              <a:chExt cx="5100710" cy="6278942"/>
            </a:xfrm>
          </p:grpSpPr>
          <p:pic>
            <p:nvPicPr>
              <p:cNvPr id="11282"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283" name="Group 29"/>
              <p:cNvGrpSpPr>
                <a:grpSpLocks/>
              </p:cNvGrpSpPr>
              <p:nvPr/>
            </p:nvGrpSpPr>
            <p:grpSpPr bwMode="auto">
              <a:xfrm>
                <a:off x="80891" y="3033303"/>
                <a:ext cx="5100710" cy="6278942"/>
                <a:chOff x="80891" y="3033303"/>
                <a:chExt cx="5100710" cy="6278942"/>
              </a:xfrm>
            </p:grpSpPr>
            <p:sp>
              <p:nvSpPr>
                <p:cNvPr id="4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290"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281" name="TextBox 3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0"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59"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1278"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4" name="Slide Number Placeholder 36"/>
          <p:cNvSpPr>
            <a:spLocks noGrp="1"/>
          </p:cNvSpPr>
          <p:nvPr>
            <p:ph type="sldNum" sz="quarter" idx="12"/>
          </p:nvPr>
        </p:nvSpPr>
        <p:spPr>
          <a:xfrm>
            <a:off x="3478213" y="6438900"/>
            <a:ext cx="2312987" cy="365125"/>
          </a:xfrm>
        </p:spPr>
        <p:txBody>
          <a:bodyPr/>
          <a:lstStyle/>
          <a:p>
            <a:pPr>
              <a:defRPr/>
            </a:pPr>
            <a:fld id="{203E1B22-C58B-43A6-BBB7-A09364EBD512}" type="slidenum">
              <a:rPr lang="en-US" smtClean="0">
                <a:latin typeface="F_jalal" pitchFamily="2" charset="0"/>
              </a:rPr>
              <a:pPr>
                <a:defRPr/>
              </a:pPr>
              <a:t>10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342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342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nvGraphicFramePr>
        <p:xfrm>
          <a:off x="3005046" y="1701306"/>
          <a:ext cx="6134420" cy="1452400"/>
        </p:xfrm>
        <a:graphic>
          <a:graphicData uri="http://schemas.openxmlformats.org/drawingml/2006/table">
            <a:tbl>
              <a:tblPr/>
              <a:tblGrid>
                <a:gridCol w="3690551">
                  <a:extLst>
                    <a:ext uri="{9D8B030D-6E8A-4147-A177-3AD203B41FA5}">
                      <a16:colId xmlns:a16="http://schemas.microsoft.com/office/drawing/2014/main" xmlns="" val="20000"/>
                    </a:ext>
                  </a:extLst>
                </a:gridCol>
                <a:gridCol w="1601975">
                  <a:extLst>
                    <a:ext uri="{9D8B030D-6E8A-4147-A177-3AD203B41FA5}">
                      <a16:colId xmlns:a16="http://schemas.microsoft.com/office/drawing/2014/main" xmlns="" val="20001"/>
                    </a:ext>
                  </a:extLst>
                </a:gridCol>
                <a:gridCol w="841894">
                  <a:extLst>
                    <a:ext uri="{9D8B030D-6E8A-4147-A177-3AD203B41FA5}">
                      <a16:colId xmlns:a16="http://schemas.microsoft.com/office/drawing/2014/main" xmlns="" val="20002"/>
                    </a:ext>
                  </a:extLst>
                </a:gridCol>
              </a:tblGrid>
              <a:tr h="530674">
                <a:tc gridSpan="2">
                  <a:txBody>
                    <a:bodyPr/>
                    <a:lstStyle/>
                    <a:p>
                      <a:pPr marL="457200" algn="ctr" rtl="1">
                        <a:spcAft>
                          <a:spcPts val="0"/>
                        </a:spcAft>
                      </a:pPr>
                      <a:endParaRPr lang="fa-IR" sz="1000" b="1" dirty="0" smtClean="0">
                        <a:latin typeface="Calibri"/>
                        <a:ea typeface="Calibri"/>
                        <a:cs typeface="B Nazanin"/>
                      </a:endParaRPr>
                    </a:p>
                    <a:p>
                      <a:pPr marL="457200" algn="ctr" rtl="1">
                        <a:spcAft>
                          <a:spcPts val="0"/>
                        </a:spcAft>
                      </a:pPr>
                      <a:r>
                        <a:rPr lang="fa-IR" sz="1000" b="1" dirty="0" err="1" smtClean="0">
                          <a:latin typeface="Calibri"/>
                          <a:ea typeface="Calibri"/>
                          <a:cs typeface="B Nazanin"/>
                        </a:rPr>
                        <a:t>راهكار</a:t>
                      </a:r>
                      <a:r>
                        <a:rPr lang="fa-IR" sz="1000" b="1" dirty="0" smtClean="0">
                          <a:latin typeface="Calibri"/>
                          <a:ea typeface="Calibri"/>
                          <a:cs typeface="B Nazanin"/>
                        </a:rPr>
                        <a:t> </a:t>
                      </a:r>
                      <a:r>
                        <a:rPr lang="fa-IR" sz="1000" b="1" dirty="0" err="1">
                          <a:latin typeface="Calibri"/>
                          <a:ea typeface="Calibri"/>
                          <a:cs typeface="B Nazanin"/>
                        </a:rPr>
                        <a:t>مرمتي</a:t>
                      </a:r>
                      <a:r>
                        <a:rPr lang="fa-IR" sz="1000" b="1" dirty="0">
                          <a:latin typeface="Calibri"/>
                          <a:ea typeface="Calibri"/>
                          <a:cs typeface="B Nazanin"/>
                        </a:rPr>
                        <a:t> و مواجه با </a:t>
                      </a:r>
                      <a:r>
                        <a:rPr lang="fa-IR" sz="1000" b="1" dirty="0" err="1">
                          <a:latin typeface="Calibri"/>
                          <a:ea typeface="Calibri"/>
                          <a:cs typeface="B Nazanin"/>
                        </a:rPr>
                        <a:t>آسيب</a:t>
                      </a:r>
                      <a:endParaRPr lang="en-US" sz="10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tc hMerge="1">
                  <a:txBody>
                    <a:bodyPr/>
                    <a:lstStyle/>
                    <a:p>
                      <a:pPr rtl="1"/>
                      <a:endParaRPr lang="fa-IR"/>
                    </a:p>
                  </a:txBody>
                  <a:tcPr/>
                </a:tc>
                <a:tc>
                  <a:txBody>
                    <a:bodyPr/>
                    <a:lstStyle/>
                    <a:p>
                      <a:pPr marL="457200" algn="ctr" rtl="1">
                        <a:spcAft>
                          <a:spcPts val="0"/>
                        </a:spcAft>
                      </a:pPr>
                      <a:endParaRPr lang="en-US" sz="10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extLst>
                  <a:ext uri="{0D108BD9-81ED-4DB2-BD59-A6C34878D82A}">
                    <a16:rowId xmlns:a16="http://schemas.microsoft.com/office/drawing/2014/main" xmlns="" val="10000"/>
                  </a:ext>
                </a:extLst>
              </a:tr>
              <a:tr h="307242">
                <a:tc>
                  <a:txBody>
                    <a:bodyPr/>
                    <a:lstStyle/>
                    <a:p>
                      <a:pPr marL="457200" algn="r" rtl="1">
                        <a:spcAft>
                          <a:spcPts val="0"/>
                        </a:spcAft>
                      </a:pPr>
                      <a:r>
                        <a:rPr lang="fa-IR" sz="1000">
                          <a:latin typeface="Calibri"/>
                          <a:ea typeface="Calibri"/>
                          <a:cs typeface="B Nazanin"/>
                        </a:rPr>
                        <a:t>جلوگیری از هرگونه دخل و تصرف در بنا و افزودن الحاقات  بر بنا  مگر با نظارت کارشناسان اداره میراث فرهنگی</a:t>
                      </a:r>
                      <a:endParaRPr lang="en-US" sz="100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0" algn="r" rtl="1">
                        <a:spcAft>
                          <a:spcPts val="0"/>
                        </a:spcAft>
                      </a:pPr>
                      <a:r>
                        <a:rPr lang="fa-IR" sz="1000" b="1" dirty="0" smtClean="0">
                          <a:latin typeface="Calibri"/>
                          <a:ea typeface="Calibri"/>
                          <a:cs typeface="B Nazanin"/>
                        </a:rPr>
                        <a:t>تدابیر </a:t>
                      </a:r>
                      <a:r>
                        <a:rPr lang="fa-IR" sz="1000" b="1" dirty="0">
                          <a:latin typeface="Calibri"/>
                          <a:ea typeface="Calibri"/>
                          <a:cs typeface="B Nazanin"/>
                        </a:rPr>
                        <a:t>لازم جهت مدیریت </a:t>
                      </a:r>
                      <a:r>
                        <a:rPr lang="fa-IR" sz="1000" b="1" dirty="0" err="1">
                          <a:latin typeface="Calibri"/>
                          <a:ea typeface="Calibri"/>
                          <a:cs typeface="B Nazanin"/>
                        </a:rPr>
                        <a:t>فضاها</a:t>
                      </a:r>
                      <a:r>
                        <a:rPr lang="fa-IR" sz="1000" b="1" dirty="0">
                          <a:latin typeface="Calibri"/>
                          <a:ea typeface="Calibri"/>
                          <a:cs typeface="B Nazanin"/>
                        </a:rPr>
                        <a:t> و بنای مدرسه عباسقلی خان</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71755" marR="71755" algn="ctr" rtl="1">
                        <a:spcAft>
                          <a:spcPts val="0"/>
                        </a:spcAft>
                      </a:pPr>
                      <a:r>
                        <a:rPr lang="fa-IR" sz="1000" b="1" dirty="0">
                          <a:latin typeface="Calibri"/>
                          <a:ea typeface="Calibri"/>
                          <a:cs typeface="B Nazanin"/>
                        </a:rPr>
                        <a:t>مرمت آسیب کارکردی و انسانی</a:t>
                      </a:r>
                      <a:endParaRPr lang="en-US" sz="1000" dirty="0">
                        <a:latin typeface="Calibri"/>
                        <a:ea typeface="Times New Roman"/>
                        <a:cs typeface="Arial"/>
                      </a:endParaRPr>
                    </a:p>
                  </a:txBody>
                  <a:tcPr marL="53068" marR="53068"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07242">
                <a:tc>
                  <a:txBody>
                    <a:bodyPr/>
                    <a:lstStyle/>
                    <a:p>
                      <a:pPr marL="457200" algn="r" rtl="1">
                        <a:spcAft>
                          <a:spcPts val="0"/>
                        </a:spcAft>
                      </a:pPr>
                      <a:r>
                        <a:rPr lang="fa-IR" sz="1000" dirty="0">
                          <a:latin typeface="Calibri"/>
                          <a:ea typeface="Calibri"/>
                          <a:cs typeface="B Nazanin"/>
                        </a:rPr>
                        <a:t>برگرداندن </a:t>
                      </a:r>
                      <a:r>
                        <a:rPr lang="fa-IR" sz="1000" dirty="0" err="1">
                          <a:latin typeface="Calibri"/>
                          <a:ea typeface="Calibri"/>
                          <a:cs typeface="B Nazanin"/>
                        </a:rPr>
                        <a:t>فضاها</a:t>
                      </a:r>
                      <a:r>
                        <a:rPr lang="fa-IR" sz="1000" dirty="0">
                          <a:latin typeface="Calibri"/>
                          <a:ea typeface="Calibri"/>
                          <a:cs typeface="B Nazanin"/>
                        </a:rPr>
                        <a:t> به حالت اصیل خود و پاکسازی تمامی </a:t>
                      </a:r>
                      <a:r>
                        <a:rPr lang="fa-IR" sz="1000" dirty="0" err="1">
                          <a:latin typeface="Calibri"/>
                          <a:ea typeface="Calibri"/>
                          <a:cs typeface="B Nazanin"/>
                        </a:rPr>
                        <a:t>الحاقت</a:t>
                      </a:r>
                      <a:r>
                        <a:rPr lang="fa-IR" sz="1000" dirty="0">
                          <a:latin typeface="Calibri"/>
                          <a:ea typeface="Calibri"/>
                          <a:cs typeface="B Nazanin"/>
                        </a:rPr>
                        <a:t> غیر اصیل و </a:t>
                      </a:r>
                      <a:r>
                        <a:rPr lang="fa-IR" sz="1000" dirty="0" err="1">
                          <a:latin typeface="Calibri"/>
                          <a:ea typeface="Calibri"/>
                          <a:cs typeface="B Nazanin"/>
                        </a:rPr>
                        <a:t>نخاله</a:t>
                      </a:r>
                      <a:r>
                        <a:rPr lang="fa-IR" sz="1000" dirty="0">
                          <a:latin typeface="Calibri"/>
                          <a:ea typeface="Calibri"/>
                          <a:cs typeface="B Nazanin"/>
                        </a:rPr>
                        <a:t> ها و زباله ها و سایر وسایل غیر ضروری</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2"/>
                  </a:ext>
                </a:extLst>
              </a:tr>
              <a:tr h="307242">
                <a:tc>
                  <a:txBody>
                    <a:bodyPr/>
                    <a:lstStyle/>
                    <a:p>
                      <a:pPr marL="457200" algn="r" rtl="1">
                        <a:spcAft>
                          <a:spcPts val="0"/>
                        </a:spcAft>
                      </a:pPr>
                      <a:r>
                        <a:rPr lang="fa-IR" sz="1000" dirty="0">
                          <a:latin typeface="Calibri"/>
                          <a:ea typeface="Calibri"/>
                          <a:cs typeface="B Nazanin"/>
                        </a:rPr>
                        <a:t>افزودن فضاهای خدماتی در </a:t>
                      </a:r>
                      <a:r>
                        <a:rPr lang="fa-IR" sz="1000" dirty="0" err="1">
                          <a:latin typeface="Calibri"/>
                          <a:ea typeface="Calibri"/>
                          <a:cs typeface="B Nazanin"/>
                        </a:rPr>
                        <a:t>اصراف</a:t>
                      </a:r>
                      <a:r>
                        <a:rPr lang="fa-IR" sz="1000" dirty="0">
                          <a:latin typeface="Calibri"/>
                          <a:ea typeface="Calibri"/>
                          <a:cs typeface="B Nazanin"/>
                        </a:rPr>
                        <a:t> بنا جهت پاسخگویی به نیازهای کاربران اعم از سرویس های بهداشتی </a:t>
                      </a:r>
                      <a:r>
                        <a:rPr lang="fa-IR" sz="1000" dirty="0">
                          <a:latin typeface="Calibri"/>
                          <a:ea typeface="Calibri"/>
                          <a:cs typeface="Arial"/>
                        </a:rPr>
                        <a:t>–</a:t>
                      </a:r>
                      <a:r>
                        <a:rPr lang="fa-IR" sz="1000" dirty="0">
                          <a:latin typeface="Calibri"/>
                          <a:ea typeface="Calibri"/>
                          <a:cs typeface="B Nazanin"/>
                        </a:rPr>
                        <a:t> نمازخانه و سایر فضاهای مورد نیاز</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3"/>
                  </a:ext>
                </a:extLst>
              </a:tr>
            </a:tbl>
          </a:graphicData>
        </a:graphic>
      </p:graphicFrame>
      <p:sp>
        <p:nvSpPr>
          <p:cNvPr id="103431" name="TextBox 15"/>
          <p:cNvSpPr txBox="1">
            <a:spLocks noChangeArrowheads="1"/>
          </p:cNvSpPr>
          <p:nvPr/>
        </p:nvSpPr>
        <p:spPr bwMode="auto">
          <a:xfrm>
            <a:off x="8431213" y="1700213"/>
            <a:ext cx="792162" cy="823912"/>
          </a:xfrm>
          <a:prstGeom prst="rect">
            <a:avLst/>
          </a:prstGeom>
          <a:noFill/>
          <a:ln w="9525">
            <a:noFill/>
            <a:miter lim="800000"/>
            <a:headEnd/>
            <a:tailEnd/>
          </a:ln>
        </p:spPr>
        <p:txBody>
          <a:bodyPr lIns="68406" tIns="34203" rIns="68406" bIns="34203">
            <a:spAutoFit/>
          </a:bodyPr>
          <a:lstStyle/>
          <a:p>
            <a:pPr algn="ctr" rtl="0"/>
            <a:r>
              <a:rPr lang="fa-IR" sz="1000" b="1">
                <a:latin typeface="Calibri" pitchFamily="34" charset="0"/>
                <a:cs typeface="B Nazanin" pitchFamily="2" charset="-78"/>
              </a:rPr>
              <a:t>طبقه بندی آسیب ها در بنای مدرسه</a:t>
            </a:r>
            <a:endParaRPr lang="en-US" sz="1000" b="1">
              <a:latin typeface="Calibri" pitchFamily="34" charset="0"/>
              <a:cs typeface="B Nazanin" pitchFamily="2" charset="-78"/>
            </a:endParaRPr>
          </a:p>
          <a:p>
            <a:pPr algn="ctr" rtl="0"/>
            <a:endParaRPr lang="fa-IR">
              <a:latin typeface="Calibri" pitchFamily="34" charset="0"/>
            </a:endParaRPr>
          </a:p>
        </p:txBody>
      </p:sp>
      <p:graphicFrame>
        <p:nvGraphicFramePr>
          <p:cNvPr id="36" name="Table 35"/>
          <p:cNvGraphicFramePr>
            <a:graphicFrameLocks noGrp="1"/>
          </p:cNvGraphicFramePr>
          <p:nvPr/>
        </p:nvGraphicFramePr>
        <p:xfrm>
          <a:off x="3005043" y="3320143"/>
          <a:ext cx="6168028" cy="1512294"/>
        </p:xfrm>
        <a:graphic>
          <a:graphicData uri="http://schemas.openxmlformats.org/drawingml/2006/table">
            <a:tbl>
              <a:tblPr/>
              <a:tblGrid>
                <a:gridCol w="5300584">
                  <a:extLst>
                    <a:ext uri="{9D8B030D-6E8A-4147-A177-3AD203B41FA5}">
                      <a16:colId xmlns:a16="http://schemas.microsoft.com/office/drawing/2014/main" xmlns="" val="20000"/>
                    </a:ext>
                  </a:extLst>
                </a:gridCol>
                <a:gridCol w="867444">
                  <a:extLst>
                    <a:ext uri="{9D8B030D-6E8A-4147-A177-3AD203B41FA5}">
                      <a16:colId xmlns:a16="http://schemas.microsoft.com/office/drawing/2014/main" xmlns="" val="20001"/>
                    </a:ext>
                  </a:extLst>
                </a:gridCol>
              </a:tblGrid>
              <a:tr h="445494">
                <a:tc>
                  <a:txBody>
                    <a:bodyPr/>
                    <a:lstStyle/>
                    <a:p>
                      <a:pPr marL="457200" algn="ctr" rtl="1">
                        <a:spcAft>
                          <a:spcPts val="0"/>
                        </a:spcAft>
                      </a:pPr>
                      <a:endParaRPr lang="fa-IR" sz="1000" b="1" dirty="0" smtClean="0">
                        <a:latin typeface="Calibri"/>
                        <a:ea typeface="Calibri"/>
                        <a:cs typeface="B Nazanin"/>
                      </a:endParaRPr>
                    </a:p>
                    <a:p>
                      <a:pPr marL="457200" algn="ctr" rtl="1">
                        <a:spcAft>
                          <a:spcPts val="0"/>
                        </a:spcAft>
                      </a:pPr>
                      <a:r>
                        <a:rPr lang="fa-IR" sz="1000" b="1" dirty="0" err="1" smtClean="0">
                          <a:latin typeface="Calibri"/>
                          <a:ea typeface="Calibri"/>
                          <a:cs typeface="B Nazanin"/>
                        </a:rPr>
                        <a:t>راهكار</a:t>
                      </a:r>
                      <a:r>
                        <a:rPr lang="fa-IR" sz="1000" b="1" dirty="0" smtClean="0">
                          <a:latin typeface="Calibri"/>
                          <a:ea typeface="Calibri"/>
                          <a:cs typeface="B Nazanin"/>
                        </a:rPr>
                        <a:t> </a:t>
                      </a:r>
                      <a:r>
                        <a:rPr lang="fa-IR" sz="1000" b="1" dirty="0" err="1">
                          <a:latin typeface="Calibri"/>
                          <a:ea typeface="Calibri"/>
                          <a:cs typeface="B Nazanin"/>
                        </a:rPr>
                        <a:t>مرمتي</a:t>
                      </a:r>
                      <a:r>
                        <a:rPr lang="fa-IR" sz="1000" b="1" dirty="0">
                          <a:latin typeface="Calibri"/>
                          <a:ea typeface="Calibri"/>
                          <a:cs typeface="B Nazanin"/>
                        </a:rPr>
                        <a:t> و مواجه با </a:t>
                      </a:r>
                      <a:r>
                        <a:rPr lang="fa-IR" sz="1000" b="1" dirty="0" err="1" smtClean="0">
                          <a:latin typeface="Calibri"/>
                          <a:ea typeface="Calibri"/>
                          <a:cs typeface="B Nazanin"/>
                        </a:rPr>
                        <a:t>آسيب</a:t>
                      </a:r>
                      <a:endParaRPr lang="fa-IR" sz="1000" b="1" dirty="0" smtClean="0">
                        <a:latin typeface="Calibri"/>
                        <a:ea typeface="Calibri"/>
                        <a:cs typeface="B Nazanin"/>
                      </a:endParaRPr>
                    </a:p>
                    <a:p>
                      <a:pPr marL="457200" algn="ctr" rtl="1">
                        <a:spcAft>
                          <a:spcPts val="0"/>
                        </a:spcAft>
                      </a:pPr>
                      <a:endParaRPr lang="en-US" sz="8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tc>
                  <a:txBody>
                    <a:bodyPr/>
                    <a:lstStyle/>
                    <a:p>
                      <a:pPr marL="457200" algn="ctr" rtl="1">
                        <a:spcAft>
                          <a:spcPts val="0"/>
                        </a:spcAft>
                      </a:pPr>
                      <a:endParaRPr lang="en-US" sz="8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extLst>
                  <a:ext uri="{0D108BD9-81ED-4DB2-BD59-A6C34878D82A}">
                    <a16:rowId xmlns:a16="http://schemas.microsoft.com/office/drawing/2014/main" xmlns="" val="10000"/>
                  </a:ext>
                </a:extLst>
              </a:tr>
              <a:tr h="304800">
                <a:tc>
                  <a:txBody>
                    <a:bodyPr/>
                    <a:lstStyle/>
                    <a:p>
                      <a:pPr marL="457200" algn="r" rtl="1">
                        <a:spcAft>
                          <a:spcPts val="0"/>
                        </a:spcAft>
                      </a:pPr>
                      <a:r>
                        <a:rPr lang="fa-IR" sz="1000">
                          <a:latin typeface="Calibri"/>
                          <a:ea typeface="Calibri"/>
                          <a:cs typeface="B Nazanin"/>
                        </a:rPr>
                        <a:t>حریم گذاری اثر تاریخی مدرسه عباسقلی خان با توجه به محدوده حرم مطهر امام رضا از سوی سازمان میراث فرهنگی و گردشگری</a:t>
                      </a:r>
                      <a:endParaRPr lang="en-US" sz="100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71755" marR="71755" algn="ctr" rtl="1">
                        <a:spcAft>
                          <a:spcPts val="0"/>
                        </a:spcAft>
                      </a:pPr>
                      <a:endParaRPr lang="en-US" sz="1000" dirty="0">
                        <a:latin typeface="Calibri"/>
                        <a:ea typeface="Times New Roman"/>
                        <a:cs typeface="Arial"/>
                      </a:endParaRPr>
                    </a:p>
                    <a:p>
                      <a:pPr marL="71755" marR="71755" algn="ctr" rtl="1">
                        <a:spcAft>
                          <a:spcPts val="0"/>
                        </a:spcAft>
                      </a:pPr>
                      <a:r>
                        <a:rPr lang="fa-IR" sz="1000" b="1" dirty="0">
                          <a:latin typeface="Calibri"/>
                          <a:ea typeface="Calibri"/>
                          <a:cs typeface="B Nazanin"/>
                        </a:rPr>
                        <a:t>مرمت آسیب های منظری</a:t>
                      </a:r>
                      <a:endParaRPr lang="en-US" sz="1000" dirty="0">
                        <a:latin typeface="Calibri"/>
                        <a:ea typeface="Times New Roman"/>
                        <a:cs typeface="Arial"/>
                      </a:endParaRPr>
                    </a:p>
                  </a:txBody>
                  <a:tcPr marL="53068" marR="53068"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2400">
                <a:tc>
                  <a:txBody>
                    <a:bodyPr/>
                    <a:lstStyle/>
                    <a:p>
                      <a:pPr marL="457200" algn="r" rtl="1">
                        <a:spcAft>
                          <a:spcPts val="0"/>
                        </a:spcAft>
                      </a:pPr>
                      <a:r>
                        <a:rPr lang="fa-IR" sz="1000" dirty="0">
                          <a:latin typeface="Calibri"/>
                          <a:ea typeface="Calibri"/>
                          <a:cs typeface="B Nazanin"/>
                        </a:rPr>
                        <a:t>تلاش در جهت احیای بناهای تاریخی و موقوفه </a:t>
                      </a:r>
                      <a:r>
                        <a:rPr lang="fa-IR" sz="1000" dirty="0" err="1">
                          <a:latin typeface="Calibri"/>
                          <a:ea typeface="Calibri"/>
                          <a:cs typeface="B Nazanin"/>
                        </a:rPr>
                        <a:t>اصراف</a:t>
                      </a:r>
                      <a:r>
                        <a:rPr lang="fa-IR" sz="1000" dirty="0">
                          <a:latin typeface="Calibri"/>
                          <a:ea typeface="Calibri"/>
                          <a:cs typeface="B Nazanin"/>
                        </a:rPr>
                        <a:t> مدرسه عباسقلی خان با توجه به شواهد موجود</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2"/>
                  </a:ext>
                </a:extLst>
              </a:tr>
              <a:tr h="152400">
                <a:tc>
                  <a:txBody>
                    <a:bodyPr/>
                    <a:lstStyle/>
                    <a:p>
                      <a:pPr marL="457200" algn="r" rtl="1">
                        <a:spcAft>
                          <a:spcPts val="0"/>
                        </a:spcAft>
                      </a:pPr>
                      <a:r>
                        <a:rPr lang="fa-IR" sz="1000">
                          <a:latin typeface="Calibri"/>
                          <a:ea typeface="Calibri"/>
                          <a:cs typeface="B Nazanin"/>
                        </a:rPr>
                        <a:t>حذف و پاکسازی گیاهان و درختان اطراف بنا</a:t>
                      </a:r>
                      <a:endParaRPr lang="en-US" sz="100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3"/>
                  </a:ext>
                </a:extLst>
              </a:tr>
              <a:tr h="152400">
                <a:tc>
                  <a:txBody>
                    <a:bodyPr/>
                    <a:lstStyle/>
                    <a:p>
                      <a:pPr marL="457200" algn="r" rtl="1">
                        <a:spcAft>
                          <a:spcPts val="0"/>
                        </a:spcAft>
                      </a:pPr>
                      <a:r>
                        <a:rPr lang="fa-IR" sz="1000" dirty="0">
                          <a:latin typeface="Calibri"/>
                          <a:ea typeface="Calibri"/>
                          <a:cs typeface="B Nazanin"/>
                        </a:rPr>
                        <a:t>تلاش در جهت اصلاح شبکه ارتباطی اطراف بنا</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4"/>
                  </a:ext>
                </a:extLst>
              </a:tr>
              <a:tr h="304800">
                <a:tc>
                  <a:txBody>
                    <a:bodyPr/>
                    <a:lstStyle/>
                    <a:p>
                      <a:pPr marL="457200" algn="r" rtl="1">
                        <a:spcAft>
                          <a:spcPts val="0"/>
                        </a:spcAft>
                      </a:pPr>
                      <a:r>
                        <a:rPr lang="fa-IR" sz="1000" dirty="0">
                          <a:latin typeface="Calibri"/>
                          <a:ea typeface="Calibri"/>
                          <a:cs typeface="B Nazanin"/>
                        </a:rPr>
                        <a:t>جمع  آوری تاسیسات موجود اعم از </a:t>
                      </a:r>
                      <a:r>
                        <a:rPr lang="fa-IR" sz="1000" dirty="0" err="1">
                          <a:latin typeface="Calibri"/>
                          <a:ea typeface="Calibri"/>
                          <a:cs typeface="B Nazanin"/>
                        </a:rPr>
                        <a:t>سرمایشی</a:t>
                      </a:r>
                      <a:r>
                        <a:rPr lang="fa-IR" sz="1000" dirty="0">
                          <a:latin typeface="Calibri"/>
                          <a:ea typeface="Calibri"/>
                          <a:cs typeface="B Nazanin"/>
                        </a:rPr>
                        <a:t> و </a:t>
                      </a:r>
                      <a:r>
                        <a:rPr lang="fa-IR" sz="1000" dirty="0" err="1">
                          <a:latin typeface="Calibri"/>
                          <a:ea typeface="Calibri"/>
                          <a:cs typeface="B Nazanin"/>
                        </a:rPr>
                        <a:t>گرمایشی</a:t>
                      </a:r>
                      <a:r>
                        <a:rPr lang="fa-IR" sz="1000" dirty="0">
                          <a:latin typeface="Calibri"/>
                          <a:ea typeface="Calibri"/>
                          <a:cs typeface="B Nazanin"/>
                        </a:rPr>
                        <a:t>  و اجرای صحیح آن  طبق </a:t>
                      </a:r>
                      <a:r>
                        <a:rPr lang="fa-IR" sz="1000" dirty="0" err="1">
                          <a:latin typeface="Calibri"/>
                          <a:ea typeface="Calibri"/>
                          <a:cs typeface="B Nazanin"/>
                        </a:rPr>
                        <a:t>دیتیل</a:t>
                      </a:r>
                      <a:r>
                        <a:rPr lang="fa-IR" sz="1000" dirty="0">
                          <a:latin typeface="Calibri"/>
                          <a:ea typeface="Calibri"/>
                          <a:cs typeface="B Nazanin"/>
                        </a:rPr>
                        <a:t> پیشنهادی (عبور کلیه تاسیسات از داخل گربه های که بنا و دیوارهای بنا)</a:t>
                      </a:r>
                      <a:endParaRPr lang="en-US" sz="1000" dirty="0">
                        <a:latin typeface="Calibri"/>
                        <a:ea typeface="Times New Roman"/>
                        <a:cs typeface="Arial"/>
                      </a:endParaRPr>
                    </a:p>
                  </a:txBody>
                  <a:tcPr marL="53068" marR="530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5"/>
                  </a:ext>
                </a:extLst>
              </a:tr>
            </a:tbl>
          </a:graphicData>
        </a:graphic>
      </p:graphicFrame>
      <p:sp>
        <p:nvSpPr>
          <p:cNvPr id="103433" name="TextBox 17"/>
          <p:cNvSpPr txBox="1">
            <a:spLocks noChangeArrowheads="1"/>
          </p:cNvSpPr>
          <p:nvPr/>
        </p:nvSpPr>
        <p:spPr bwMode="auto">
          <a:xfrm>
            <a:off x="8372475" y="3279775"/>
            <a:ext cx="792163" cy="822325"/>
          </a:xfrm>
          <a:prstGeom prst="rect">
            <a:avLst/>
          </a:prstGeom>
          <a:noFill/>
          <a:ln w="9525">
            <a:noFill/>
            <a:miter lim="800000"/>
            <a:headEnd/>
            <a:tailEnd/>
          </a:ln>
        </p:spPr>
        <p:txBody>
          <a:bodyPr lIns="68406" tIns="34203" rIns="68406" bIns="34203">
            <a:spAutoFit/>
          </a:bodyPr>
          <a:lstStyle/>
          <a:p>
            <a:pPr algn="ctr" rtl="0"/>
            <a:r>
              <a:rPr lang="fa-IR" sz="1000" b="1">
                <a:latin typeface="Calibri" pitchFamily="34" charset="0"/>
                <a:cs typeface="B Nazanin" pitchFamily="2" charset="-78"/>
              </a:rPr>
              <a:t>طبقه بندی آسیب ها در بنای مدرسه</a:t>
            </a:r>
            <a:endParaRPr lang="en-US" sz="1000" b="1">
              <a:latin typeface="Calibri" pitchFamily="34" charset="0"/>
              <a:cs typeface="B Nazanin" pitchFamily="2" charset="-78"/>
            </a:endParaRPr>
          </a:p>
          <a:p>
            <a:pPr algn="ctr" rtl="0"/>
            <a:endParaRPr lang="fa-IR">
              <a:latin typeface="Calibri" pitchFamily="34" charset="0"/>
            </a:endParaRPr>
          </a:p>
        </p:txBody>
      </p:sp>
      <p:graphicFrame>
        <p:nvGraphicFramePr>
          <p:cNvPr id="38" name="Table 37"/>
          <p:cNvGraphicFramePr>
            <a:graphicFrameLocks noGrp="1"/>
          </p:cNvGraphicFramePr>
          <p:nvPr/>
        </p:nvGraphicFramePr>
        <p:xfrm>
          <a:off x="3005043" y="5086131"/>
          <a:ext cx="6168028" cy="1351680"/>
        </p:xfrm>
        <a:graphic>
          <a:graphicData uri="http://schemas.openxmlformats.org/drawingml/2006/table">
            <a:tbl>
              <a:tblPr/>
              <a:tblGrid>
                <a:gridCol w="5300584">
                  <a:extLst>
                    <a:ext uri="{9D8B030D-6E8A-4147-A177-3AD203B41FA5}">
                      <a16:colId xmlns:a16="http://schemas.microsoft.com/office/drawing/2014/main" xmlns="" val="20000"/>
                    </a:ext>
                  </a:extLst>
                </a:gridCol>
                <a:gridCol w="867444">
                  <a:extLst>
                    <a:ext uri="{9D8B030D-6E8A-4147-A177-3AD203B41FA5}">
                      <a16:colId xmlns:a16="http://schemas.microsoft.com/office/drawing/2014/main" xmlns="" val="20001"/>
                    </a:ext>
                  </a:extLst>
                </a:gridCol>
              </a:tblGrid>
              <a:tr h="468086">
                <a:tc>
                  <a:txBody>
                    <a:bodyPr/>
                    <a:lstStyle/>
                    <a:p>
                      <a:pPr marL="457200" algn="ctr" rtl="1">
                        <a:spcAft>
                          <a:spcPts val="0"/>
                        </a:spcAft>
                      </a:pPr>
                      <a:endParaRPr lang="fa-IR" sz="1300" b="1" dirty="0" smtClean="0">
                        <a:latin typeface="Calibri"/>
                        <a:ea typeface="Calibri"/>
                        <a:cs typeface="B Nazanin"/>
                      </a:endParaRPr>
                    </a:p>
                    <a:p>
                      <a:pPr marL="457200" algn="ctr" rtl="1">
                        <a:spcAft>
                          <a:spcPts val="0"/>
                        </a:spcAft>
                      </a:pPr>
                      <a:r>
                        <a:rPr lang="fa-IR" sz="1000" b="1" dirty="0" err="1" smtClean="0">
                          <a:latin typeface="Calibri"/>
                          <a:ea typeface="Calibri"/>
                          <a:cs typeface="B Nazanin"/>
                        </a:rPr>
                        <a:t>راهكار</a:t>
                      </a:r>
                      <a:r>
                        <a:rPr lang="fa-IR" sz="1000" b="1" dirty="0" smtClean="0">
                          <a:latin typeface="Calibri"/>
                          <a:ea typeface="Calibri"/>
                          <a:cs typeface="B Nazanin"/>
                        </a:rPr>
                        <a:t> </a:t>
                      </a:r>
                      <a:r>
                        <a:rPr lang="fa-IR" sz="1000" b="1" dirty="0" err="1">
                          <a:latin typeface="Calibri"/>
                          <a:ea typeface="Calibri"/>
                          <a:cs typeface="B Nazanin"/>
                        </a:rPr>
                        <a:t>مرمتي</a:t>
                      </a:r>
                      <a:r>
                        <a:rPr lang="fa-IR" sz="1000" b="1" dirty="0">
                          <a:latin typeface="Calibri"/>
                          <a:ea typeface="Calibri"/>
                          <a:cs typeface="B Nazanin"/>
                        </a:rPr>
                        <a:t> و مواجه با </a:t>
                      </a:r>
                      <a:r>
                        <a:rPr lang="fa-IR" sz="1000" b="1" dirty="0" err="1" smtClean="0">
                          <a:latin typeface="Calibri"/>
                          <a:ea typeface="Calibri"/>
                          <a:cs typeface="B Nazanin"/>
                        </a:rPr>
                        <a:t>آسيب</a:t>
                      </a:r>
                      <a:endParaRPr lang="fa-IR" sz="1000" b="1" dirty="0" smtClean="0">
                        <a:latin typeface="Calibri"/>
                        <a:ea typeface="Calibri"/>
                        <a:cs typeface="B Nazanin"/>
                      </a:endParaRPr>
                    </a:p>
                    <a:p>
                      <a:pPr marL="457200" algn="ctr" rtl="1">
                        <a:spcAft>
                          <a:spcPts val="0"/>
                        </a:spcAft>
                      </a:pPr>
                      <a:endParaRPr lang="en-US" sz="8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tc>
                  <a:txBody>
                    <a:bodyPr/>
                    <a:lstStyle/>
                    <a:p>
                      <a:pPr marL="457200" algn="ctr" rtl="1">
                        <a:spcAft>
                          <a:spcPts val="0"/>
                        </a:spcAft>
                      </a:pPr>
                      <a:endParaRPr lang="en-US" sz="8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extLst>
                  <a:ext uri="{0D108BD9-81ED-4DB2-BD59-A6C34878D82A}">
                    <a16:rowId xmlns:a16="http://schemas.microsoft.com/office/drawing/2014/main" xmlns="" val="10000"/>
                  </a:ext>
                </a:extLst>
              </a:tr>
              <a:tr h="141514">
                <a:tc>
                  <a:txBody>
                    <a:bodyPr/>
                    <a:lstStyle/>
                    <a:p>
                      <a:pPr marL="457200" algn="r">
                        <a:spcAft>
                          <a:spcPts val="0"/>
                        </a:spcAft>
                      </a:pPr>
                      <a:r>
                        <a:rPr lang="fa-IR" sz="900">
                          <a:latin typeface="Calibri"/>
                          <a:ea typeface="Calibri"/>
                          <a:cs typeface="B Nazanin"/>
                        </a:rPr>
                        <a:t>نصب سنگ های جداره با فاصله 5 سانتی متر از جداره جهت عبور جریان هوا </a:t>
                      </a:r>
                      <a:endParaRPr lang="en-US" sz="80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71755" marR="71755" algn="ctr" rtl="1">
                        <a:spcAft>
                          <a:spcPts val="0"/>
                        </a:spcAft>
                      </a:pPr>
                      <a:endParaRPr lang="fa-IR" sz="900" b="1" dirty="0" smtClean="0">
                        <a:latin typeface="Calibri"/>
                        <a:ea typeface="Calibri"/>
                        <a:cs typeface="B Nazanin"/>
                      </a:endParaRPr>
                    </a:p>
                    <a:p>
                      <a:pPr marL="71755" marR="71755" algn="ctr" rtl="1">
                        <a:spcAft>
                          <a:spcPts val="0"/>
                        </a:spcAft>
                      </a:pPr>
                      <a:r>
                        <a:rPr lang="fa-IR" sz="900" b="1" dirty="0" smtClean="0">
                          <a:latin typeface="Calibri"/>
                          <a:ea typeface="Calibri"/>
                          <a:cs typeface="B Nazanin"/>
                        </a:rPr>
                        <a:t>مرمت </a:t>
                      </a:r>
                      <a:r>
                        <a:rPr lang="fa-IR" sz="900" b="1" dirty="0">
                          <a:latin typeface="Calibri"/>
                          <a:ea typeface="Calibri"/>
                          <a:cs typeface="B Nazanin"/>
                        </a:rPr>
                        <a:t>آسیب های</a:t>
                      </a:r>
                      <a:endParaRPr lang="en-US" sz="800" dirty="0">
                        <a:latin typeface="Calibri"/>
                        <a:ea typeface="Times New Roman"/>
                        <a:cs typeface="Arial"/>
                      </a:endParaRPr>
                    </a:p>
                    <a:p>
                      <a:pPr marL="71755" marR="71755" algn="ctr" rtl="1">
                        <a:spcAft>
                          <a:spcPts val="0"/>
                        </a:spcAft>
                      </a:pPr>
                      <a:r>
                        <a:rPr lang="fa-IR" sz="900" b="1" dirty="0">
                          <a:latin typeface="Calibri"/>
                          <a:ea typeface="Calibri"/>
                          <a:cs typeface="B Nazanin"/>
                        </a:rPr>
                        <a:t> رطوبت</a:t>
                      </a:r>
                      <a:r>
                        <a:rPr lang="fa-IR" sz="1000" b="1" dirty="0">
                          <a:latin typeface="Calibri"/>
                          <a:ea typeface="Calibri"/>
                          <a:cs typeface="B Nazanin"/>
                        </a:rPr>
                        <a:t>ی</a:t>
                      </a:r>
                      <a:endParaRPr lang="en-US" sz="800" dirty="0">
                        <a:latin typeface="Calibri"/>
                        <a:ea typeface="Times New Roman"/>
                        <a:cs typeface="Arial"/>
                      </a:endParaRPr>
                    </a:p>
                  </a:txBody>
                  <a:tcPr marL="53068" marR="53068"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1514">
                <a:tc>
                  <a:txBody>
                    <a:bodyPr/>
                    <a:lstStyle/>
                    <a:p>
                      <a:pPr marL="457200" algn="r">
                        <a:spcAft>
                          <a:spcPts val="0"/>
                        </a:spcAft>
                      </a:pPr>
                      <a:r>
                        <a:rPr lang="ar-SA" sz="900" dirty="0">
                          <a:latin typeface="Calibri"/>
                          <a:ea typeface="Calibri"/>
                          <a:cs typeface="B Nazanin"/>
                        </a:rPr>
                        <a:t>جمع آوری ایزوبام و سبک سازی سقف </a:t>
                      </a:r>
                      <a:r>
                        <a:rPr lang="ar-SA" sz="900" dirty="0">
                          <a:latin typeface="Calibri"/>
                          <a:ea typeface="Calibri"/>
                          <a:cs typeface="Times New Roman"/>
                        </a:rPr>
                        <a:t>–</a:t>
                      </a:r>
                      <a:r>
                        <a:rPr lang="ar-SA" sz="900" dirty="0">
                          <a:latin typeface="Calibri"/>
                          <a:ea typeface="Calibri"/>
                          <a:cs typeface="B Nazanin"/>
                        </a:rPr>
                        <a:t> اجرای مجدد بام سازی با عایق مناسب رطوبتی و در نهایت اجرای آجر فرش</a:t>
                      </a:r>
                      <a:endParaRPr lang="en-US" sz="8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2"/>
                  </a:ext>
                </a:extLst>
              </a:tr>
              <a:tr h="141514">
                <a:tc>
                  <a:txBody>
                    <a:bodyPr/>
                    <a:lstStyle/>
                    <a:p>
                      <a:pPr marL="457200" algn="r">
                        <a:spcAft>
                          <a:spcPts val="0"/>
                        </a:spcAft>
                      </a:pPr>
                      <a:r>
                        <a:rPr lang="fa-IR" sz="900">
                          <a:latin typeface="Calibri"/>
                          <a:ea typeface="Calibri"/>
                          <a:cs typeface="B Nazanin"/>
                        </a:rPr>
                        <a:t>اسفاده از اندود گچ و خاگ بجای اندود ماسه و سیمان از جداره ها و کلیه سطوح بنا</a:t>
                      </a:r>
                      <a:endParaRPr lang="en-US" sz="80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3"/>
                  </a:ext>
                </a:extLst>
              </a:tr>
              <a:tr h="454698">
                <a:tc>
                  <a:txBody>
                    <a:bodyPr/>
                    <a:lstStyle/>
                    <a:p>
                      <a:pPr marL="457200" algn="r">
                        <a:spcAft>
                          <a:spcPts val="0"/>
                        </a:spcAft>
                      </a:pPr>
                      <a:r>
                        <a:rPr lang="ar-SA" sz="900" kern="1200" dirty="0">
                          <a:solidFill>
                            <a:srgbClr val="1A1A70"/>
                          </a:solidFill>
                          <a:latin typeface="Arial"/>
                          <a:ea typeface="+mn-ea"/>
                          <a:cs typeface="B Nazanin"/>
                        </a:rPr>
                        <a:t>ایجاد کانال ناکش و تعویض آجرهای فرسوده و بند کشی مجد و نصب سنگ ازاره با فاصله 5 سانتی متر اجداره جهت عبور جریان هوا</a:t>
                      </a:r>
                      <a:r>
                        <a:rPr lang="ar-SA" sz="900" kern="1200" dirty="0">
                          <a:solidFill>
                            <a:srgbClr val="1A1A70"/>
                          </a:solidFill>
                          <a:latin typeface="Calibri"/>
                          <a:ea typeface="+mn-ea"/>
                          <a:cs typeface="Arial"/>
                        </a:rPr>
                        <a:t> </a:t>
                      </a:r>
                      <a:endParaRPr lang="en-US" sz="800" dirty="0">
                        <a:latin typeface="Calibri"/>
                        <a:ea typeface="Times New Roman"/>
                        <a:cs typeface="Arial"/>
                      </a:endParaRPr>
                    </a:p>
                  </a:txBody>
                  <a:tcPr marL="53068" marR="530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xmlns="" val="10004"/>
                  </a:ext>
                </a:extLst>
              </a:tr>
            </a:tbl>
          </a:graphicData>
        </a:graphic>
      </p:graphicFrame>
      <p:sp>
        <p:nvSpPr>
          <p:cNvPr id="103435" name="TextBox 19"/>
          <p:cNvSpPr txBox="1">
            <a:spLocks noChangeArrowheads="1"/>
          </p:cNvSpPr>
          <p:nvPr/>
        </p:nvSpPr>
        <p:spPr bwMode="auto">
          <a:xfrm>
            <a:off x="8407400" y="5081588"/>
            <a:ext cx="790575" cy="822325"/>
          </a:xfrm>
          <a:prstGeom prst="rect">
            <a:avLst/>
          </a:prstGeom>
          <a:noFill/>
          <a:ln w="9525">
            <a:noFill/>
            <a:miter lim="800000"/>
            <a:headEnd/>
            <a:tailEnd/>
          </a:ln>
        </p:spPr>
        <p:txBody>
          <a:bodyPr lIns="68406" tIns="34203" rIns="68406" bIns="34203">
            <a:spAutoFit/>
          </a:bodyPr>
          <a:lstStyle/>
          <a:p>
            <a:pPr algn="ctr" rtl="0"/>
            <a:r>
              <a:rPr lang="fa-IR" sz="1000" b="1">
                <a:latin typeface="Calibri" pitchFamily="34" charset="0"/>
                <a:cs typeface="B Nazanin" pitchFamily="2" charset="-78"/>
              </a:rPr>
              <a:t>طبقه بندی آسیب ها در بنای مدرسه</a:t>
            </a:r>
            <a:endParaRPr lang="en-US" sz="1000" b="1">
              <a:latin typeface="Calibri" pitchFamily="34" charset="0"/>
              <a:cs typeface="B Nazanin" pitchFamily="2" charset="-78"/>
            </a:endParaRPr>
          </a:p>
          <a:p>
            <a:pPr algn="ctr" rtl="0"/>
            <a:endParaRPr lang="fa-IR">
              <a:latin typeface="Calibri" pitchFamily="34" charset="0"/>
            </a:endParaRPr>
          </a:p>
        </p:txBody>
      </p:sp>
      <p:pic>
        <p:nvPicPr>
          <p:cNvPr id="103436" name="Picture 39"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03437" name="Group 40"/>
          <p:cNvGrpSpPr>
            <a:grpSpLocks/>
          </p:cNvGrpSpPr>
          <p:nvPr/>
        </p:nvGrpSpPr>
        <p:grpSpPr bwMode="auto">
          <a:xfrm>
            <a:off x="325438" y="1616075"/>
            <a:ext cx="3425825" cy="5187950"/>
            <a:chOff x="421417" y="2261407"/>
            <a:chExt cx="4426324" cy="7263590"/>
          </a:xfrm>
        </p:grpSpPr>
        <p:grpSp>
          <p:nvGrpSpPr>
            <p:cNvPr id="103442" name="Group 82"/>
            <p:cNvGrpSpPr>
              <a:grpSpLocks/>
            </p:cNvGrpSpPr>
            <p:nvPr/>
          </p:nvGrpSpPr>
          <p:grpSpPr bwMode="auto">
            <a:xfrm>
              <a:off x="421417" y="2261407"/>
              <a:ext cx="4426324" cy="7263590"/>
              <a:chOff x="80891" y="3033303"/>
              <a:chExt cx="5100710" cy="6278942"/>
            </a:xfrm>
          </p:grpSpPr>
          <p:pic>
            <p:nvPicPr>
              <p:cNvPr id="103444"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3445" name="Group 29"/>
              <p:cNvGrpSpPr>
                <a:grpSpLocks/>
              </p:cNvGrpSpPr>
              <p:nvPr/>
            </p:nvGrpSpPr>
            <p:grpSpPr bwMode="auto">
              <a:xfrm>
                <a:off x="80891" y="3033303"/>
                <a:ext cx="5100710" cy="6278942"/>
                <a:chOff x="80891" y="3033303"/>
                <a:chExt cx="5100710" cy="6278942"/>
              </a:xfrm>
            </p:grpSpPr>
            <p:sp>
              <p:nvSpPr>
                <p:cNvPr id="4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345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3443" name="TextBox 4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6"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8" name="Rectangle 27"/>
          <p:cNvSpPr/>
          <p:nvPr/>
        </p:nvSpPr>
        <p:spPr>
          <a:xfrm>
            <a:off x="6707188" y="708025"/>
            <a:ext cx="2779712" cy="300038"/>
          </a:xfrm>
          <a:prstGeom prst="rect">
            <a:avLst/>
          </a:prstGeom>
        </p:spPr>
        <p:txBody>
          <a:bodyPr wrap="none" lIns="68415" tIns="34208" rIns="68415" bIns="34208">
            <a:spAutoFit/>
          </a:bodyPr>
          <a:lstStyle/>
          <a:p>
            <a:pPr algn="ctr" defTabSz="957011" rtl="0"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بیان انواع آسیب و راهکارهای درمان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344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643313" y="6438900"/>
            <a:ext cx="2311400" cy="365125"/>
          </a:xfrm>
        </p:spPr>
        <p:txBody>
          <a:bodyPr/>
          <a:lstStyle/>
          <a:p>
            <a:pPr>
              <a:defRPr/>
            </a:pPr>
            <a:fld id="{5B7F3111-B3A4-4898-9E95-FC69F42A8017}" type="slidenum">
              <a:rPr lang="en-US" smtClean="0">
                <a:latin typeface="F_jalal" pitchFamily="2" charset="0"/>
              </a:rPr>
              <a:pPr>
                <a:defRPr/>
              </a:pPr>
              <a:t>100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445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445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nvGraphicFramePr>
        <p:xfrm>
          <a:off x="3006725" y="2586038"/>
          <a:ext cx="6250214" cy="3636512"/>
        </p:xfrm>
        <a:graphic>
          <a:graphicData uri="http://schemas.openxmlformats.org/drawingml/2006/table">
            <a:tbl>
              <a:tblPr/>
              <a:tblGrid>
                <a:gridCol w="2977696">
                  <a:extLst>
                    <a:ext uri="{9D8B030D-6E8A-4147-A177-3AD203B41FA5}">
                      <a16:colId xmlns:a16="http://schemas.microsoft.com/office/drawing/2014/main" xmlns="" val="20000"/>
                    </a:ext>
                  </a:extLst>
                </a:gridCol>
                <a:gridCol w="900434">
                  <a:extLst>
                    <a:ext uri="{9D8B030D-6E8A-4147-A177-3AD203B41FA5}">
                      <a16:colId xmlns:a16="http://schemas.microsoft.com/office/drawing/2014/main" xmlns="" val="20001"/>
                    </a:ext>
                  </a:extLst>
                </a:gridCol>
                <a:gridCol w="1499904">
                  <a:extLst>
                    <a:ext uri="{9D8B030D-6E8A-4147-A177-3AD203B41FA5}">
                      <a16:colId xmlns:a16="http://schemas.microsoft.com/office/drawing/2014/main" xmlns="" val="20002"/>
                    </a:ext>
                  </a:extLst>
                </a:gridCol>
                <a:gridCol w="872180">
                  <a:extLst>
                    <a:ext uri="{9D8B030D-6E8A-4147-A177-3AD203B41FA5}">
                      <a16:colId xmlns:a16="http://schemas.microsoft.com/office/drawing/2014/main" xmlns="" val="20003"/>
                    </a:ext>
                  </a:extLst>
                </a:gridCol>
              </a:tblGrid>
              <a:tr h="653143">
                <a:tc gridSpan="4">
                  <a:txBody>
                    <a:bodyPr/>
                    <a:lstStyle/>
                    <a:p>
                      <a:pPr marL="457200" marR="0" lvl="0" indent="0" algn="ctr" defTabSz="1277938" rtl="1" eaLnBrk="1" fontAlgn="base" latinLnBrk="0" hangingPunct="1">
                        <a:lnSpc>
                          <a:spcPct val="100000"/>
                        </a:lnSpc>
                        <a:spcBef>
                          <a:spcPct val="0"/>
                        </a:spcBef>
                        <a:spcAft>
                          <a:spcPct val="0"/>
                        </a:spcAft>
                        <a:buClrTx/>
                        <a:buSzTx/>
                        <a:buFontTx/>
                        <a:buNone/>
                        <a:tabLst/>
                      </a:pPr>
                      <a:endParaRPr kumimoji="0" lang="fa-IR" sz="14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ctr" defTabSz="1277938"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مسائل موجود در برنامه ریزی های طرح مرمت مدرسه عباسقلی خان</a:t>
                      </a:r>
                    </a:p>
                    <a:p>
                      <a:pPr marL="457200" marR="0" lvl="0" indent="0" algn="ctr" defTabSz="1277938" rtl="1"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DDB7B"/>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xmlns="" val="10000"/>
                  </a:ext>
                </a:extLst>
              </a:tr>
              <a:tr h="161018">
                <a:tc>
                  <a:txBody>
                    <a:bodyPr/>
                    <a:lstStyle/>
                    <a:p>
                      <a:pPr marL="457200" marR="0" lvl="0" indent="0" algn="ctr" defTabSz="1277938" rtl="0"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تاثير آني</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457200" marR="0" lvl="0" indent="0" algn="r" defTabSz="1277938" rtl="1"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دفع رطوبت از بام و كف</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457200" marR="0" lvl="0" indent="0" algn="l" defTabSz="1277938" rtl="0"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l" defTabSz="1277938" rtl="0"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موضوع اول</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20902">
                <a:tc>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گربه روهاي موجود در كف فضاهاي داخلي مجموعه وپوشش گربه روها با طاق ضربي طبق ديتايل هاي ارائه شده</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457200" marR="0" lvl="0" indent="0" algn="ctr" defTabSz="1277938" rtl="1"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فضاهاي داخلي</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2"/>
                  </a:ext>
                </a:extLst>
              </a:tr>
              <a:tr h="384402">
                <a:tc>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گربه روهاي موجود در كف فضاهاي داخلي مجموعه وپوشش گربه روها با دال بتني  طبق ديتايل هاي ارائه شده</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3"/>
                  </a:ext>
                </a:extLst>
              </a:tr>
              <a:tr h="384402">
                <a:tc>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جمع آوری کلیه اندودهای سیمانی بکار رفته دربنا و استفاده از اندود مناسب جهت جلوگیری از آسیب های رطئبتی</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4"/>
                  </a:ext>
                </a:extLst>
              </a:tr>
              <a:tr h="320902">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جمع آوری کلیه کاشی های نامرغوب و تزئینات نا مربوط در بنا و اجرای مجدد آن با اصول و کالبد بنا</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rowSpan="4">
                  <a:txBody>
                    <a:bodyPr/>
                    <a:lstStyle/>
                    <a:p>
                      <a:pPr marL="457200" marR="0" lvl="0" indent="0" algn="r" defTabSz="1277938" rtl="1"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امحا و جمع آوری کلیه آسیب های منظری در بدنه و سقف فضاها</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457200" marR="0" lvl="0" indent="0" algn="l" defTabSz="1277938" rtl="0"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l" defTabSz="1277938" rtl="0"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موضوع دوم</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20902">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جمع کفسازی محوطه و  رساندن کف محوطه به کف اصلی بنا و اجرای کفسازی مطابق اصول معماری بنا</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6"/>
                  </a:ext>
                </a:extLst>
              </a:tr>
              <a:tr h="229054">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امحا و حذف رنگ آمیزی رنگ پلاستیک از  جداره مقرنس های ورودی حجره ها</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7"/>
                  </a:ext>
                </a:extLst>
              </a:tr>
              <a:tr h="356054">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جمع آوری کلیه تاسیسات موجود و اجرای مجدد آن بطور صحیحیح و عبور کلیه تاسیسات مورد نیاز از گربه رو ها</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8"/>
                  </a:ext>
                </a:extLst>
              </a:tr>
              <a:tr h="276679">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جمع نمودن لايه هاي كاشي پوسيده و آسيب ديده و جايگزيني كاشيهاي مرغوب</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row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تزئينات و لايه هاي الحاقي كاشيكاري موجود در بدنه خارجي</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457200" marR="0" lvl="0" indent="0" algn="l" defTabSz="1277938" rtl="0" eaLnBrk="1" fontAlgn="base" latinLnBrk="0" hangingPunct="1">
                        <a:lnSpc>
                          <a:spcPct val="100000"/>
                        </a:lnSpc>
                        <a:spcBef>
                          <a:spcPct val="0"/>
                        </a:spcBef>
                        <a:spcAft>
                          <a:spcPct val="0"/>
                        </a:spcAft>
                        <a:buClrTx/>
                        <a:buSzTx/>
                        <a:buFontTx/>
                        <a:buNone/>
                        <a:tabLst/>
                      </a:pPr>
                      <a:endPar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p>
                      <a:pPr marL="457200" marR="0" lvl="0" indent="0" algn="l" defTabSz="1277938" rtl="0"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موضوع سوم</a:t>
                      </a:r>
                      <a:endParaRPr kumimoji="0" lang="en-US" sz="1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29054">
                <a:tc gridSpan="2">
                  <a:txBody>
                    <a:bodyPr/>
                    <a:lstStyle/>
                    <a:p>
                      <a:pPr marL="457200" marR="0" lvl="0" indent="0" algn="r" defTabSz="1277938" rtl="1" eaLnBrk="1" fontAlgn="base" latinLnBrk="0" hangingPunct="1">
                        <a:lnSpc>
                          <a:spcPct val="100000"/>
                        </a:lnSpc>
                        <a:spcBef>
                          <a:spcPct val="0"/>
                        </a:spcBef>
                        <a:spcAft>
                          <a:spcPct val="0"/>
                        </a:spcAft>
                        <a:buClrTx/>
                        <a:buSzTx/>
                        <a:buFontTx/>
                        <a:buNone/>
                        <a:tabLst/>
                      </a:pPr>
                      <a:r>
                        <a:rPr kumimoji="0" lang="fa-IR" sz="1000" b="0" i="0" u="none" strike="noStrike" cap="none" normalizeH="0" baseline="0" smtClean="0">
                          <a:ln>
                            <a:noFill/>
                          </a:ln>
                          <a:solidFill>
                            <a:schemeClr val="tx1"/>
                          </a:solidFill>
                          <a:effectLst/>
                          <a:latin typeface="Calibri" pitchFamily="34" charset="0"/>
                          <a:ea typeface="B Nazanin" pitchFamily="2" charset="-78"/>
                          <a:cs typeface="B Nazanin" pitchFamily="2" charset="-78"/>
                        </a:rPr>
                        <a:t>پياده سازي تمامي قابها و جايگزيني تمامي قابهاو يكي نمودن آنها بر روي بنا</a:t>
                      </a:r>
                      <a:endParaRPr kumimoji="0" lang="en-US" sz="1000" b="0" i="0" u="none" strike="noStrike" cap="none" normalizeH="0" baseline="0" smtClean="0">
                        <a:ln>
                          <a:noFill/>
                        </a:ln>
                        <a:solidFill>
                          <a:schemeClr val="tx1"/>
                        </a:solidFill>
                        <a:effectLst/>
                        <a:latin typeface="Calibri" pitchFamily="34" charset="0"/>
                        <a:ea typeface="B Nazanin" pitchFamily="2" charset="-78"/>
                        <a:cs typeface="B Nazanin" pitchFamily="2" charset="-78"/>
                      </a:endParaRPr>
                    </a:p>
                  </a:txBody>
                  <a:tcPr marL="53068" marR="5306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0"/>
                  </a:ext>
                </a:extLst>
              </a:tr>
            </a:tbl>
          </a:graphicData>
        </a:graphic>
      </p:graphicFrame>
      <p:sp>
        <p:nvSpPr>
          <p:cNvPr id="104491" name="TextBox 21"/>
          <p:cNvSpPr txBox="1">
            <a:spLocks noChangeArrowheads="1"/>
          </p:cNvSpPr>
          <p:nvPr/>
        </p:nvSpPr>
        <p:spPr bwMode="auto">
          <a:xfrm>
            <a:off x="2830513" y="1668463"/>
            <a:ext cx="6513512" cy="639762"/>
          </a:xfrm>
          <a:prstGeom prst="rect">
            <a:avLst/>
          </a:prstGeom>
          <a:noFill/>
          <a:ln w="9525">
            <a:noFill/>
            <a:miter lim="800000"/>
            <a:headEnd/>
            <a:tailEnd/>
          </a:ln>
        </p:spPr>
        <p:txBody>
          <a:bodyPr lIns="68406" tIns="34203" rIns="68406" bIns="34203">
            <a:spAutoFit/>
          </a:bodyPr>
          <a:lstStyle/>
          <a:p>
            <a:pPr algn="just"/>
            <a:r>
              <a:rPr lang="fa-IR" sz="1500" b="1">
                <a:latin typeface="Calibri" pitchFamily="34" charset="0"/>
                <a:cs typeface="B Nazanin" pitchFamily="2" charset="-78"/>
              </a:rPr>
              <a:t>تاثیر گذارترین آسیب های شناسایی شده دربخش آسیب شناسی بنای مدرسه عباسقلی خان</a:t>
            </a:r>
          </a:p>
          <a:p>
            <a:pPr algn="just"/>
            <a:r>
              <a:rPr lang="fa-IR" sz="1100">
                <a:latin typeface="Calibri" pitchFamily="34" charset="0"/>
                <a:cs typeface="B Nazanin" pitchFamily="2" charset="-78"/>
              </a:rPr>
              <a:t>با توجه تشریح روش های مرمت آسیب های موجود در مدرسه عباسقلی خان در جدواول مربوطه  در جدول ذیل مهمترین و ثاثیر گذارترین  را جهت برنامه ریزی طرح مرمت پیشنهاد می نماییم لذا حدول فوق چکیده از روش های مرمت و درمان و ، آسیب های  موجود در بنای مدرسه می باشد</a:t>
            </a:r>
          </a:p>
        </p:txBody>
      </p:sp>
      <p:pic>
        <p:nvPicPr>
          <p:cNvPr id="104492" name="Picture 35"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04493" name="Group 36"/>
          <p:cNvGrpSpPr>
            <a:grpSpLocks/>
          </p:cNvGrpSpPr>
          <p:nvPr/>
        </p:nvGrpSpPr>
        <p:grpSpPr bwMode="auto">
          <a:xfrm>
            <a:off x="325438" y="1616075"/>
            <a:ext cx="3425825" cy="5187950"/>
            <a:chOff x="421417" y="2261407"/>
            <a:chExt cx="4426324" cy="7263590"/>
          </a:xfrm>
        </p:grpSpPr>
        <p:grpSp>
          <p:nvGrpSpPr>
            <p:cNvPr id="104498" name="Group 82"/>
            <p:cNvGrpSpPr>
              <a:grpSpLocks/>
            </p:cNvGrpSpPr>
            <p:nvPr/>
          </p:nvGrpSpPr>
          <p:grpSpPr bwMode="auto">
            <a:xfrm>
              <a:off x="421417" y="2261407"/>
              <a:ext cx="4426324" cy="7263590"/>
              <a:chOff x="80891" y="3033303"/>
              <a:chExt cx="5100710" cy="6278942"/>
            </a:xfrm>
          </p:grpSpPr>
          <p:pic>
            <p:nvPicPr>
              <p:cNvPr id="104500"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4501" name="Group 29"/>
              <p:cNvGrpSpPr>
                <a:grpSpLocks/>
              </p:cNvGrpSpPr>
              <p:nvPr/>
            </p:nvGrpSpPr>
            <p:grpSpPr bwMode="auto">
              <a:xfrm>
                <a:off x="80891" y="3033303"/>
                <a:ext cx="5100710" cy="6278942"/>
                <a:chOff x="80891" y="3033303"/>
                <a:chExt cx="5100710" cy="6278942"/>
              </a:xfrm>
            </p:grpSpPr>
            <p:sp>
              <p:nvSpPr>
                <p:cNvPr id="4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3"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4509"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4499"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0"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4" name="Rectangle 23"/>
          <p:cNvSpPr/>
          <p:nvPr/>
        </p:nvSpPr>
        <p:spPr>
          <a:xfrm>
            <a:off x="6707188" y="708025"/>
            <a:ext cx="2779712" cy="300038"/>
          </a:xfrm>
          <a:prstGeom prst="rect">
            <a:avLst/>
          </a:prstGeom>
        </p:spPr>
        <p:txBody>
          <a:bodyPr wrap="none" lIns="68415" tIns="34208" rIns="68415" bIns="34208">
            <a:spAutoFit/>
          </a:bodyPr>
          <a:lstStyle/>
          <a:p>
            <a:pPr algn="ctr" defTabSz="957011" rtl="0"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بیان انواع آسیب و راهکارهای درمان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4496"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2" name="Slide Number Placeholder 36"/>
          <p:cNvSpPr>
            <a:spLocks noGrp="1"/>
          </p:cNvSpPr>
          <p:nvPr>
            <p:ph type="sldNum" sz="quarter" idx="12"/>
          </p:nvPr>
        </p:nvSpPr>
        <p:spPr>
          <a:xfrm>
            <a:off x="3643313" y="6438900"/>
            <a:ext cx="2311400" cy="365125"/>
          </a:xfrm>
        </p:spPr>
        <p:txBody>
          <a:bodyPr/>
          <a:lstStyle/>
          <a:p>
            <a:pPr>
              <a:defRPr/>
            </a:pPr>
            <a:fld id="{AD3C41BD-5995-433D-A663-70051E1C773C}" type="slidenum">
              <a:rPr lang="en-US" smtClean="0">
                <a:latin typeface="F_jalal" pitchFamily="2" charset="0"/>
              </a:rPr>
              <a:pPr>
                <a:defRPr/>
              </a:pPr>
              <a:t>101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547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547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5478" name="Picture 2" descr="C:\Users\mar\Desktop\Picture1.jpg"/>
          <p:cNvPicPr>
            <a:picLocks noChangeAspect="1" noChangeArrowheads="1"/>
          </p:cNvPicPr>
          <p:nvPr/>
        </p:nvPicPr>
        <p:blipFill>
          <a:blip r:embed="rId5"/>
          <a:srcRect/>
          <a:stretch>
            <a:fillRect/>
          </a:stretch>
        </p:blipFill>
        <p:spPr bwMode="auto">
          <a:xfrm>
            <a:off x="2959100" y="1741488"/>
            <a:ext cx="2995613" cy="1797050"/>
          </a:xfrm>
          <a:prstGeom prst="rect">
            <a:avLst/>
          </a:prstGeom>
          <a:noFill/>
          <a:ln w="9525">
            <a:noFill/>
            <a:miter lim="800000"/>
            <a:headEnd/>
            <a:tailEnd/>
          </a:ln>
        </p:spPr>
      </p:pic>
      <p:pic>
        <p:nvPicPr>
          <p:cNvPr id="105479" name="Picture 3" descr="C:\Users\mar\Desktop\Picture2.jpg"/>
          <p:cNvPicPr>
            <a:picLocks noChangeAspect="1" noChangeArrowheads="1"/>
          </p:cNvPicPr>
          <p:nvPr/>
        </p:nvPicPr>
        <p:blipFill>
          <a:blip r:embed="rId6"/>
          <a:srcRect b="14102"/>
          <a:stretch>
            <a:fillRect/>
          </a:stretch>
        </p:blipFill>
        <p:spPr bwMode="auto">
          <a:xfrm>
            <a:off x="6308725" y="1741488"/>
            <a:ext cx="3067050" cy="1827212"/>
          </a:xfrm>
          <a:prstGeom prst="rect">
            <a:avLst/>
          </a:prstGeom>
          <a:noFill/>
          <a:ln w="9525">
            <a:noFill/>
            <a:miter lim="800000"/>
            <a:headEnd/>
            <a:tailEnd/>
          </a:ln>
        </p:spPr>
      </p:pic>
      <p:pic>
        <p:nvPicPr>
          <p:cNvPr id="105480" name="Picture 74" descr="پلان وهمکف خطوط برش.png"/>
          <p:cNvPicPr>
            <a:picLocks noChangeAspect="1"/>
          </p:cNvPicPr>
          <p:nvPr/>
        </p:nvPicPr>
        <p:blipFill>
          <a:blip r:embed="rId7">
            <a:clrChange>
              <a:clrFrom>
                <a:srgbClr val="FFFFFF"/>
              </a:clrFrom>
              <a:clrTo>
                <a:srgbClr val="FFFFFF">
                  <a:alpha val="0"/>
                </a:srgbClr>
              </a:clrTo>
            </a:clrChange>
          </a:blip>
          <a:srcRect l="3999" r="3000" b="22643"/>
          <a:stretch>
            <a:fillRect/>
          </a:stretch>
        </p:blipFill>
        <p:spPr bwMode="auto">
          <a:xfrm>
            <a:off x="4010025" y="4081463"/>
            <a:ext cx="3894138" cy="2232025"/>
          </a:xfrm>
          <a:prstGeom prst="rect">
            <a:avLst/>
          </a:prstGeom>
          <a:noFill/>
          <a:ln w="9525">
            <a:noFill/>
            <a:miter lim="800000"/>
            <a:headEnd/>
            <a:tailEnd/>
          </a:ln>
        </p:spPr>
      </p:pic>
      <p:sp>
        <p:nvSpPr>
          <p:cNvPr id="105481" name="TextBox 8"/>
          <p:cNvSpPr txBox="1">
            <a:spLocks noChangeArrowheads="1"/>
          </p:cNvSpPr>
          <p:nvPr/>
        </p:nvSpPr>
        <p:spPr bwMode="auto">
          <a:xfrm>
            <a:off x="6721475" y="3700463"/>
            <a:ext cx="2654300" cy="377825"/>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با توجه به اینکه در سقف تعدادی از حجره ها آسیب هایی</a:t>
            </a:r>
          </a:p>
          <a:p>
            <a:pPr algn="ctr"/>
            <a:r>
              <a:rPr lang="fa-IR" sz="1000">
                <a:latin typeface="Calibri" pitchFamily="34" charset="0"/>
                <a:cs typeface="B Nazanin" pitchFamily="2" charset="-78"/>
              </a:rPr>
              <a:t> وجود دارد دیتایل پیشنهادی جهت مرمت ارائه میشود.</a:t>
            </a:r>
            <a:endParaRPr lang="en-US" sz="1000">
              <a:latin typeface="Calibri" pitchFamily="34" charset="0"/>
              <a:cs typeface="B Nazanin" pitchFamily="2" charset="-78"/>
            </a:endParaRPr>
          </a:p>
        </p:txBody>
      </p:sp>
      <p:sp>
        <p:nvSpPr>
          <p:cNvPr id="105482" name="TextBox 8"/>
          <p:cNvSpPr txBox="1">
            <a:spLocks noChangeArrowheads="1"/>
          </p:cNvSpPr>
          <p:nvPr/>
        </p:nvSpPr>
        <p:spPr bwMode="auto">
          <a:xfrm>
            <a:off x="3125788" y="3700463"/>
            <a:ext cx="2711450" cy="377825"/>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با توجه به اینکه در کف تعدادی از حجره ها آسیب هایی</a:t>
            </a:r>
          </a:p>
          <a:p>
            <a:pPr algn="ctr"/>
            <a:r>
              <a:rPr lang="fa-IR" sz="1000">
                <a:latin typeface="Calibri" pitchFamily="34" charset="0"/>
                <a:cs typeface="B Nazanin" pitchFamily="2" charset="-78"/>
              </a:rPr>
              <a:t> وجود دارد دیتایل پیشنهادی جهت مرمت ارائه میشود.</a:t>
            </a:r>
            <a:endParaRPr lang="en-US" sz="1000">
              <a:latin typeface="Calibri" pitchFamily="34" charset="0"/>
              <a:cs typeface="B Nazanin" pitchFamily="2" charset="-78"/>
            </a:endParaRPr>
          </a:p>
        </p:txBody>
      </p:sp>
      <p:sp>
        <p:nvSpPr>
          <p:cNvPr id="40" name="Rectangle 39"/>
          <p:cNvSpPr/>
          <p:nvPr/>
        </p:nvSpPr>
        <p:spPr bwMode="auto">
          <a:xfrm>
            <a:off x="4989854" y="4626429"/>
            <a:ext cx="2155894" cy="234707"/>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1" name="Rectangle 40"/>
          <p:cNvSpPr/>
          <p:nvPr/>
        </p:nvSpPr>
        <p:spPr bwMode="auto">
          <a:xfrm rot="5400000">
            <a:off x="6609962" y="5210691"/>
            <a:ext cx="1071571" cy="3316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2" name="Rectangle 41"/>
          <p:cNvSpPr/>
          <p:nvPr/>
        </p:nvSpPr>
        <p:spPr bwMode="auto">
          <a:xfrm rot="5400000">
            <a:off x="4288231" y="5231083"/>
            <a:ext cx="1071571" cy="3316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3" name="Rectangle 42"/>
          <p:cNvSpPr/>
          <p:nvPr/>
        </p:nvSpPr>
        <p:spPr bwMode="auto">
          <a:xfrm>
            <a:off x="4989855" y="5912314"/>
            <a:ext cx="2155893" cy="22450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5487" name="Picture 34"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05488" name="Group 36"/>
          <p:cNvGrpSpPr>
            <a:grpSpLocks/>
          </p:cNvGrpSpPr>
          <p:nvPr/>
        </p:nvGrpSpPr>
        <p:grpSpPr bwMode="auto">
          <a:xfrm>
            <a:off x="325438" y="1616075"/>
            <a:ext cx="3425825" cy="5187950"/>
            <a:chOff x="421417" y="2261407"/>
            <a:chExt cx="4426324" cy="7263590"/>
          </a:xfrm>
        </p:grpSpPr>
        <p:grpSp>
          <p:nvGrpSpPr>
            <p:cNvPr id="105493" name="Group 82"/>
            <p:cNvGrpSpPr>
              <a:grpSpLocks/>
            </p:cNvGrpSpPr>
            <p:nvPr/>
          </p:nvGrpSpPr>
          <p:grpSpPr bwMode="auto">
            <a:xfrm>
              <a:off x="421417" y="2261407"/>
              <a:ext cx="4426324" cy="7263590"/>
              <a:chOff x="80891" y="3033303"/>
              <a:chExt cx="5100710" cy="6278942"/>
            </a:xfrm>
          </p:grpSpPr>
          <p:pic>
            <p:nvPicPr>
              <p:cNvPr id="105495"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5496" name="Group 29"/>
              <p:cNvGrpSpPr>
                <a:grpSpLocks/>
              </p:cNvGrpSpPr>
              <p:nvPr/>
            </p:nvGrpSpPr>
            <p:grpSpPr bwMode="auto">
              <a:xfrm>
                <a:off x="80891" y="3033303"/>
                <a:ext cx="5100710" cy="6278942"/>
                <a:chOff x="80891" y="3033303"/>
                <a:chExt cx="5100710" cy="6278942"/>
              </a:xfrm>
            </p:grpSpPr>
            <p:sp>
              <p:nvSpPr>
                <p:cNvPr id="4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5504"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5494" name="TextBox 4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1" name="Text Box 50"/>
          <p:cNvSpPr txBox="1">
            <a:spLocks noChangeArrowheads="1"/>
          </p:cNvSpPr>
          <p:nvPr/>
        </p:nvSpPr>
        <p:spPr bwMode="auto">
          <a:xfrm>
            <a:off x="5895975"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5491"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4" name="Slide Number Placeholder 36"/>
          <p:cNvSpPr>
            <a:spLocks noGrp="1"/>
          </p:cNvSpPr>
          <p:nvPr>
            <p:ph type="sldNum" sz="quarter" idx="12"/>
          </p:nvPr>
        </p:nvSpPr>
        <p:spPr>
          <a:xfrm>
            <a:off x="3643313" y="6438900"/>
            <a:ext cx="2311400" cy="365125"/>
          </a:xfrm>
        </p:spPr>
        <p:txBody>
          <a:bodyPr/>
          <a:lstStyle/>
          <a:p>
            <a:pPr>
              <a:defRPr/>
            </a:pPr>
            <a:fld id="{83D611BF-8A3D-4DA2-8B6F-533A06761001}" type="slidenum">
              <a:rPr lang="en-US" smtClean="0">
                <a:latin typeface="F_jalal" pitchFamily="2" charset="0"/>
              </a:rPr>
              <a:pPr>
                <a:defRPr/>
              </a:pPr>
              <a:t>102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649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650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4422321" y="4517571"/>
            <a:ext cx="375895" cy="27156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6503" name="Picture 3" descr="C:\Documents and Settings\Administrator.EMTEDAD-D80151A\Desktop\40\2.jpg"/>
          <p:cNvPicPr>
            <a:picLocks noChangeAspect="1" noChangeArrowheads="1"/>
          </p:cNvPicPr>
          <p:nvPr/>
        </p:nvPicPr>
        <p:blipFill>
          <a:blip r:embed="rId5">
            <a:clrChange>
              <a:clrFrom>
                <a:srgbClr val="FFFFFF"/>
              </a:clrFrom>
              <a:clrTo>
                <a:srgbClr val="FFFFFF">
                  <a:alpha val="0"/>
                </a:srgbClr>
              </a:clrTo>
            </a:clrChange>
            <a:lum bright="10000" contrast="-20000"/>
          </a:blip>
          <a:srcRect/>
          <a:stretch>
            <a:fillRect/>
          </a:stretch>
        </p:blipFill>
        <p:spPr bwMode="auto">
          <a:xfrm>
            <a:off x="3036888" y="1795463"/>
            <a:ext cx="6102350" cy="2024062"/>
          </a:xfrm>
          <a:prstGeom prst="rect">
            <a:avLst/>
          </a:prstGeom>
          <a:noFill/>
          <a:ln w="9525">
            <a:noFill/>
            <a:miter lim="800000"/>
            <a:headEnd/>
            <a:tailEnd/>
          </a:ln>
        </p:spPr>
      </p:pic>
      <p:pic>
        <p:nvPicPr>
          <p:cNvPr id="106504" name="Picture 34"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06505" name="Group 36"/>
          <p:cNvGrpSpPr>
            <a:grpSpLocks/>
          </p:cNvGrpSpPr>
          <p:nvPr/>
        </p:nvGrpSpPr>
        <p:grpSpPr bwMode="auto">
          <a:xfrm>
            <a:off x="325438" y="1616075"/>
            <a:ext cx="3425825" cy="5187950"/>
            <a:chOff x="421417" y="2261407"/>
            <a:chExt cx="4426324" cy="7263590"/>
          </a:xfrm>
        </p:grpSpPr>
        <p:grpSp>
          <p:nvGrpSpPr>
            <p:cNvPr id="106515" name="Group 82"/>
            <p:cNvGrpSpPr>
              <a:grpSpLocks/>
            </p:cNvGrpSpPr>
            <p:nvPr/>
          </p:nvGrpSpPr>
          <p:grpSpPr bwMode="auto">
            <a:xfrm>
              <a:off x="421417" y="2261407"/>
              <a:ext cx="4426324" cy="7263590"/>
              <a:chOff x="80891" y="3033303"/>
              <a:chExt cx="5100710" cy="6278942"/>
            </a:xfrm>
          </p:grpSpPr>
          <p:pic>
            <p:nvPicPr>
              <p:cNvPr id="106517"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6518" name="Group 29"/>
              <p:cNvGrpSpPr>
                <a:grpSpLocks/>
              </p:cNvGrpSpPr>
              <p:nvPr/>
            </p:nvGrpSpPr>
            <p:grpSpPr bwMode="auto">
              <a:xfrm>
                <a:off x="80891" y="3033303"/>
                <a:ext cx="5100710" cy="6278942"/>
                <a:chOff x="80891" y="3033303"/>
                <a:chExt cx="5100710" cy="6278942"/>
              </a:xfrm>
            </p:grpSpPr>
            <p:sp>
              <p:nvSpPr>
                <p:cNvPr id="4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6526"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6516"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6"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8" name="Text Box 50"/>
          <p:cNvSpPr txBox="1">
            <a:spLocks noChangeArrowheads="1"/>
          </p:cNvSpPr>
          <p:nvPr/>
        </p:nvSpPr>
        <p:spPr bwMode="auto">
          <a:xfrm>
            <a:off x="6015038" y="595313"/>
            <a:ext cx="3478212"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106508" name="TextBox 30"/>
          <p:cNvSpPr txBox="1">
            <a:spLocks noChangeArrowheads="1"/>
          </p:cNvSpPr>
          <p:nvPr/>
        </p:nvSpPr>
        <p:spPr bwMode="auto">
          <a:xfrm>
            <a:off x="2800350" y="3911600"/>
            <a:ext cx="6664325" cy="377825"/>
          </a:xfrm>
          <a:prstGeom prst="rect">
            <a:avLst/>
          </a:prstGeom>
          <a:noFill/>
          <a:ln w="9525">
            <a:noFill/>
            <a:miter lim="800000"/>
            <a:headEnd/>
            <a:tailEnd/>
          </a:ln>
        </p:spPr>
        <p:txBody>
          <a:bodyPr lIns="68415" tIns="34208" rIns="68415" bIns="34208">
            <a:spAutoFit/>
          </a:bodyPr>
          <a:lstStyle/>
          <a:p>
            <a:r>
              <a:rPr lang="fa-IR" sz="1000">
                <a:latin typeface="Calibri" pitchFamily="34" charset="0"/>
                <a:cs typeface="B Nazanin" pitchFamily="2" charset="-78"/>
              </a:rPr>
              <a:t>با توجه به این که سقف های هشتی های طبقه اول عرق چین بوده ولی با تخریب آن اکنون به صورت مسطح اجرا شده است لذا جهت  سقف عرقچین دیتیل ذیل پیشنهاد می گردد</a:t>
            </a:r>
            <a:endParaRPr lang="en-US" sz="1000">
              <a:latin typeface="Calibri" pitchFamily="34" charset="0"/>
              <a:cs typeface="B Nazanin" pitchFamily="2" charset="-78"/>
            </a:endParaRPr>
          </a:p>
        </p:txBody>
      </p:sp>
      <p:pic>
        <p:nvPicPr>
          <p:cNvPr id="106509" name="Picture 3" descr="پلان مدرسه طبقه اول.png"/>
          <p:cNvPicPr>
            <a:picLocks noChangeAspect="1"/>
          </p:cNvPicPr>
          <p:nvPr/>
        </p:nvPicPr>
        <p:blipFill>
          <a:blip r:embed="rId9">
            <a:clrChange>
              <a:clrFrom>
                <a:srgbClr val="FFFFFF"/>
              </a:clrFrom>
              <a:clrTo>
                <a:srgbClr val="FFFFFF">
                  <a:alpha val="0"/>
                </a:srgbClr>
              </a:clrTo>
            </a:clrChange>
            <a:lum bright="-10000"/>
          </a:blip>
          <a:srcRect t="2899" r="7600" b="4349"/>
          <a:stretch>
            <a:fillRect/>
          </a:stretch>
        </p:blipFill>
        <p:spPr bwMode="auto">
          <a:xfrm>
            <a:off x="4068763" y="4235450"/>
            <a:ext cx="3452812" cy="2097088"/>
          </a:xfrm>
          <a:prstGeom prst="rect">
            <a:avLst/>
          </a:prstGeom>
          <a:noFill/>
          <a:ln w="9525">
            <a:noFill/>
            <a:miter lim="800000"/>
            <a:headEnd/>
            <a:tailEnd/>
          </a:ln>
        </p:spPr>
      </p:pic>
      <p:sp>
        <p:nvSpPr>
          <p:cNvPr id="33" name="Rectangle 32"/>
          <p:cNvSpPr/>
          <p:nvPr/>
        </p:nvSpPr>
        <p:spPr bwMode="auto">
          <a:xfrm>
            <a:off x="4363357" y="5715000"/>
            <a:ext cx="375895" cy="27156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34" name="Rectangle 33"/>
          <p:cNvSpPr/>
          <p:nvPr/>
        </p:nvSpPr>
        <p:spPr bwMode="auto">
          <a:xfrm>
            <a:off x="6581891" y="4572000"/>
            <a:ext cx="375895" cy="27156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7" name="Rectangle 56"/>
          <p:cNvSpPr/>
          <p:nvPr/>
        </p:nvSpPr>
        <p:spPr bwMode="auto">
          <a:xfrm>
            <a:off x="6640855" y="5715000"/>
            <a:ext cx="375895" cy="27156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6513"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643313" y="6438900"/>
            <a:ext cx="2311400" cy="365125"/>
          </a:xfrm>
        </p:spPr>
        <p:txBody>
          <a:bodyPr/>
          <a:lstStyle/>
          <a:p>
            <a:pPr>
              <a:defRPr/>
            </a:pPr>
            <a:fld id="{62DEEE7F-AFB7-40C1-8EE3-2C34C2F55597}" type="slidenum">
              <a:rPr lang="en-US" smtClean="0">
                <a:latin typeface="F_jalal" pitchFamily="2" charset="0"/>
              </a:rPr>
              <a:pPr>
                <a:defRPr/>
              </a:pPr>
              <a:t>103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752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752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7526"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b="21149"/>
          <a:stretch>
            <a:fillRect/>
          </a:stretch>
        </p:blipFill>
        <p:spPr bwMode="auto">
          <a:xfrm>
            <a:off x="3419475" y="4081463"/>
            <a:ext cx="3895725" cy="2274887"/>
          </a:xfrm>
          <a:prstGeom prst="rect">
            <a:avLst/>
          </a:prstGeom>
          <a:noFill/>
          <a:ln w="9525">
            <a:noFill/>
            <a:miter lim="800000"/>
            <a:headEnd/>
            <a:tailEnd/>
          </a:ln>
        </p:spPr>
      </p:pic>
      <p:sp>
        <p:nvSpPr>
          <p:cNvPr id="43" name="Rectangle 42"/>
          <p:cNvSpPr/>
          <p:nvPr/>
        </p:nvSpPr>
        <p:spPr bwMode="auto">
          <a:xfrm>
            <a:off x="4661249" y="4598920"/>
            <a:ext cx="114858" cy="22450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7528" name="Picture 2" descr="C:\Documents and Settings\Administrator.EMTEDAD-D80151A\Desktop\40\1.jpg"/>
          <p:cNvPicPr>
            <a:picLocks noChangeAspect="1" noChangeArrowheads="1"/>
          </p:cNvPicPr>
          <p:nvPr/>
        </p:nvPicPr>
        <p:blipFill>
          <a:blip r:embed="rId6">
            <a:clrChange>
              <a:clrFrom>
                <a:srgbClr val="FFFFFF"/>
              </a:clrFrom>
              <a:clrTo>
                <a:srgbClr val="FFFFFF">
                  <a:alpha val="0"/>
                </a:srgbClr>
              </a:clrTo>
            </a:clrChange>
            <a:lum bright="10000" contrast="-10000"/>
          </a:blip>
          <a:srcRect t="5846"/>
          <a:stretch>
            <a:fillRect/>
          </a:stretch>
        </p:blipFill>
        <p:spPr bwMode="auto">
          <a:xfrm>
            <a:off x="2867025" y="2101850"/>
            <a:ext cx="3290888" cy="1524000"/>
          </a:xfrm>
          <a:prstGeom prst="rect">
            <a:avLst/>
          </a:prstGeom>
          <a:noFill/>
          <a:ln w="9525">
            <a:noFill/>
            <a:miter lim="800000"/>
            <a:headEnd/>
            <a:tailEnd/>
          </a:ln>
        </p:spPr>
      </p:pic>
      <p:pic>
        <p:nvPicPr>
          <p:cNvPr id="107529" name="Picture 2" descr="C:\Documents and Settings\Administrator.EMTEDAD-D80151A\Desktop\40\3.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553200" y="1905000"/>
            <a:ext cx="2578100" cy="2149475"/>
          </a:xfrm>
          <a:prstGeom prst="rect">
            <a:avLst/>
          </a:prstGeom>
          <a:noFill/>
          <a:ln w="9525">
            <a:noFill/>
            <a:miter lim="800000"/>
            <a:headEnd/>
            <a:tailEnd/>
          </a:ln>
        </p:spPr>
      </p:pic>
      <p:pic>
        <p:nvPicPr>
          <p:cNvPr id="107530" name="Picture 36"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07531" name="Group 37"/>
          <p:cNvGrpSpPr>
            <a:grpSpLocks/>
          </p:cNvGrpSpPr>
          <p:nvPr/>
        </p:nvGrpSpPr>
        <p:grpSpPr bwMode="auto">
          <a:xfrm>
            <a:off x="325438" y="1616075"/>
            <a:ext cx="3425825" cy="5187950"/>
            <a:chOff x="421417" y="2261407"/>
            <a:chExt cx="4426324" cy="7263590"/>
          </a:xfrm>
        </p:grpSpPr>
        <p:grpSp>
          <p:nvGrpSpPr>
            <p:cNvPr id="107539" name="Group 82"/>
            <p:cNvGrpSpPr>
              <a:grpSpLocks/>
            </p:cNvGrpSpPr>
            <p:nvPr/>
          </p:nvGrpSpPr>
          <p:grpSpPr bwMode="auto">
            <a:xfrm>
              <a:off x="421417" y="2261407"/>
              <a:ext cx="4426324" cy="7263590"/>
              <a:chOff x="80891" y="3033303"/>
              <a:chExt cx="5100710" cy="6278942"/>
            </a:xfrm>
          </p:grpSpPr>
          <p:pic>
            <p:nvPicPr>
              <p:cNvPr id="107541"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7542" name="Group 29"/>
              <p:cNvGrpSpPr>
                <a:grpSpLocks/>
              </p:cNvGrpSpPr>
              <p:nvPr/>
            </p:nvGrpSpPr>
            <p:grpSpPr bwMode="auto">
              <a:xfrm>
                <a:off x="80891" y="3033303"/>
                <a:ext cx="5100710" cy="6278942"/>
                <a:chOff x="80891" y="3033303"/>
                <a:chExt cx="5100710" cy="6278942"/>
              </a:xfrm>
            </p:grpSpPr>
            <p:sp>
              <p:nvSpPr>
                <p:cNvPr id="4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7550"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7540" name="TextBox 4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7" name="Rectangle 2"/>
          <p:cNvSpPr txBox="1">
            <a:spLocks noChangeArrowheads="1"/>
          </p:cNvSpPr>
          <p:nvPr/>
        </p:nvSpPr>
        <p:spPr>
          <a:xfrm>
            <a:off x="3714750" y="247650"/>
            <a:ext cx="5954713"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0" name="Text Box 50"/>
          <p:cNvSpPr txBox="1">
            <a:spLocks noChangeArrowheads="1"/>
          </p:cNvSpPr>
          <p:nvPr/>
        </p:nvSpPr>
        <p:spPr bwMode="auto">
          <a:xfrm>
            <a:off x="6132513" y="585788"/>
            <a:ext cx="3478212" cy="298450"/>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107534" name="TextBox 30"/>
          <p:cNvSpPr txBox="1">
            <a:spLocks noChangeArrowheads="1"/>
          </p:cNvSpPr>
          <p:nvPr/>
        </p:nvSpPr>
        <p:spPr bwMode="auto">
          <a:xfrm>
            <a:off x="2359025" y="3646488"/>
            <a:ext cx="2768600" cy="374650"/>
          </a:xfrm>
          <a:prstGeom prst="rect">
            <a:avLst/>
          </a:prstGeom>
          <a:noFill/>
          <a:ln w="9525">
            <a:noFill/>
            <a:miter lim="800000"/>
            <a:headEnd/>
            <a:tailEnd/>
          </a:ln>
        </p:spPr>
        <p:txBody>
          <a:bodyPr lIns="68415" tIns="34208" rIns="68415" bIns="34208">
            <a:spAutoFit/>
          </a:bodyPr>
          <a:lstStyle/>
          <a:p>
            <a:r>
              <a:rPr lang="fa-IR" sz="1000">
                <a:latin typeface="Calibri" pitchFamily="34" charset="0"/>
                <a:cs typeface="B Nazanin" pitchFamily="2" charset="-78"/>
              </a:rPr>
              <a:t>جهت اجرا و ترمیم  جرز بین دیوار های بین حجره ها دیتیل دیل پیشنهاد می شود </a:t>
            </a:r>
            <a:endParaRPr lang="en-US" sz="1000">
              <a:latin typeface="Calibri" pitchFamily="34" charset="0"/>
              <a:cs typeface="B Nazanin" pitchFamily="2" charset="-78"/>
            </a:endParaRPr>
          </a:p>
        </p:txBody>
      </p:sp>
      <p:sp>
        <p:nvSpPr>
          <p:cNvPr id="107535" name="TextBox 31"/>
          <p:cNvSpPr txBox="1">
            <a:spLocks noChangeArrowheads="1"/>
          </p:cNvSpPr>
          <p:nvPr/>
        </p:nvSpPr>
        <p:spPr bwMode="auto">
          <a:xfrm>
            <a:off x="7134225" y="4070350"/>
            <a:ext cx="2311400" cy="528638"/>
          </a:xfrm>
          <a:prstGeom prst="rect">
            <a:avLst/>
          </a:prstGeom>
          <a:noFill/>
          <a:ln w="9525">
            <a:noFill/>
            <a:miter lim="800000"/>
            <a:headEnd/>
            <a:tailEnd/>
          </a:ln>
        </p:spPr>
        <p:txBody>
          <a:bodyPr lIns="68415" tIns="34208" rIns="68415" bIns="34208">
            <a:spAutoFit/>
          </a:bodyPr>
          <a:lstStyle/>
          <a:p>
            <a:r>
              <a:rPr lang="fa-IR" sz="1000">
                <a:latin typeface="Calibri" pitchFamily="34" charset="0"/>
                <a:cs typeface="B Nazanin" pitchFamily="2" charset="-78"/>
              </a:rPr>
              <a:t>با توجه به ترک های به وجود آمده ایوان جنوبی بنا تشخیص داده شده که عامل اصلی به وجود آمدن ترک (عامل مخل )نشست پی بوده است.</a:t>
            </a:r>
            <a:endParaRPr lang="en-US" sz="1000">
              <a:latin typeface="Calibri" pitchFamily="34" charset="0"/>
              <a:cs typeface="B Nazanin" pitchFamily="2" charset="-78"/>
            </a:endParaRPr>
          </a:p>
        </p:txBody>
      </p:sp>
      <p:sp>
        <p:nvSpPr>
          <p:cNvPr id="34" name="Rectangle 33"/>
          <p:cNvSpPr/>
          <p:nvPr/>
        </p:nvSpPr>
        <p:spPr bwMode="auto">
          <a:xfrm rot="16200000">
            <a:off x="4114199" y="5125052"/>
            <a:ext cx="326571" cy="417897"/>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7537"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643313" y="6438900"/>
            <a:ext cx="2311400" cy="365125"/>
          </a:xfrm>
        </p:spPr>
        <p:txBody>
          <a:bodyPr/>
          <a:lstStyle/>
          <a:p>
            <a:pPr>
              <a:defRPr/>
            </a:pPr>
            <a:fld id="{967CE680-8E36-437B-BFF6-3002785A5D45}" type="slidenum">
              <a:rPr lang="en-US" smtClean="0">
                <a:latin typeface="F_jalal" pitchFamily="2" charset="0"/>
              </a:rPr>
              <a:pPr>
                <a:defRPr/>
              </a:pPr>
              <a:t>104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854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854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8550"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a:off x="4303713" y="3770313"/>
            <a:ext cx="3362325" cy="2489200"/>
          </a:xfrm>
          <a:prstGeom prst="rect">
            <a:avLst/>
          </a:prstGeom>
          <a:noFill/>
          <a:ln w="9525">
            <a:noFill/>
            <a:miter lim="800000"/>
            <a:headEnd/>
            <a:tailEnd/>
          </a:ln>
        </p:spPr>
      </p:pic>
      <p:pic>
        <p:nvPicPr>
          <p:cNvPr id="108551" name="Picture 37" descr="5454.png"/>
          <p:cNvPicPr>
            <a:picLocks noChangeAspect="1"/>
          </p:cNvPicPr>
          <p:nvPr/>
        </p:nvPicPr>
        <p:blipFill>
          <a:blip r:embed="rId6">
            <a:clrChange>
              <a:clrFrom>
                <a:srgbClr val="FFFFFF"/>
              </a:clrFrom>
              <a:clrTo>
                <a:srgbClr val="FFFFFF">
                  <a:alpha val="0"/>
                </a:srgbClr>
              </a:clrTo>
            </a:clrChange>
          </a:blip>
          <a:srcRect t="13132" r="4185" b="20282"/>
          <a:stretch>
            <a:fillRect/>
          </a:stretch>
        </p:blipFill>
        <p:spPr bwMode="auto">
          <a:xfrm>
            <a:off x="2598738" y="1644650"/>
            <a:ext cx="3709987" cy="1905000"/>
          </a:xfrm>
          <a:prstGeom prst="rect">
            <a:avLst/>
          </a:prstGeom>
          <a:noFill/>
          <a:ln w="9525">
            <a:noFill/>
            <a:miter lim="800000"/>
            <a:headEnd/>
            <a:tailEnd/>
          </a:ln>
        </p:spPr>
      </p:pic>
      <p:sp>
        <p:nvSpPr>
          <p:cNvPr id="39" name="Rectangle 38"/>
          <p:cNvSpPr/>
          <p:nvPr/>
        </p:nvSpPr>
        <p:spPr bwMode="auto">
          <a:xfrm>
            <a:off x="6839858" y="5334000"/>
            <a:ext cx="257967" cy="267364"/>
          </a:xfrm>
          <a:prstGeom prst="rect">
            <a:avLst/>
          </a:prstGeom>
          <a:noFill/>
          <a:ln w="38100">
            <a:solidFill>
              <a:schemeClr val="tx1">
                <a:lumMod val="95000"/>
                <a:lumOff val="5000"/>
              </a:schemeClr>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0" name="Rectangle 39"/>
          <p:cNvSpPr/>
          <p:nvPr/>
        </p:nvSpPr>
        <p:spPr bwMode="auto">
          <a:xfrm>
            <a:off x="6145744" y="4245429"/>
            <a:ext cx="104470" cy="158507"/>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nvGrpSpPr>
          <p:cNvPr id="108554" name="Group 42"/>
          <p:cNvGrpSpPr>
            <a:grpSpLocks/>
          </p:cNvGrpSpPr>
          <p:nvPr/>
        </p:nvGrpSpPr>
        <p:grpSpPr bwMode="auto">
          <a:xfrm>
            <a:off x="6129338" y="2181225"/>
            <a:ext cx="3302000" cy="1589088"/>
            <a:chOff x="7920452" y="3054099"/>
            <a:chExt cx="4266861" cy="2224721"/>
          </a:xfrm>
        </p:grpSpPr>
        <p:pic>
          <p:nvPicPr>
            <p:cNvPr id="108579" name="Picture 35" descr="4224.png"/>
            <p:cNvPicPr>
              <a:picLocks noChangeAspect="1"/>
            </p:cNvPicPr>
            <p:nvPr/>
          </p:nvPicPr>
          <p:blipFill>
            <a:blip r:embed="rId7">
              <a:clrChange>
                <a:clrFrom>
                  <a:srgbClr val="FFFFFF"/>
                </a:clrFrom>
                <a:clrTo>
                  <a:srgbClr val="FFFFFF">
                    <a:alpha val="0"/>
                  </a:srgbClr>
                </a:clrTo>
              </a:clrChange>
            </a:blip>
            <a:srcRect t="22012" b="20126"/>
            <a:stretch>
              <a:fillRect/>
            </a:stretch>
          </p:blipFill>
          <p:spPr bwMode="auto">
            <a:xfrm>
              <a:off x="7920452" y="3054099"/>
              <a:ext cx="4266861" cy="1975101"/>
            </a:xfrm>
            <a:prstGeom prst="rect">
              <a:avLst/>
            </a:prstGeom>
            <a:noFill/>
            <a:ln w="9525">
              <a:noFill/>
              <a:miter lim="800000"/>
              <a:headEnd/>
              <a:tailEnd/>
            </a:ln>
          </p:spPr>
        </p:pic>
        <p:sp>
          <p:nvSpPr>
            <p:cNvPr id="42" name="Rectangle 41"/>
            <p:cNvSpPr/>
            <p:nvPr/>
          </p:nvSpPr>
          <p:spPr>
            <a:xfrm>
              <a:off x="8154309" y="4327591"/>
              <a:ext cx="1446219" cy="951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sp>
        <p:nvSpPr>
          <p:cNvPr id="108555" name="TextBox 8"/>
          <p:cNvSpPr txBox="1">
            <a:spLocks noChangeArrowheads="1"/>
          </p:cNvSpPr>
          <p:nvPr/>
        </p:nvSpPr>
        <p:spPr bwMode="auto">
          <a:xfrm>
            <a:off x="6308725" y="3538538"/>
            <a:ext cx="2944813" cy="576262"/>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با توجه به اینکه تعدادی از سرویس پله های ارتباطی طبقات آسیب دیده و دارای کف و ارتفاع استاندارد نمی باشد دیتایل پیشنهادی ذیل پیشنهاد می شود.</a:t>
            </a:r>
            <a:endParaRPr lang="en-US" sz="1100">
              <a:latin typeface="Calibri" pitchFamily="34" charset="0"/>
              <a:cs typeface="B Nazanin" pitchFamily="2" charset="-78"/>
            </a:endParaRPr>
          </a:p>
        </p:txBody>
      </p:sp>
      <p:sp>
        <p:nvSpPr>
          <p:cNvPr id="45" name="Rectangle 44"/>
          <p:cNvSpPr/>
          <p:nvPr/>
        </p:nvSpPr>
        <p:spPr bwMode="auto">
          <a:xfrm>
            <a:off x="5791958" y="5393207"/>
            <a:ext cx="104470" cy="158507"/>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6" name="Rectangle 45"/>
          <p:cNvSpPr/>
          <p:nvPr/>
        </p:nvSpPr>
        <p:spPr bwMode="auto">
          <a:xfrm>
            <a:off x="6132286" y="5393207"/>
            <a:ext cx="104470" cy="158507"/>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7" name="Rectangle 46"/>
          <p:cNvSpPr/>
          <p:nvPr/>
        </p:nvSpPr>
        <p:spPr bwMode="auto">
          <a:xfrm>
            <a:off x="9257392" y="3592286"/>
            <a:ext cx="173266" cy="17830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108559" name="TextBox 8"/>
          <p:cNvSpPr txBox="1">
            <a:spLocks noChangeArrowheads="1"/>
          </p:cNvSpPr>
          <p:nvPr/>
        </p:nvSpPr>
        <p:spPr bwMode="auto">
          <a:xfrm>
            <a:off x="2867025" y="3538538"/>
            <a:ext cx="2852738" cy="406400"/>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با توجه به اینکه رطوبت زیادی از کف حمام و آبرو به بنا وارد شده جهت ترمیم دیتایل ذیل پیشنهاد می گردد.</a:t>
            </a:r>
            <a:endParaRPr lang="en-US" sz="1100">
              <a:latin typeface="Calibri" pitchFamily="34" charset="0"/>
              <a:cs typeface="B Nazanin" pitchFamily="2" charset="-78"/>
            </a:endParaRPr>
          </a:p>
        </p:txBody>
      </p:sp>
      <p:sp>
        <p:nvSpPr>
          <p:cNvPr id="50" name="Rectangle 49"/>
          <p:cNvSpPr/>
          <p:nvPr/>
        </p:nvSpPr>
        <p:spPr bwMode="auto">
          <a:xfrm>
            <a:off x="5719536" y="3592286"/>
            <a:ext cx="173266" cy="178300"/>
          </a:xfrm>
          <a:prstGeom prst="rect">
            <a:avLst/>
          </a:prstGeom>
          <a:noFill/>
          <a:ln w="38100">
            <a:solidFill>
              <a:schemeClr val="tx1">
                <a:lumMod val="95000"/>
                <a:lumOff val="5000"/>
              </a:schemeClr>
            </a:solid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8561" name="Picture 36"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08562" name="Group 40"/>
          <p:cNvGrpSpPr>
            <a:grpSpLocks/>
          </p:cNvGrpSpPr>
          <p:nvPr/>
        </p:nvGrpSpPr>
        <p:grpSpPr bwMode="auto">
          <a:xfrm>
            <a:off x="325438" y="1616075"/>
            <a:ext cx="3425825" cy="5187950"/>
            <a:chOff x="421417" y="2261407"/>
            <a:chExt cx="4426324" cy="7263590"/>
          </a:xfrm>
        </p:grpSpPr>
        <p:grpSp>
          <p:nvGrpSpPr>
            <p:cNvPr id="108567" name="Group 82"/>
            <p:cNvGrpSpPr>
              <a:grpSpLocks/>
            </p:cNvGrpSpPr>
            <p:nvPr/>
          </p:nvGrpSpPr>
          <p:grpSpPr bwMode="auto">
            <a:xfrm>
              <a:off x="421417" y="2261407"/>
              <a:ext cx="4426324" cy="7263590"/>
              <a:chOff x="80891" y="3033303"/>
              <a:chExt cx="5100710" cy="6278942"/>
            </a:xfrm>
          </p:grpSpPr>
          <p:pic>
            <p:nvPicPr>
              <p:cNvPr id="108569"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8570" name="Group 29"/>
              <p:cNvGrpSpPr>
                <a:grpSpLocks/>
              </p:cNvGrpSpPr>
              <p:nvPr/>
            </p:nvGrpSpPr>
            <p:grpSpPr bwMode="auto">
              <a:xfrm>
                <a:off x="80891" y="3033303"/>
                <a:ext cx="5100710" cy="6278942"/>
                <a:chOff x="80891" y="3033303"/>
                <a:chExt cx="5100710" cy="6278942"/>
              </a:xfrm>
            </p:grpSpPr>
            <p:sp>
              <p:nvSpPr>
                <p:cNvPr id="5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8578"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8568" name="TextBox 5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5"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8565"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9" name="Slide Number Placeholder 36"/>
          <p:cNvSpPr>
            <a:spLocks noGrp="1"/>
          </p:cNvSpPr>
          <p:nvPr>
            <p:ph type="sldNum" sz="quarter" idx="12"/>
          </p:nvPr>
        </p:nvSpPr>
        <p:spPr>
          <a:xfrm>
            <a:off x="3643313" y="6438900"/>
            <a:ext cx="2311400" cy="365125"/>
          </a:xfrm>
        </p:spPr>
        <p:txBody>
          <a:bodyPr/>
          <a:lstStyle/>
          <a:p>
            <a:pPr>
              <a:defRPr/>
            </a:pPr>
            <a:fld id="{30181311-C9E0-47A0-9B7C-BA3B85A23120}" type="slidenum">
              <a:rPr lang="en-US" smtClean="0">
                <a:latin typeface="F_jalal" pitchFamily="2" charset="0"/>
              </a:rPr>
              <a:pPr>
                <a:defRPr/>
              </a:pPr>
              <a:t>105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957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957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9574" name="Picture 35" descr="45454.png"/>
          <p:cNvPicPr>
            <a:picLocks noChangeAspect="1"/>
          </p:cNvPicPr>
          <p:nvPr/>
        </p:nvPicPr>
        <p:blipFill>
          <a:blip r:embed="rId5">
            <a:clrChange>
              <a:clrFrom>
                <a:srgbClr val="FFFFFF"/>
              </a:clrFrom>
              <a:clrTo>
                <a:srgbClr val="FFFFFF">
                  <a:alpha val="0"/>
                </a:srgbClr>
              </a:clrTo>
            </a:clrChange>
          </a:blip>
          <a:srcRect l="42368" t="26414" b="20755"/>
          <a:stretch>
            <a:fillRect/>
          </a:stretch>
        </p:blipFill>
        <p:spPr bwMode="auto">
          <a:xfrm>
            <a:off x="3419475" y="2108200"/>
            <a:ext cx="2757488" cy="1865313"/>
          </a:xfrm>
          <a:prstGeom prst="rect">
            <a:avLst/>
          </a:prstGeom>
          <a:noFill/>
          <a:ln w="9525">
            <a:noFill/>
            <a:miter lim="800000"/>
            <a:headEnd/>
            <a:tailEnd/>
          </a:ln>
        </p:spPr>
      </p:pic>
      <p:pic>
        <p:nvPicPr>
          <p:cNvPr id="109575" name="Picture 74" descr="پلان وهمکف خطوط برش.png"/>
          <p:cNvPicPr>
            <a:picLocks noChangeAspect="1"/>
          </p:cNvPicPr>
          <p:nvPr/>
        </p:nvPicPr>
        <p:blipFill>
          <a:blip r:embed="rId6">
            <a:clrChange>
              <a:clrFrom>
                <a:srgbClr val="FFFFFF"/>
              </a:clrFrom>
              <a:clrTo>
                <a:srgbClr val="FFFFFF">
                  <a:alpha val="0"/>
                </a:srgbClr>
              </a:clrTo>
            </a:clrChange>
          </a:blip>
          <a:srcRect l="3999" r="3000"/>
          <a:stretch>
            <a:fillRect/>
          </a:stretch>
        </p:blipFill>
        <p:spPr bwMode="auto">
          <a:xfrm>
            <a:off x="4422775" y="3933825"/>
            <a:ext cx="3360738" cy="2489200"/>
          </a:xfrm>
          <a:prstGeom prst="rect">
            <a:avLst/>
          </a:prstGeom>
          <a:noFill/>
          <a:ln w="9525">
            <a:noFill/>
            <a:miter lim="800000"/>
            <a:headEnd/>
            <a:tailEnd/>
          </a:ln>
        </p:spPr>
      </p:pic>
      <p:sp>
        <p:nvSpPr>
          <p:cNvPr id="43" name="Rectangle 42"/>
          <p:cNvSpPr/>
          <p:nvPr/>
        </p:nvSpPr>
        <p:spPr>
          <a:xfrm>
            <a:off x="3773488" y="2776538"/>
            <a:ext cx="177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sp>
        <p:nvSpPr>
          <p:cNvPr id="44" name="Rectangle 43"/>
          <p:cNvSpPr/>
          <p:nvPr/>
        </p:nvSpPr>
        <p:spPr bwMode="auto">
          <a:xfrm>
            <a:off x="6368143" y="4310743"/>
            <a:ext cx="283107" cy="206829"/>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109578" name="TextBox 8"/>
          <p:cNvSpPr txBox="1">
            <a:spLocks noChangeArrowheads="1"/>
          </p:cNvSpPr>
          <p:nvPr/>
        </p:nvSpPr>
        <p:spPr bwMode="auto">
          <a:xfrm>
            <a:off x="3302000" y="3740150"/>
            <a:ext cx="2944813" cy="407988"/>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کفسازی و پی جهت ترمیم جداره و پی آسیب دیده در ضلع غربی بنا</a:t>
            </a:r>
            <a:endParaRPr lang="en-US" sz="1100">
              <a:latin typeface="Calibri" pitchFamily="34" charset="0"/>
              <a:cs typeface="B Nazanin" pitchFamily="2" charset="-78"/>
            </a:endParaRPr>
          </a:p>
        </p:txBody>
      </p:sp>
      <p:sp>
        <p:nvSpPr>
          <p:cNvPr id="109579" name="TextBox 8"/>
          <p:cNvSpPr txBox="1">
            <a:spLocks noChangeArrowheads="1"/>
          </p:cNvSpPr>
          <p:nvPr/>
        </p:nvSpPr>
        <p:spPr bwMode="auto">
          <a:xfrm>
            <a:off x="6135688" y="3756025"/>
            <a:ext cx="2944812" cy="238125"/>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کفسازی همکف</a:t>
            </a:r>
            <a:endParaRPr lang="en-US" sz="1100">
              <a:latin typeface="Calibri" pitchFamily="34" charset="0"/>
              <a:cs typeface="B Nazanin" pitchFamily="2" charset="-78"/>
            </a:endParaRPr>
          </a:p>
        </p:txBody>
      </p:sp>
      <p:grpSp>
        <p:nvGrpSpPr>
          <p:cNvPr id="109580" name="Group 47"/>
          <p:cNvGrpSpPr>
            <a:grpSpLocks/>
          </p:cNvGrpSpPr>
          <p:nvPr/>
        </p:nvGrpSpPr>
        <p:grpSpPr bwMode="auto">
          <a:xfrm>
            <a:off x="6721475" y="1795463"/>
            <a:ext cx="2005013" cy="2014537"/>
            <a:chOff x="8686800" y="2514600"/>
            <a:chExt cx="2590800" cy="2819400"/>
          </a:xfrm>
        </p:grpSpPr>
        <p:pic>
          <p:nvPicPr>
            <p:cNvPr id="109600" name="Picture 38" descr="75757.png"/>
            <p:cNvPicPr>
              <a:picLocks noChangeAspect="1"/>
            </p:cNvPicPr>
            <p:nvPr/>
          </p:nvPicPr>
          <p:blipFill>
            <a:blip r:embed="rId7">
              <a:clrChange>
                <a:clrFrom>
                  <a:srgbClr val="FFFFFF"/>
                </a:clrFrom>
                <a:clrTo>
                  <a:srgbClr val="FFFFFF">
                    <a:alpha val="0"/>
                  </a:srgbClr>
                </a:clrTo>
              </a:clrChange>
            </a:blip>
            <a:srcRect l="17061" r="13972" b="8722"/>
            <a:stretch>
              <a:fillRect/>
            </a:stretch>
          </p:blipFill>
          <p:spPr bwMode="auto">
            <a:xfrm>
              <a:off x="8686800" y="2590800"/>
              <a:ext cx="2590800" cy="2743200"/>
            </a:xfrm>
            <a:prstGeom prst="rect">
              <a:avLst/>
            </a:prstGeom>
            <a:noFill/>
            <a:ln w="9525">
              <a:noFill/>
              <a:miter lim="800000"/>
              <a:headEnd/>
              <a:tailEnd/>
            </a:ln>
          </p:spPr>
        </p:pic>
        <p:sp>
          <p:nvSpPr>
            <p:cNvPr id="47" name="Rectangle 46"/>
            <p:cNvSpPr/>
            <p:nvPr/>
          </p:nvSpPr>
          <p:spPr>
            <a:xfrm>
              <a:off x="8914496" y="2514600"/>
              <a:ext cx="914882" cy="43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sp>
        <p:nvSpPr>
          <p:cNvPr id="49" name="Rectangle 48"/>
          <p:cNvSpPr/>
          <p:nvPr/>
        </p:nvSpPr>
        <p:spPr bwMode="auto">
          <a:xfrm>
            <a:off x="5306786" y="5529943"/>
            <a:ext cx="1698250" cy="3265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09582" name="Picture 34"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09583" name="Group 36"/>
          <p:cNvGrpSpPr>
            <a:grpSpLocks/>
          </p:cNvGrpSpPr>
          <p:nvPr/>
        </p:nvGrpSpPr>
        <p:grpSpPr bwMode="auto">
          <a:xfrm>
            <a:off x="325438" y="1616075"/>
            <a:ext cx="3425825" cy="5187950"/>
            <a:chOff x="421417" y="2261407"/>
            <a:chExt cx="4426324" cy="7263590"/>
          </a:xfrm>
        </p:grpSpPr>
        <p:grpSp>
          <p:nvGrpSpPr>
            <p:cNvPr id="109588" name="Group 82"/>
            <p:cNvGrpSpPr>
              <a:grpSpLocks/>
            </p:cNvGrpSpPr>
            <p:nvPr/>
          </p:nvGrpSpPr>
          <p:grpSpPr bwMode="auto">
            <a:xfrm>
              <a:off x="421417" y="2261407"/>
              <a:ext cx="4426324" cy="7263590"/>
              <a:chOff x="80891" y="3033303"/>
              <a:chExt cx="5100710" cy="6278942"/>
            </a:xfrm>
          </p:grpSpPr>
          <p:pic>
            <p:nvPicPr>
              <p:cNvPr id="109590"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9591" name="Group 29"/>
              <p:cNvGrpSpPr>
                <a:grpSpLocks/>
              </p:cNvGrpSpPr>
              <p:nvPr/>
            </p:nvGrpSpPr>
            <p:grpSpPr bwMode="auto">
              <a:xfrm>
                <a:off x="80891" y="3033303"/>
                <a:ext cx="5100710" cy="6278942"/>
                <a:chOff x="80891" y="3033303"/>
                <a:chExt cx="5100710" cy="6278942"/>
              </a:xfrm>
            </p:grpSpPr>
            <p:sp>
              <p:nvSpPr>
                <p:cNvPr id="5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9599"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9589"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1"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2"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9586"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0" name="Slide Number Placeholder 36"/>
          <p:cNvSpPr>
            <a:spLocks noGrp="1"/>
          </p:cNvSpPr>
          <p:nvPr>
            <p:ph type="sldNum" sz="quarter" idx="12"/>
          </p:nvPr>
        </p:nvSpPr>
        <p:spPr>
          <a:xfrm>
            <a:off x="3643313" y="6438900"/>
            <a:ext cx="2311400" cy="365125"/>
          </a:xfrm>
        </p:spPr>
        <p:txBody>
          <a:bodyPr/>
          <a:lstStyle/>
          <a:p>
            <a:pPr>
              <a:defRPr/>
            </a:pPr>
            <a:fld id="{1CB412F2-DA8A-450D-A741-A6AF74D47573}" type="slidenum">
              <a:rPr lang="en-US" smtClean="0">
                <a:latin typeface="F_jalal" pitchFamily="2" charset="0"/>
              </a:rPr>
              <a:pPr>
                <a:defRPr/>
              </a:pPr>
              <a:t>106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059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059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0598"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a:off x="4364038" y="4041775"/>
            <a:ext cx="3360737" cy="2489200"/>
          </a:xfrm>
          <a:prstGeom prst="rect">
            <a:avLst/>
          </a:prstGeom>
          <a:noFill/>
          <a:ln w="9525">
            <a:noFill/>
            <a:miter lim="800000"/>
            <a:headEnd/>
            <a:tailEnd/>
          </a:ln>
        </p:spPr>
      </p:pic>
      <p:sp>
        <p:nvSpPr>
          <p:cNvPr id="110599" name="TextBox 8"/>
          <p:cNvSpPr txBox="1">
            <a:spLocks noChangeArrowheads="1"/>
          </p:cNvSpPr>
          <p:nvPr/>
        </p:nvSpPr>
        <p:spPr bwMode="auto">
          <a:xfrm>
            <a:off x="6545263" y="3756025"/>
            <a:ext cx="2359025" cy="406400"/>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دیتیل اجرایی نیمکت طراحی شده جهت مبلمان محوطه</a:t>
            </a:r>
            <a:endParaRPr lang="en-US" sz="1100">
              <a:latin typeface="Calibri" pitchFamily="34" charset="0"/>
              <a:cs typeface="B Nazanin" pitchFamily="2" charset="-78"/>
            </a:endParaRPr>
          </a:p>
        </p:txBody>
      </p:sp>
      <p:grpSp>
        <p:nvGrpSpPr>
          <p:cNvPr id="110600" name="Group 45"/>
          <p:cNvGrpSpPr>
            <a:grpSpLocks/>
          </p:cNvGrpSpPr>
          <p:nvPr/>
        </p:nvGrpSpPr>
        <p:grpSpPr bwMode="auto">
          <a:xfrm>
            <a:off x="5011738" y="1728788"/>
            <a:ext cx="3951287" cy="2571750"/>
            <a:chOff x="6477000" y="2286000"/>
            <a:chExt cx="4752420" cy="3324504"/>
          </a:xfrm>
        </p:grpSpPr>
        <p:pic>
          <p:nvPicPr>
            <p:cNvPr id="110627" name="Picture 34" descr="54545.png"/>
            <p:cNvPicPr>
              <a:picLocks noChangeAspect="1"/>
            </p:cNvPicPr>
            <p:nvPr/>
          </p:nvPicPr>
          <p:blipFill>
            <a:blip r:embed="rId6">
              <a:clrChange>
                <a:clrFrom>
                  <a:srgbClr val="FFFFFF"/>
                </a:clrFrom>
                <a:clrTo>
                  <a:srgbClr val="FFFFFF">
                    <a:alpha val="0"/>
                  </a:srgbClr>
                </a:clrTo>
              </a:clrChange>
            </a:blip>
            <a:srcRect l="46614" t="18889" b="21785"/>
            <a:stretch>
              <a:fillRect/>
            </a:stretch>
          </p:blipFill>
          <p:spPr bwMode="auto">
            <a:xfrm>
              <a:off x="7543800" y="2286000"/>
              <a:ext cx="3685620" cy="3276600"/>
            </a:xfrm>
            <a:prstGeom prst="rect">
              <a:avLst/>
            </a:prstGeom>
            <a:noFill/>
            <a:ln w="9525">
              <a:noFill/>
              <a:miter lim="800000"/>
              <a:headEnd/>
              <a:tailEnd/>
            </a:ln>
          </p:spPr>
        </p:pic>
        <p:sp>
          <p:nvSpPr>
            <p:cNvPr id="43" name="Rectangle 42"/>
            <p:cNvSpPr/>
            <p:nvPr/>
          </p:nvSpPr>
          <p:spPr>
            <a:xfrm>
              <a:off x="6477000" y="4327902"/>
              <a:ext cx="1600052" cy="128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grpSp>
        <p:nvGrpSpPr>
          <p:cNvPr id="110601" name="Group 44"/>
          <p:cNvGrpSpPr>
            <a:grpSpLocks/>
          </p:cNvGrpSpPr>
          <p:nvPr/>
        </p:nvGrpSpPr>
        <p:grpSpPr bwMode="auto">
          <a:xfrm>
            <a:off x="2947988" y="1196975"/>
            <a:ext cx="3243262" cy="2341563"/>
            <a:chOff x="2286000" y="1676400"/>
            <a:chExt cx="4191000" cy="3276600"/>
          </a:xfrm>
        </p:grpSpPr>
        <p:pic>
          <p:nvPicPr>
            <p:cNvPr id="110625" name="Picture 41" descr="54545.png"/>
            <p:cNvPicPr>
              <a:picLocks noChangeAspect="1"/>
            </p:cNvPicPr>
            <p:nvPr/>
          </p:nvPicPr>
          <p:blipFill>
            <a:blip r:embed="rId6">
              <a:clrChange>
                <a:clrFrom>
                  <a:srgbClr val="FFFFFF"/>
                </a:clrFrom>
                <a:clrTo>
                  <a:srgbClr val="FFFFFF">
                    <a:alpha val="0"/>
                  </a:srgbClr>
                </a:clrTo>
              </a:clrChange>
            </a:blip>
            <a:srcRect t="18889" r="45917" b="21785"/>
            <a:stretch>
              <a:fillRect/>
            </a:stretch>
          </p:blipFill>
          <p:spPr bwMode="auto">
            <a:xfrm>
              <a:off x="2286000" y="1676400"/>
              <a:ext cx="3733800" cy="3276600"/>
            </a:xfrm>
            <a:prstGeom prst="rect">
              <a:avLst/>
            </a:prstGeom>
            <a:noFill/>
            <a:ln w="9525">
              <a:noFill/>
              <a:miter lim="800000"/>
              <a:headEnd/>
              <a:tailEnd/>
            </a:ln>
          </p:spPr>
        </p:pic>
        <p:sp>
          <p:nvSpPr>
            <p:cNvPr id="44" name="Rectangle 43"/>
            <p:cNvSpPr/>
            <p:nvPr/>
          </p:nvSpPr>
          <p:spPr>
            <a:xfrm>
              <a:off x="5562078" y="2362820"/>
              <a:ext cx="914922" cy="979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sp>
        <p:nvSpPr>
          <p:cNvPr id="110602" name="TextBox 8"/>
          <p:cNvSpPr txBox="1">
            <a:spLocks noChangeArrowheads="1"/>
          </p:cNvSpPr>
          <p:nvPr/>
        </p:nvSpPr>
        <p:spPr bwMode="auto">
          <a:xfrm>
            <a:off x="3363913" y="3741738"/>
            <a:ext cx="2944812" cy="238125"/>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دیتیل جهت اجرای دیواره های اطراف باغچه های محوطه</a:t>
            </a:r>
            <a:endParaRPr lang="en-US" sz="1100">
              <a:latin typeface="Calibri" pitchFamily="34" charset="0"/>
              <a:cs typeface="B Nazanin" pitchFamily="2" charset="-78"/>
            </a:endParaRPr>
          </a:p>
        </p:txBody>
      </p:sp>
      <p:sp>
        <p:nvSpPr>
          <p:cNvPr id="48" name="Rectangle 47"/>
          <p:cNvSpPr/>
          <p:nvPr/>
        </p:nvSpPr>
        <p:spPr bwMode="auto">
          <a:xfrm>
            <a:off x="6342184" y="4785586"/>
            <a:ext cx="376118" cy="5180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49" name="Rectangle 48"/>
          <p:cNvSpPr/>
          <p:nvPr/>
        </p:nvSpPr>
        <p:spPr bwMode="auto">
          <a:xfrm>
            <a:off x="5424715" y="4789715"/>
            <a:ext cx="409123" cy="4767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0" name="Rectangle 49"/>
          <p:cNvSpPr/>
          <p:nvPr/>
        </p:nvSpPr>
        <p:spPr bwMode="auto">
          <a:xfrm>
            <a:off x="5424715" y="5449615"/>
            <a:ext cx="409123" cy="4767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1" name="Rectangle 50"/>
          <p:cNvSpPr/>
          <p:nvPr/>
        </p:nvSpPr>
        <p:spPr bwMode="auto">
          <a:xfrm>
            <a:off x="6312806" y="5449615"/>
            <a:ext cx="409123" cy="4767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0607" name="Picture 36"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10608" name="Group 37"/>
          <p:cNvGrpSpPr>
            <a:grpSpLocks/>
          </p:cNvGrpSpPr>
          <p:nvPr/>
        </p:nvGrpSpPr>
        <p:grpSpPr bwMode="auto">
          <a:xfrm>
            <a:off x="325438" y="1616075"/>
            <a:ext cx="3425825" cy="5187950"/>
            <a:chOff x="421417" y="2261407"/>
            <a:chExt cx="4426324" cy="7263590"/>
          </a:xfrm>
        </p:grpSpPr>
        <p:grpSp>
          <p:nvGrpSpPr>
            <p:cNvPr id="110613" name="Group 82"/>
            <p:cNvGrpSpPr>
              <a:grpSpLocks/>
            </p:cNvGrpSpPr>
            <p:nvPr/>
          </p:nvGrpSpPr>
          <p:grpSpPr bwMode="auto">
            <a:xfrm>
              <a:off x="421417" y="2261407"/>
              <a:ext cx="4426324" cy="7263590"/>
              <a:chOff x="80891" y="3033303"/>
              <a:chExt cx="5100710" cy="6278942"/>
            </a:xfrm>
          </p:grpSpPr>
          <p:pic>
            <p:nvPicPr>
              <p:cNvPr id="110615"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0616" name="Group 29"/>
              <p:cNvGrpSpPr>
                <a:grpSpLocks/>
              </p:cNvGrpSpPr>
              <p:nvPr/>
            </p:nvGrpSpPr>
            <p:grpSpPr bwMode="auto">
              <a:xfrm>
                <a:off x="80891" y="3033303"/>
                <a:ext cx="5100710" cy="6278942"/>
                <a:chOff x="80891" y="3033303"/>
                <a:chExt cx="5100710" cy="6278942"/>
              </a:xfrm>
            </p:grpSpPr>
            <p:sp>
              <p:nvSpPr>
                <p:cNvPr id="5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0624"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0614" name="TextBox 3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5"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10611"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5" name="Slide Number Placeholder 36"/>
          <p:cNvSpPr>
            <a:spLocks noGrp="1"/>
          </p:cNvSpPr>
          <p:nvPr>
            <p:ph type="sldNum" sz="quarter" idx="12"/>
          </p:nvPr>
        </p:nvSpPr>
        <p:spPr>
          <a:xfrm>
            <a:off x="3643313" y="6438900"/>
            <a:ext cx="2311400" cy="365125"/>
          </a:xfrm>
        </p:spPr>
        <p:txBody>
          <a:bodyPr/>
          <a:lstStyle/>
          <a:p>
            <a:pPr>
              <a:defRPr/>
            </a:pPr>
            <a:fld id="{189297A6-ECE7-4197-AD43-5D08F63428E9}" type="slidenum">
              <a:rPr lang="en-US" smtClean="0">
                <a:latin typeface="F_jalal" pitchFamily="2" charset="0"/>
              </a:rPr>
              <a:pPr>
                <a:defRPr/>
              </a:pPr>
              <a:t>107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161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162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1622"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a:off x="4364038" y="4097338"/>
            <a:ext cx="3360737" cy="2489200"/>
          </a:xfrm>
          <a:prstGeom prst="rect">
            <a:avLst/>
          </a:prstGeom>
          <a:noFill/>
          <a:ln w="9525">
            <a:noFill/>
            <a:miter lim="800000"/>
            <a:headEnd/>
            <a:tailEnd/>
          </a:ln>
        </p:spPr>
      </p:pic>
      <p:pic>
        <p:nvPicPr>
          <p:cNvPr id="111623" name="Picture 37" descr="564545.png"/>
          <p:cNvPicPr>
            <a:picLocks noChangeAspect="1"/>
          </p:cNvPicPr>
          <p:nvPr/>
        </p:nvPicPr>
        <p:blipFill>
          <a:blip r:embed="rId6">
            <a:clrChange>
              <a:clrFrom>
                <a:srgbClr val="FFFFFF"/>
              </a:clrFrom>
              <a:clrTo>
                <a:srgbClr val="FFFFFF">
                  <a:alpha val="0"/>
                </a:srgbClr>
              </a:clrTo>
            </a:clrChange>
          </a:blip>
          <a:srcRect b="45229"/>
          <a:stretch>
            <a:fillRect/>
          </a:stretch>
        </p:blipFill>
        <p:spPr bwMode="auto">
          <a:xfrm>
            <a:off x="6191250" y="1403350"/>
            <a:ext cx="3159125" cy="2135188"/>
          </a:xfrm>
          <a:prstGeom prst="rect">
            <a:avLst/>
          </a:prstGeom>
          <a:noFill/>
          <a:ln w="9525">
            <a:noFill/>
            <a:miter lim="800000"/>
            <a:headEnd/>
            <a:tailEnd/>
          </a:ln>
        </p:spPr>
      </p:pic>
      <p:sp>
        <p:nvSpPr>
          <p:cNvPr id="111624" name="TextBox 8"/>
          <p:cNvSpPr txBox="1">
            <a:spLocks noChangeArrowheads="1"/>
          </p:cNvSpPr>
          <p:nvPr/>
        </p:nvSpPr>
        <p:spPr bwMode="auto">
          <a:xfrm>
            <a:off x="6721475" y="3633788"/>
            <a:ext cx="2944813" cy="238125"/>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کفسازی ایوان قبله</a:t>
            </a:r>
            <a:endParaRPr lang="en-US" sz="1100">
              <a:latin typeface="Calibri" pitchFamily="34" charset="0"/>
              <a:cs typeface="B Nazanin" pitchFamily="2" charset="-78"/>
            </a:endParaRPr>
          </a:p>
        </p:txBody>
      </p:sp>
      <p:grpSp>
        <p:nvGrpSpPr>
          <p:cNvPr id="111625" name="Group 40"/>
          <p:cNvGrpSpPr>
            <a:grpSpLocks/>
          </p:cNvGrpSpPr>
          <p:nvPr/>
        </p:nvGrpSpPr>
        <p:grpSpPr bwMode="auto">
          <a:xfrm>
            <a:off x="3065463" y="1890713"/>
            <a:ext cx="2771775" cy="1571625"/>
            <a:chOff x="8686800" y="3564703"/>
            <a:chExt cx="3429000" cy="1912394"/>
          </a:xfrm>
        </p:grpSpPr>
        <p:pic>
          <p:nvPicPr>
            <p:cNvPr id="111647" name="Picture 41" descr="5454545454.png"/>
            <p:cNvPicPr>
              <a:picLocks noChangeAspect="1"/>
            </p:cNvPicPr>
            <p:nvPr/>
          </p:nvPicPr>
          <p:blipFill>
            <a:blip r:embed="rId7">
              <a:clrChange>
                <a:clrFrom>
                  <a:srgbClr val="FFFFFF"/>
                </a:clrFrom>
                <a:clrTo>
                  <a:srgbClr val="FFFFFF">
                    <a:alpha val="0"/>
                  </a:srgbClr>
                </a:clrTo>
              </a:clrChange>
            </a:blip>
            <a:srcRect l="22125" t="35249" r="3047" b="10158"/>
            <a:stretch>
              <a:fillRect/>
            </a:stretch>
          </p:blipFill>
          <p:spPr bwMode="auto">
            <a:xfrm>
              <a:off x="8839200" y="3564703"/>
              <a:ext cx="3276600" cy="1912394"/>
            </a:xfrm>
            <a:prstGeom prst="rect">
              <a:avLst/>
            </a:prstGeom>
            <a:noFill/>
            <a:ln w="9525">
              <a:noFill/>
              <a:miter lim="800000"/>
              <a:headEnd/>
              <a:tailEnd/>
            </a:ln>
          </p:spPr>
        </p:pic>
        <p:sp>
          <p:nvSpPr>
            <p:cNvPr id="43" name="Rectangle 42"/>
            <p:cNvSpPr/>
            <p:nvPr/>
          </p:nvSpPr>
          <p:spPr>
            <a:xfrm>
              <a:off x="8686800" y="4967125"/>
              <a:ext cx="381000" cy="465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sp>
        <p:nvSpPr>
          <p:cNvPr id="111626" name="TextBox 8"/>
          <p:cNvSpPr txBox="1">
            <a:spLocks noChangeArrowheads="1"/>
          </p:cNvSpPr>
          <p:nvPr/>
        </p:nvSpPr>
        <p:spPr bwMode="auto">
          <a:xfrm>
            <a:off x="3184525" y="3646488"/>
            <a:ext cx="2944813" cy="238125"/>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اجرایی آبنمای محوطه</a:t>
            </a:r>
            <a:endParaRPr lang="en-US" sz="1100">
              <a:latin typeface="Calibri" pitchFamily="34" charset="0"/>
              <a:cs typeface="B Nazanin" pitchFamily="2" charset="-78"/>
            </a:endParaRPr>
          </a:p>
        </p:txBody>
      </p:sp>
      <p:sp>
        <p:nvSpPr>
          <p:cNvPr id="45" name="Rectangle 44"/>
          <p:cNvSpPr/>
          <p:nvPr/>
        </p:nvSpPr>
        <p:spPr bwMode="auto">
          <a:xfrm>
            <a:off x="5955393" y="5123043"/>
            <a:ext cx="235857" cy="156529"/>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1628" name="Picture 34"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11629" name="Group 36"/>
          <p:cNvGrpSpPr>
            <a:grpSpLocks/>
          </p:cNvGrpSpPr>
          <p:nvPr/>
        </p:nvGrpSpPr>
        <p:grpSpPr bwMode="auto">
          <a:xfrm>
            <a:off x="325438" y="1616075"/>
            <a:ext cx="3425825" cy="5187950"/>
            <a:chOff x="421417" y="2261407"/>
            <a:chExt cx="4426324" cy="7263590"/>
          </a:xfrm>
        </p:grpSpPr>
        <p:grpSp>
          <p:nvGrpSpPr>
            <p:cNvPr id="111635" name="Group 82"/>
            <p:cNvGrpSpPr>
              <a:grpSpLocks/>
            </p:cNvGrpSpPr>
            <p:nvPr/>
          </p:nvGrpSpPr>
          <p:grpSpPr bwMode="auto">
            <a:xfrm>
              <a:off x="421417" y="2261407"/>
              <a:ext cx="4426324" cy="7263590"/>
              <a:chOff x="80891" y="3033303"/>
              <a:chExt cx="5100710" cy="6278942"/>
            </a:xfrm>
          </p:grpSpPr>
          <p:pic>
            <p:nvPicPr>
              <p:cNvPr id="111637"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1638" name="Group 29"/>
              <p:cNvGrpSpPr>
                <a:grpSpLocks/>
              </p:cNvGrpSpPr>
              <p:nvPr/>
            </p:nvGrpSpPr>
            <p:grpSpPr bwMode="auto">
              <a:xfrm>
                <a:off x="80891" y="3033303"/>
                <a:ext cx="5100710" cy="6278942"/>
                <a:chOff x="80891" y="3033303"/>
                <a:chExt cx="5100710" cy="6278942"/>
              </a:xfrm>
            </p:grpSpPr>
            <p:sp>
              <p:nvSpPr>
                <p:cNvPr id="4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1646"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1636" name="TextBox 4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0" name="Text Box 50"/>
          <p:cNvSpPr txBox="1">
            <a:spLocks noChangeArrowheads="1"/>
          </p:cNvSpPr>
          <p:nvPr/>
        </p:nvSpPr>
        <p:spPr bwMode="auto">
          <a:xfrm>
            <a:off x="6015038" y="595313"/>
            <a:ext cx="3478212"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1" name="Rectangle 30"/>
          <p:cNvSpPr/>
          <p:nvPr/>
        </p:nvSpPr>
        <p:spPr bwMode="auto">
          <a:xfrm>
            <a:off x="4953000" y="5120262"/>
            <a:ext cx="294821" cy="163285"/>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1633"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643313" y="6438900"/>
            <a:ext cx="2311400" cy="365125"/>
          </a:xfrm>
        </p:spPr>
        <p:txBody>
          <a:bodyPr/>
          <a:lstStyle/>
          <a:p>
            <a:pPr>
              <a:defRPr/>
            </a:pPr>
            <a:fld id="{9DB60FB1-1B15-4A1A-B095-1EFA9E424E67}" type="slidenum">
              <a:rPr lang="en-US" smtClean="0">
                <a:latin typeface="F_jalal" pitchFamily="2" charset="0"/>
              </a:rPr>
              <a:pPr>
                <a:defRPr/>
              </a:pPr>
              <a:t>108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264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264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2646" name="Picture 36" descr="21212121.png"/>
          <p:cNvPicPr>
            <a:picLocks noChangeAspect="1"/>
          </p:cNvPicPr>
          <p:nvPr/>
        </p:nvPicPr>
        <p:blipFill>
          <a:blip r:embed="rId5">
            <a:clrChange>
              <a:clrFrom>
                <a:srgbClr val="FFFFFF"/>
              </a:clrFrom>
              <a:clrTo>
                <a:srgbClr val="FFFFFF">
                  <a:alpha val="0"/>
                </a:srgbClr>
              </a:clrTo>
            </a:clrChange>
          </a:blip>
          <a:srcRect l="24693" t="27318" b="28674"/>
          <a:stretch>
            <a:fillRect/>
          </a:stretch>
        </p:blipFill>
        <p:spPr bwMode="auto">
          <a:xfrm>
            <a:off x="6545263" y="2014538"/>
            <a:ext cx="3006725" cy="1296987"/>
          </a:xfrm>
          <a:prstGeom prst="rect">
            <a:avLst/>
          </a:prstGeom>
          <a:noFill/>
          <a:ln w="9525">
            <a:noFill/>
            <a:miter lim="800000"/>
            <a:headEnd/>
            <a:tailEnd/>
          </a:ln>
        </p:spPr>
      </p:pic>
      <p:pic>
        <p:nvPicPr>
          <p:cNvPr id="112647" name="Picture 38" descr="detail3.JPG"/>
          <p:cNvPicPr>
            <a:picLocks noChangeAspect="1"/>
          </p:cNvPicPr>
          <p:nvPr/>
        </p:nvPicPr>
        <p:blipFill>
          <a:blip r:embed="rId6">
            <a:clrChange>
              <a:clrFrom>
                <a:srgbClr val="FFFFFF"/>
              </a:clrFrom>
              <a:clrTo>
                <a:srgbClr val="FFFFFF">
                  <a:alpha val="0"/>
                </a:srgbClr>
              </a:clrTo>
            </a:clrChange>
          </a:blip>
          <a:srcRect l="8578" t="3517" r="7242" b="11601"/>
          <a:stretch>
            <a:fillRect/>
          </a:stretch>
        </p:blipFill>
        <p:spPr bwMode="auto">
          <a:xfrm>
            <a:off x="2932113" y="1633538"/>
            <a:ext cx="2728912" cy="1677987"/>
          </a:xfrm>
          <a:prstGeom prst="rect">
            <a:avLst/>
          </a:prstGeom>
          <a:noFill/>
          <a:ln w="9525">
            <a:noFill/>
            <a:miter lim="800000"/>
            <a:headEnd/>
            <a:tailEnd/>
          </a:ln>
        </p:spPr>
      </p:pic>
      <p:sp>
        <p:nvSpPr>
          <p:cNvPr id="112648" name="TextBox 8"/>
          <p:cNvSpPr txBox="1">
            <a:spLocks noChangeArrowheads="1"/>
          </p:cNvSpPr>
          <p:nvPr/>
        </p:nvSpPr>
        <p:spPr bwMode="auto">
          <a:xfrm>
            <a:off x="4838700" y="2262188"/>
            <a:ext cx="2944813"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آجر فرش</a:t>
            </a:r>
            <a:endParaRPr lang="en-US" sz="800">
              <a:latin typeface="Calibri" pitchFamily="34" charset="0"/>
              <a:cs typeface="B Nazanin" pitchFamily="2" charset="-78"/>
            </a:endParaRPr>
          </a:p>
        </p:txBody>
      </p:sp>
      <p:sp>
        <p:nvSpPr>
          <p:cNvPr id="112649" name="TextBox 8"/>
          <p:cNvSpPr txBox="1">
            <a:spLocks noChangeArrowheads="1"/>
          </p:cNvSpPr>
          <p:nvPr/>
        </p:nvSpPr>
        <p:spPr bwMode="auto">
          <a:xfrm>
            <a:off x="4716463" y="2589213"/>
            <a:ext cx="2944812"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گل آهک 1سانتی متر</a:t>
            </a:r>
            <a:endParaRPr lang="en-US" sz="800">
              <a:latin typeface="Calibri" pitchFamily="34" charset="0"/>
              <a:cs typeface="B Nazanin" pitchFamily="2" charset="-78"/>
            </a:endParaRPr>
          </a:p>
        </p:txBody>
      </p:sp>
      <p:sp>
        <p:nvSpPr>
          <p:cNvPr id="112650" name="TextBox 8"/>
          <p:cNvSpPr txBox="1">
            <a:spLocks noChangeArrowheads="1"/>
          </p:cNvSpPr>
          <p:nvPr/>
        </p:nvSpPr>
        <p:spPr bwMode="auto">
          <a:xfrm>
            <a:off x="4779963" y="2411413"/>
            <a:ext cx="2944812"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ملات آهک و گل </a:t>
            </a:r>
            <a:endParaRPr lang="en-US" sz="800">
              <a:latin typeface="Calibri" pitchFamily="34" charset="0"/>
              <a:cs typeface="B Nazanin" pitchFamily="2" charset="-78"/>
            </a:endParaRPr>
          </a:p>
        </p:txBody>
      </p:sp>
      <p:sp>
        <p:nvSpPr>
          <p:cNvPr id="112651" name="TextBox 8"/>
          <p:cNvSpPr txBox="1">
            <a:spLocks noChangeArrowheads="1"/>
          </p:cNvSpPr>
          <p:nvPr/>
        </p:nvSpPr>
        <p:spPr bwMode="auto">
          <a:xfrm>
            <a:off x="4716463" y="2720975"/>
            <a:ext cx="2944812" cy="192088"/>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گل غوره 10سانتی متر</a:t>
            </a:r>
            <a:endParaRPr lang="en-US" sz="800">
              <a:latin typeface="Calibri" pitchFamily="34" charset="0"/>
              <a:cs typeface="B Nazanin" pitchFamily="2" charset="-78"/>
            </a:endParaRPr>
          </a:p>
        </p:txBody>
      </p:sp>
      <p:sp>
        <p:nvSpPr>
          <p:cNvPr id="112652" name="TextBox 8"/>
          <p:cNvSpPr txBox="1">
            <a:spLocks noChangeArrowheads="1"/>
          </p:cNvSpPr>
          <p:nvPr/>
        </p:nvSpPr>
        <p:spPr bwMode="auto">
          <a:xfrm>
            <a:off x="4835525" y="2860675"/>
            <a:ext cx="2944813" cy="192088"/>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دوغاب گچ</a:t>
            </a:r>
            <a:endParaRPr lang="en-US" sz="800">
              <a:latin typeface="Calibri" pitchFamily="34" charset="0"/>
              <a:cs typeface="B Nazanin" pitchFamily="2" charset="-78"/>
            </a:endParaRPr>
          </a:p>
        </p:txBody>
      </p:sp>
      <p:sp>
        <p:nvSpPr>
          <p:cNvPr id="112653" name="TextBox 8"/>
          <p:cNvSpPr txBox="1">
            <a:spLocks noChangeArrowheads="1"/>
          </p:cNvSpPr>
          <p:nvPr/>
        </p:nvSpPr>
        <p:spPr bwMode="auto">
          <a:xfrm>
            <a:off x="6607175" y="3351213"/>
            <a:ext cx="2944813" cy="238125"/>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ترمیم طاق های ایوان ورودی و قبله</a:t>
            </a:r>
            <a:endParaRPr lang="en-US" sz="1100">
              <a:latin typeface="Calibri" pitchFamily="34" charset="0"/>
              <a:cs typeface="B Nazanin" pitchFamily="2" charset="-78"/>
            </a:endParaRPr>
          </a:p>
        </p:txBody>
      </p:sp>
      <p:sp>
        <p:nvSpPr>
          <p:cNvPr id="112654" name="TextBox 8"/>
          <p:cNvSpPr txBox="1">
            <a:spLocks noChangeArrowheads="1"/>
          </p:cNvSpPr>
          <p:nvPr/>
        </p:nvSpPr>
        <p:spPr bwMode="auto">
          <a:xfrm>
            <a:off x="2889250" y="3319463"/>
            <a:ext cx="2944813" cy="239712"/>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اجرایی محل اتصال دو  طاق به یکدیگر</a:t>
            </a:r>
            <a:endParaRPr lang="en-US" sz="1100">
              <a:latin typeface="Calibri" pitchFamily="34" charset="0"/>
              <a:cs typeface="B Nazanin" pitchFamily="2" charset="-78"/>
            </a:endParaRPr>
          </a:p>
        </p:txBody>
      </p:sp>
      <p:pic>
        <p:nvPicPr>
          <p:cNvPr id="112655" name="Picture 34"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12656" name="Group 35"/>
          <p:cNvGrpSpPr>
            <a:grpSpLocks/>
          </p:cNvGrpSpPr>
          <p:nvPr/>
        </p:nvGrpSpPr>
        <p:grpSpPr bwMode="auto">
          <a:xfrm>
            <a:off x="325438" y="1616075"/>
            <a:ext cx="3425825" cy="5187950"/>
            <a:chOff x="421417" y="2261407"/>
            <a:chExt cx="4426324" cy="7263590"/>
          </a:xfrm>
        </p:grpSpPr>
        <p:grpSp>
          <p:nvGrpSpPr>
            <p:cNvPr id="112667" name="Group 82"/>
            <p:cNvGrpSpPr>
              <a:grpSpLocks/>
            </p:cNvGrpSpPr>
            <p:nvPr/>
          </p:nvGrpSpPr>
          <p:grpSpPr bwMode="auto">
            <a:xfrm>
              <a:off x="421417" y="2261407"/>
              <a:ext cx="4426324" cy="7263590"/>
              <a:chOff x="80891" y="3033303"/>
              <a:chExt cx="5100710" cy="6278942"/>
            </a:xfrm>
          </p:grpSpPr>
          <p:pic>
            <p:nvPicPr>
              <p:cNvPr id="11266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2670" name="Group 29"/>
              <p:cNvGrpSpPr>
                <a:grpSpLocks/>
              </p:cNvGrpSpPr>
              <p:nvPr/>
            </p:nvGrpSpPr>
            <p:grpSpPr bwMode="auto">
              <a:xfrm>
                <a:off x="80891" y="3033303"/>
                <a:ext cx="5100710" cy="6278942"/>
                <a:chOff x="80891" y="3033303"/>
                <a:chExt cx="5100710" cy="6278942"/>
              </a:xfrm>
            </p:grpSpPr>
            <p:sp>
              <p:nvSpPr>
                <p:cNvPr id="5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2678"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2668" name="TextBox 4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1"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2"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grpSp>
        <p:nvGrpSpPr>
          <p:cNvPr id="112659" name="Group 61"/>
          <p:cNvGrpSpPr>
            <a:grpSpLocks/>
          </p:cNvGrpSpPr>
          <p:nvPr/>
        </p:nvGrpSpPr>
        <p:grpSpPr bwMode="auto">
          <a:xfrm>
            <a:off x="3125788" y="3606800"/>
            <a:ext cx="3360737" cy="2489200"/>
            <a:chOff x="5562600" y="5050220"/>
            <a:chExt cx="4343400" cy="3484180"/>
          </a:xfrm>
        </p:grpSpPr>
        <p:pic>
          <p:nvPicPr>
            <p:cNvPr id="112664" name="Picture 74" descr="پلان وهمکف خطوط برش.png"/>
            <p:cNvPicPr>
              <a:picLocks noChangeAspect="1"/>
            </p:cNvPicPr>
            <p:nvPr/>
          </p:nvPicPr>
          <p:blipFill>
            <a:blip r:embed="rId10">
              <a:clrChange>
                <a:clrFrom>
                  <a:srgbClr val="FFFFFF"/>
                </a:clrFrom>
                <a:clrTo>
                  <a:srgbClr val="FFFFFF">
                    <a:alpha val="0"/>
                  </a:srgbClr>
                </a:clrTo>
              </a:clrChange>
            </a:blip>
            <a:srcRect l="3999" r="3000"/>
            <a:stretch>
              <a:fillRect/>
            </a:stretch>
          </p:blipFill>
          <p:spPr bwMode="auto">
            <a:xfrm>
              <a:off x="5562600" y="5050220"/>
              <a:ext cx="4343400" cy="3484180"/>
            </a:xfrm>
            <a:prstGeom prst="rect">
              <a:avLst/>
            </a:prstGeom>
            <a:noFill/>
            <a:ln w="9525">
              <a:noFill/>
              <a:miter lim="800000"/>
              <a:headEnd/>
              <a:tailEnd/>
            </a:ln>
          </p:spPr>
        </p:pic>
        <p:sp>
          <p:nvSpPr>
            <p:cNvPr id="33" name="Rectangle 32"/>
            <p:cNvSpPr/>
            <p:nvPr/>
          </p:nvSpPr>
          <p:spPr bwMode="auto">
            <a:xfrm>
              <a:off x="6324600" y="6477000"/>
              <a:ext cx="381000" cy="228599"/>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34" name="Rectangle 33"/>
            <p:cNvSpPr/>
            <p:nvPr/>
          </p:nvSpPr>
          <p:spPr bwMode="auto">
            <a:xfrm>
              <a:off x="8839200" y="6553200"/>
              <a:ext cx="381000" cy="228599"/>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pic>
        <p:nvPicPr>
          <p:cNvPr id="112660" name="Picture 60" descr="fghdud.JPG"/>
          <p:cNvPicPr>
            <a:picLocks noChangeAspect="1"/>
          </p:cNvPicPr>
          <p:nvPr/>
        </p:nvPicPr>
        <p:blipFill>
          <a:blip r:embed="rId11">
            <a:clrChange>
              <a:clrFrom>
                <a:srgbClr val="FFFFFF"/>
              </a:clrFrom>
              <a:clrTo>
                <a:srgbClr val="FFFFFF">
                  <a:alpha val="0"/>
                </a:srgbClr>
              </a:clrTo>
            </a:clrChange>
          </a:blip>
          <a:srcRect l="4330" t="5074" r="4102" b="10120"/>
          <a:stretch>
            <a:fillRect/>
          </a:stretch>
        </p:blipFill>
        <p:spPr bwMode="auto">
          <a:xfrm>
            <a:off x="6545263" y="3895725"/>
            <a:ext cx="2830512" cy="1787525"/>
          </a:xfrm>
          <a:prstGeom prst="rect">
            <a:avLst/>
          </a:prstGeom>
          <a:noFill/>
          <a:ln w="9525">
            <a:noFill/>
            <a:miter lim="800000"/>
            <a:headEnd/>
            <a:tailEnd/>
          </a:ln>
        </p:spPr>
      </p:pic>
      <p:sp>
        <p:nvSpPr>
          <p:cNvPr id="112661" name="TextBox 8"/>
          <p:cNvSpPr txBox="1">
            <a:spLocks noChangeArrowheads="1"/>
          </p:cNvSpPr>
          <p:nvPr/>
        </p:nvSpPr>
        <p:spPr bwMode="auto">
          <a:xfrm>
            <a:off x="6545263" y="5683250"/>
            <a:ext cx="2944812" cy="192088"/>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دتایل پوشش طاقها </a:t>
            </a:r>
            <a:endParaRPr lang="en-US" sz="800">
              <a:latin typeface="Calibri" pitchFamily="34" charset="0"/>
              <a:cs typeface="B Nazanin" pitchFamily="2" charset="-78"/>
            </a:endParaRPr>
          </a:p>
        </p:txBody>
      </p:sp>
      <p:pic>
        <p:nvPicPr>
          <p:cNvPr id="112662"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5" name="Slide Number Placeholder 36"/>
          <p:cNvSpPr>
            <a:spLocks noGrp="1"/>
          </p:cNvSpPr>
          <p:nvPr>
            <p:ph type="sldNum" sz="quarter" idx="12"/>
          </p:nvPr>
        </p:nvSpPr>
        <p:spPr>
          <a:xfrm>
            <a:off x="3643313" y="6438900"/>
            <a:ext cx="2311400" cy="365125"/>
          </a:xfrm>
        </p:spPr>
        <p:txBody>
          <a:bodyPr/>
          <a:lstStyle/>
          <a:p>
            <a:pPr>
              <a:defRPr/>
            </a:pPr>
            <a:fld id="{31162416-B3F2-4502-9326-EFAA18ACA9FC}" type="slidenum">
              <a:rPr lang="en-US" smtClean="0">
                <a:latin typeface="F_jalal" pitchFamily="2" charset="0"/>
              </a:rPr>
              <a:pPr>
                <a:defRPr/>
              </a:pPr>
              <a:t>109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29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29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95" name="TextBox 15"/>
          <p:cNvSpPr txBox="1">
            <a:spLocks noChangeArrowheads="1"/>
          </p:cNvSpPr>
          <p:nvPr/>
        </p:nvSpPr>
        <p:spPr bwMode="auto">
          <a:xfrm>
            <a:off x="4481513" y="1557338"/>
            <a:ext cx="5129212" cy="342900"/>
          </a:xfrm>
          <a:prstGeom prst="rect">
            <a:avLst/>
          </a:prstGeom>
          <a:noFill/>
          <a:ln w="9525">
            <a:noFill/>
            <a:miter lim="800000"/>
            <a:headEnd/>
            <a:tailEnd/>
          </a:ln>
        </p:spPr>
        <p:txBody>
          <a:bodyPr lIns="95747" tIns="47875" rIns="95747" bIns="47875">
            <a:spAutoFit/>
          </a:bodyPr>
          <a:lstStyle/>
          <a:p>
            <a:pPr algn="ctr" rtl="0"/>
            <a:r>
              <a:rPr lang="fa-IR" sz="1600" b="1">
                <a:latin typeface="Calibri" pitchFamily="34" charset="0"/>
                <a:cs typeface="B Nazanin" pitchFamily="2" charset="-78"/>
              </a:rPr>
              <a:t>موقعیت قرار گیری بنا نسبت به بناها و معابر عکس هوایی جدید</a:t>
            </a:r>
          </a:p>
        </p:txBody>
      </p:sp>
      <p:grpSp>
        <p:nvGrpSpPr>
          <p:cNvPr id="12296" name="Group 45"/>
          <p:cNvGrpSpPr>
            <a:grpSpLocks/>
          </p:cNvGrpSpPr>
          <p:nvPr/>
        </p:nvGrpSpPr>
        <p:grpSpPr bwMode="auto">
          <a:xfrm>
            <a:off x="2947988" y="2705100"/>
            <a:ext cx="6249987" cy="2628900"/>
            <a:chOff x="3731503" y="3328670"/>
            <a:chExt cx="8612897" cy="3681730"/>
          </a:xfrm>
        </p:grpSpPr>
        <p:pic>
          <p:nvPicPr>
            <p:cNvPr id="12315" name="Picture 10" descr="1.jpg"/>
            <p:cNvPicPr>
              <a:picLocks noChangeAspect="1"/>
            </p:cNvPicPr>
            <p:nvPr/>
          </p:nvPicPr>
          <p:blipFill>
            <a:blip r:embed="rId5">
              <a:lum bright="10000"/>
            </a:blip>
            <a:srcRect l="10208" r="20990"/>
            <a:stretch>
              <a:fillRect/>
            </a:stretch>
          </p:blipFill>
          <p:spPr bwMode="auto">
            <a:xfrm>
              <a:off x="8297313" y="3339336"/>
              <a:ext cx="4047087" cy="3618994"/>
            </a:xfrm>
            <a:prstGeom prst="rect">
              <a:avLst/>
            </a:prstGeom>
            <a:noFill/>
            <a:ln w="9525">
              <a:noFill/>
              <a:miter lim="800000"/>
              <a:headEnd/>
              <a:tailEnd/>
            </a:ln>
          </p:spPr>
        </p:pic>
        <p:sp>
          <p:nvSpPr>
            <p:cNvPr id="12316" name="Oval 12"/>
            <p:cNvSpPr>
              <a:spLocks noChangeArrowheads="1"/>
            </p:cNvSpPr>
            <p:nvPr/>
          </p:nvSpPr>
          <p:spPr bwMode="auto">
            <a:xfrm>
              <a:off x="10972800" y="5791200"/>
              <a:ext cx="346686" cy="331336"/>
            </a:xfrm>
            <a:prstGeom prst="ellipse">
              <a:avLst/>
            </a:prstGeom>
            <a:noFill/>
            <a:ln w="28575" algn="ctr">
              <a:solidFill>
                <a:srgbClr val="A20000"/>
              </a:solidFill>
              <a:prstDash val="sysDash"/>
              <a:round/>
              <a:headEnd/>
              <a:tailEnd/>
            </a:ln>
          </p:spPr>
          <p:txBody>
            <a:bodyPr/>
            <a:lstStyle/>
            <a:p>
              <a:pPr algn="l" rtl="0"/>
              <a:endParaRPr lang="fa-IR">
                <a:solidFill>
                  <a:srgbClr val="C00000"/>
                </a:solidFill>
                <a:latin typeface="Calibri" pitchFamily="34" charset="0"/>
              </a:endParaRPr>
            </a:p>
          </p:txBody>
        </p:sp>
        <p:pic>
          <p:nvPicPr>
            <p:cNvPr id="12317" name="Picture 3" descr="E:\مرمت ابنیه\عکس هوایی مدرسه عباسقلی خان گوگل\1.jpg"/>
            <p:cNvPicPr>
              <a:picLocks noChangeAspect="1" noChangeArrowheads="1"/>
            </p:cNvPicPr>
            <p:nvPr/>
          </p:nvPicPr>
          <p:blipFill>
            <a:blip r:embed="rId6">
              <a:lum bright="10000"/>
            </a:blip>
            <a:srcRect l="10222" r="15149"/>
            <a:stretch>
              <a:fillRect/>
            </a:stretch>
          </p:blipFill>
          <p:spPr bwMode="auto">
            <a:xfrm>
              <a:off x="3731503" y="3328670"/>
              <a:ext cx="4269497" cy="3681730"/>
            </a:xfrm>
            <a:prstGeom prst="rect">
              <a:avLst/>
            </a:prstGeom>
            <a:noFill/>
            <a:ln w="9525">
              <a:noFill/>
              <a:miter lim="800000"/>
              <a:headEnd/>
              <a:tailEnd/>
            </a:ln>
          </p:spPr>
        </p:pic>
        <p:sp>
          <p:nvSpPr>
            <p:cNvPr id="12318" name="Oval 12"/>
            <p:cNvSpPr>
              <a:spLocks noChangeArrowheads="1"/>
            </p:cNvSpPr>
            <p:nvPr/>
          </p:nvSpPr>
          <p:spPr bwMode="auto">
            <a:xfrm>
              <a:off x="4343400" y="4800600"/>
              <a:ext cx="1066800" cy="1143000"/>
            </a:xfrm>
            <a:prstGeom prst="ellipse">
              <a:avLst/>
            </a:prstGeom>
            <a:noFill/>
            <a:ln w="28575" algn="ctr">
              <a:solidFill>
                <a:srgbClr val="A20000"/>
              </a:solidFill>
              <a:prstDash val="sysDash"/>
              <a:round/>
              <a:headEnd/>
              <a:tailEnd/>
            </a:ln>
          </p:spPr>
          <p:txBody>
            <a:bodyPr/>
            <a:lstStyle/>
            <a:p>
              <a:pPr algn="l" rtl="0"/>
              <a:endParaRPr lang="fa-IR">
                <a:solidFill>
                  <a:srgbClr val="C00000"/>
                </a:solidFill>
                <a:latin typeface="Calibri" pitchFamily="34" charset="0"/>
              </a:endParaRPr>
            </a:p>
          </p:txBody>
        </p:sp>
      </p:grpSp>
      <p:sp>
        <p:nvSpPr>
          <p:cNvPr id="12297" name="TextBox 34"/>
          <p:cNvSpPr txBox="1">
            <a:spLocks noChangeArrowheads="1"/>
          </p:cNvSpPr>
          <p:nvPr/>
        </p:nvSpPr>
        <p:spPr bwMode="auto">
          <a:xfrm>
            <a:off x="2947988" y="1998663"/>
            <a:ext cx="6249987" cy="407987"/>
          </a:xfrm>
          <a:prstGeom prst="rect">
            <a:avLst/>
          </a:prstGeom>
          <a:noFill/>
          <a:ln w="9525">
            <a:noFill/>
            <a:miter lim="800000"/>
            <a:headEnd/>
            <a:tailEnd/>
          </a:ln>
        </p:spPr>
        <p:txBody>
          <a:bodyPr lIns="68415" tIns="34208" rIns="68415" bIns="34208">
            <a:spAutoFit/>
          </a:bodyPr>
          <a:lstStyle/>
          <a:p>
            <a:pPr algn="just"/>
            <a:r>
              <a:rPr lang="fa-IR" sz="1100">
                <a:latin typeface="Calibri" pitchFamily="34" charset="0"/>
                <a:cs typeface="B Nazanin" pitchFamily="2" charset="-78"/>
              </a:rPr>
              <a:t>همانطور که در عکس های هوایی جدید از بافت اطراف مدرسه ملاحظه می شود  بنای مدرسه هم اکنون در حاشیه خیابان نواب صفوی و جنب خروجی زیر گذر پایین خیابان حرم مطهر واقع شده است </a:t>
            </a:r>
          </a:p>
        </p:txBody>
      </p:sp>
      <p:pic>
        <p:nvPicPr>
          <p:cNvPr id="12298" name="Picture 37"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2299" name="Group 17"/>
          <p:cNvGrpSpPr>
            <a:grpSpLocks/>
          </p:cNvGrpSpPr>
          <p:nvPr/>
        </p:nvGrpSpPr>
        <p:grpSpPr bwMode="auto">
          <a:xfrm>
            <a:off x="325438" y="1616075"/>
            <a:ext cx="3425825" cy="5187950"/>
            <a:chOff x="421417" y="2261407"/>
            <a:chExt cx="4426324" cy="7263590"/>
          </a:xfrm>
        </p:grpSpPr>
        <p:grpSp>
          <p:nvGrpSpPr>
            <p:cNvPr id="12304" name="Group 82"/>
            <p:cNvGrpSpPr>
              <a:grpSpLocks/>
            </p:cNvGrpSpPr>
            <p:nvPr/>
          </p:nvGrpSpPr>
          <p:grpSpPr bwMode="auto">
            <a:xfrm>
              <a:off x="421417" y="2261407"/>
              <a:ext cx="4426324" cy="7263590"/>
              <a:chOff x="80891" y="3033303"/>
              <a:chExt cx="5100710" cy="6278942"/>
            </a:xfrm>
          </p:grpSpPr>
          <p:pic>
            <p:nvPicPr>
              <p:cNvPr id="12306"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307" name="Group 29"/>
              <p:cNvGrpSpPr>
                <a:grpSpLocks/>
              </p:cNvGrpSpPr>
              <p:nvPr/>
            </p:nvGrpSpPr>
            <p:grpSpPr bwMode="auto">
              <a:xfrm>
                <a:off x="80891" y="3033303"/>
                <a:ext cx="5100710" cy="6278942"/>
                <a:chOff x="80891" y="3033303"/>
                <a:chExt cx="5100710" cy="6278942"/>
              </a:xfrm>
            </p:grpSpPr>
            <p:sp>
              <p:nvSpPr>
                <p:cNvPr id="2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2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314"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305" name="TextBox 1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1"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40"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2302"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3" name="Slide Number Placeholder 36"/>
          <p:cNvSpPr>
            <a:spLocks noGrp="1"/>
          </p:cNvSpPr>
          <p:nvPr>
            <p:ph type="sldNum" sz="quarter" idx="12"/>
          </p:nvPr>
        </p:nvSpPr>
        <p:spPr>
          <a:xfrm>
            <a:off x="3478213" y="6438900"/>
            <a:ext cx="2312987" cy="365125"/>
          </a:xfrm>
        </p:spPr>
        <p:txBody>
          <a:bodyPr/>
          <a:lstStyle/>
          <a:p>
            <a:pPr>
              <a:defRPr/>
            </a:pPr>
            <a:fld id="{B9FCB620-BAA9-4D13-A9FB-6918D0307369}" type="slidenum">
              <a:rPr lang="en-US" smtClean="0">
                <a:latin typeface="F_jalal" pitchFamily="2" charset="0"/>
              </a:rPr>
              <a:pPr>
                <a:defRPr/>
              </a:pPr>
              <a:t>11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366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366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3670" name="Picture 35" descr="65564454.png"/>
          <p:cNvPicPr>
            <a:picLocks noChangeAspect="1"/>
          </p:cNvPicPr>
          <p:nvPr/>
        </p:nvPicPr>
        <p:blipFill>
          <a:blip r:embed="rId5">
            <a:clrChange>
              <a:clrFrom>
                <a:srgbClr val="FFFFFF"/>
              </a:clrFrom>
              <a:clrTo>
                <a:srgbClr val="FFFFFF">
                  <a:alpha val="0"/>
                </a:srgbClr>
              </a:clrTo>
            </a:clrChange>
          </a:blip>
          <a:srcRect t="16364" r="3636" b="9544"/>
          <a:stretch>
            <a:fillRect/>
          </a:stretch>
        </p:blipFill>
        <p:spPr bwMode="auto">
          <a:xfrm>
            <a:off x="4248150" y="1633538"/>
            <a:ext cx="3535363" cy="2006600"/>
          </a:xfrm>
          <a:prstGeom prst="rect">
            <a:avLst/>
          </a:prstGeom>
          <a:noFill/>
          <a:ln w="9525">
            <a:noFill/>
            <a:miter lim="800000"/>
            <a:headEnd/>
            <a:tailEnd/>
          </a:ln>
        </p:spPr>
      </p:pic>
      <p:sp>
        <p:nvSpPr>
          <p:cNvPr id="113671" name="TextBox 8"/>
          <p:cNvSpPr txBox="1">
            <a:spLocks noChangeArrowheads="1"/>
          </p:cNvSpPr>
          <p:nvPr/>
        </p:nvSpPr>
        <p:spPr bwMode="auto">
          <a:xfrm>
            <a:off x="4716463" y="3676650"/>
            <a:ext cx="2949575" cy="407988"/>
          </a:xfrm>
          <a:prstGeom prst="rect">
            <a:avLst/>
          </a:prstGeom>
          <a:noFill/>
          <a:ln w="9525">
            <a:noFill/>
            <a:miter lim="800000"/>
            <a:headEnd/>
            <a:tailEnd/>
          </a:ln>
        </p:spPr>
        <p:txBody>
          <a:bodyPr lIns="68406" tIns="34203" rIns="68406" bIns="34203">
            <a:spAutoFit/>
          </a:bodyPr>
          <a:lstStyle/>
          <a:p>
            <a:pPr algn="ctr"/>
            <a:r>
              <a:rPr lang="fa-IR" sz="1100">
                <a:latin typeface="Calibri" pitchFamily="34" charset="0"/>
                <a:cs typeface="B Nazanin" pitchFamily="2" charset="-78"/>
              </a:rPr>
              <a:t>جزئیات اجرایی آبرو بام در وسط و گوشه بام در جهت جلوگیری از نفوذ رطوبت به سقف حجره ها</a:t>
            </a:r>
            <a:endParaRPr lang="en-US" sz="1100">
              <a:latin typeface="Calibri" pitchFamily="34" charset="0"/>
              <a:cs typeface="B Nazanin" pitchFamily="2" charset="-78"/>
            </a:endParaRPr>
          </a:p>
        </p:txBody>
      </p:sp>
      <p:sp>
        <p:nvSpPr>
          <p:cNvPr id="42" name="Rectangle 41"/>
          <p:cNvSpPr/>
          <p:nvPr/>
        </p:nvSpPr>
        <p:spPr>
          <a:xfrm>
            <a:off x="5502275" y="3265488"/>
            <a:ext cx="1397000"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pic>
        <p:nvPicPr>
          <p:cNvPr id="113673" name="Picture 34"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13674" name="Group 36"/>
          <p:cNvGrpSpPr>
            <a:grpSpLocks/>
          </p:cNvGrpSpPr>
          <p:nvPr/>
        </p:nvGrpSpPr>
        <p:grpSpPr bwMode="auto">
          <a:xfrm>
            <a:off x="325438" y="1616075"/>
            <a:ext cx="3425825" cy="5187950"/>
            <a:chOff x="421417" y="2261407"/>
            <a:chExt cx="4426324" cy="7263590"/>
          </a:xfrm>
        </p:grpSpPr>
        <p:grpSp>
          <p:nvGrpSpPr>
            <p:cNvPr id="113682" name="Group 82"/>
            <p:cNvGrpSpPr>
              <a:grpSpLocks/>
            </p:cNvGrpSpPr>
            <p:nvPr/>
          </p:nvGrpSpPr>
          <p:grpSpPr bwMode="auto">
            <a:xfrm>
              <a:off x="421417" y="2261407"/>
              <a:ext cx="4426324" cy="7263590"/>
              <a:chOff x="80891" y="3033303"/>
              <a:chExt cx="5100710" cy="6278942"/>
            </a:xfrm>
          </p:grpSpPr>
          <p:pic>
            <p:nvPicPr>
              <p:cNvPr id="113684"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3685"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3693"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3683"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7"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7"/>
          <p:cNvSpPr/>
          <p:nvPr/>
        </p:nvSpPr>
        <p:spPr bwMode="auto">
          <a:xfrm>
            <a:off x="5837464" y="4503216"/>
            <a:ext cx="176893" cy="163285"/>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3678" name="Picture 3" descr="C:\Users\Fahime\Desktop\1234.png"/>
          <p:cNvPicPr>
            <a:picLocks noChangeAspect="1" noChangeArrowheads="1"/>
          </p:cNvPicPr>
          <p:nvPr/>
        </p:nvPicPr>
        <p:blipFill>
          <a:blip r:embed="rId9">
            <a:clrChange>
              <a:clrFrom>
                <a:srgbClr val="FFFFFF"/>
              </a:clrFrom>
              <a:clrTo>
                <a:srgbClr val="FFFFFF">
                  <a:alpha val="0"/>
                </a:srgbClr>
              </a:clrTo>
            </a:clrChange>
            <a:lum bright="-40000" contrast="-40000"/>
          </a:blip>
          <a:srcRect l="6947" t="7747" r="7053" b="11504"/>
          <a:stretch>
            <a:fillRect/>
          </a:stretch>
        </p:blipFill>
        <p:spPr bwMode="auto">
          <a:xfrm>
            <a:off x="4799013" y="4237038"/>
            <a:ext cx="3019425" cy="2093912"/>
          </a:xfrm>
          <a:prstGeom prst="rect">
            <a:avLst/>
          </a:prstGeom>
          <a:noFill/>
          <a:ln w="9525">
            <a:noFill/>
            <a:miter lim="800000"/>
            <a:headEnd/>
            <a:tailEnd/>
          </a:ln>
        </p:spPr>
      </p:pic>
      <p:sp>
        <p:nvSpPr>
          <p:cNvPr id="30" name="Rectangle 29"/>
          <p:cNvSpPr/>
          <p:nvPr/>
        </p:nvSpPr>
        <p:spPr bwMode="auto">
          <a:xfrm>
            <a:off x="6486071" y="5823858"/>
            <a:ext cx="176893" cy="163285"/>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3680"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643313" y="6438900"/>
            <a:ext cx="2311400" cy="365125"/>
          </a:xfrm>
        </p:spPr>
        <p:txBody>
          <a:bodyPr/>
          <a:lstStyle/>
          <a:p>
            <a:pPr>
              <a:defRPr/>
            </a:pPr>
            <a:fld id="{779622B8-75DF-43BF-A5DF-68A902E3E4F2}" type="slidenum">
              <a:rPr lang="en-US" smtClean="0">
                <a:latin typeface="F_jalal" pitchFamily="2" charset="0"/>
              </a:rPr>
              <a:pPr>
                <a:defRPr/>
              </a:pPr>
              <a:t>110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469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469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4694" name="Picture 35" descr="detail4.JPG"/>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6073775" y="1524000"/>
            <a:ext cx="3419475" cy="2247900"/>
          </a:xfrm>
          <a:prstGeom prst="rect">
            <a:avLst/>
          </a:prstGeom>
          <a:noFill/>
          <a:ln w="9525">
            <a:noFill/>
            <a:miter lim="800000"/>
            <a:headEnd/>
            <a:tailEnd/>
          </a:ln>
        </p:spPr>
      </p:pic>
      <p:pic>
        <p:nvPicPr>
          <p:cNvPr id="114695" name="Picture 37" descr="detail5.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652713" y="1851025"/>
            <a:ext cx="3597275" cy="1881188"/>
          </a:xfrm>
          <a:prstGeom prst="rect">
            <a:avLst/>
          </a:prstGeom>
          <a:noFill/>
          <a:ln w="9525">
            <a:noFill/>
            <a:miter lim="800000"/>
            <a:headEnd/>
            <a:tailEnd/>
          </a:ln>
        </p:spPr>
      </p:pic>
      <p:sp>
        <p:nvSpPr>
          <p:cNvPr id="114696" name="TextBox 8"/>
          <p:cNvSpPr txBox="1">
            <a:spLocks noChangeArrowheads="1"/>
          </p:cNvSpPr>
          <p:nvPr/>
        </p:nvSpPr>
        <p:spPr bwMode="auto">
          <a:xfrm>
            <a:off x="3656013" y="3786188"/>
            <a:ext cx="2944812"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جزئیات اجرایی جهت ترمیم پی های آسیب در ضلع شرقی بنا</a:t>
            </a:r>
            <a:endParaRPr lang="en-US" sz="800">
              <a:latin typeface="Calibri" pitchFamily="34" charset="0"/>
              <a:cs typeface="B Nazanin" pitchFamily="2" charset="-78"/>
            </a:endParaRPr>
          </a:p>
        </p:txBody>
      </p:sp>
      <p:sp>
        <p:nvSpPr>
          <p:cNvPr id="114697" name="TextBox 8"/>
          <p:cNvSpPr txBox="1">
            <a:spLocks noChangeArrowheads="1"/>
          </p:cNvSpPr>
          <p:nvPr/>
        </p:nvSpPr>
        <p:spPr bwMode="auto">
          <a:xfrm>
            <a:off x="6132513" y="3786188"/>
            <a:ext cx="2947987"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جزئیات اجرای گربه رو  و عبور تاسیسات از گربه رو </a:t>
            </a:r>
            <a:endParaRPr lang="en-US" sz="800">
              <a:latin typeface="Calibri" pitchFamily="34" charset="0"/>
              <a:cs typeface="B Nazanin" pitchFamily="2" charset="-78"/>
            </a:endParaRPr>
          </a:p>
        </p:txBody>
      </p:sp>
      <p:pic>
        <p:nvPicPr>
          <p:cNvPr id="114698" name="Picture 36"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14699" name="Group 40"/>
          <p:cNvGrpSpPr>
            <a:grpSpLocks/>
          </p:cNvGrpSpPr>
          <p:nvPr/>
        </p:nvGrpSpPr>
        <p:grpSpPr bwMode="auto">
          <a:xfrm>
            <a:off x="325438" y="1616075"/>
            <a:ext cx="3425825" cy="5187950"/>
            <a:chOff x="421417" y="2261407"/>
            <a:chExt cx="4426324" cy="7263590"/>
          </a:xfrm>
        </p:grpSpPr>
        <p:grpSp>
          <p:nvGrpSpPr>
            <p:cNvPr id="114707" name="Group 82"/>
            <p:cNvGrpSpPr>
              <a:grpSpLocks/>
            </p:cNvGrpSpPr>
            <p:nvPr/>
          </p:nvGrpSpPr>
          <p:grpSpPr bwMode="auto">
            <a:xfrm>
              <a:off x="421417" y="2261407"/>
              <a:ext cx="4426324" cy="7263590"/>
              <a:chOff x="80891" y="3033303"/>
              <a:chExt cx="5100710" cy="6278942"/>
            </a:xfrm>
          </p:grpSpPr>
          <p:pic>
            <p:nvPicPr>
              <p:cNvPr id="11470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4710" name="Group 29"/>
              <p:cNvGrpSpPr>
                <a:grpSpLocks/>
              </p:cNvGrpSpPr>
              <p:nvPr/>
            </p:nvGrpSpPr>
            <p:grpSpPr bwMode="auto">
              <a:xfrm>
                <a:off x="80891" y="3033303"/>
                <a:ext cx="5100710" cy="6278942"/>
                <a:chOff x="80891" y="3033303"/>
                <a:chExt cx="5100710" cy="6278942"/>
              </a:xfrm>
            </p:grpSpPr>
            <p:sp>
              <p:nvSpPr>
                <p:cNvPr id="4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4718"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4708" name="TextBox 4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6"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7"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7"/>
          <p:cNvSpPr/>
          <p:nvPr/>
        </p:nvSpPr>
        <p:spPr bwMode="auto">
          <a:xfrm>
            <a:off x="5501641" y="4589584"/>
            <a:ext cx="1485627" cy="81643"/>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4703" name="Picture 2" descr="C:\Users\Fahime\Desktop\1234.png"/>
          <p:cNvPicPr>
            <a:picLocks noChangeAspect="1" noChangeArrowheads="1"/>
          </p:cNvPicPr>
          <p:nvPr/>
        </p:nvPicPr>
        <p:blipFill>
          <a:blip r:embed="rId10">
            <a:clrChange>
              <a:clrFrom>
                <a:srgbClr val="FFFFFF"/>
              </a:clrFrom>
              <a:clrTo>
                <a:srgbClr val="FFFFFF">
                  <a:alpha val="0"/>
                </a:srgbClr>
              </a:clrTo>
            </a:clrChange>
            <a:lum bright="-40000" contrast="-40000"/>
          </a:blip>
          <a:srcRect t="9814"/>
          <a:stretch>
            <a:fillRect/>
          </a:stretch>
        </p:blipFill>
        <p:spPr bwMode="auto">
          <a:xfrm>
            <a:off x="4267200" y="4013200"/>
            <a:ext cx="3729038" cy="2484438"/>
          </a:xfrm>
          <a:prstGeom prst="rect">
            <a:avLst/>
          </a:prstGeom>
          <a:noFill/>
          <a:ln w="9525">
            <a:noFill/>
            <a:miter lim="800000"/>
            <a:headEnd/>
            <a:tailEnd/>
          </a:ln>
        </p:spPr>
      </p:pic>
      <p:sp>
        <p:nvSpPr>
          <p:cNvPr id="30" name="Rectangle 29"/>
          <p:cNvSpPr/>
          <p:nvPr/>
        </p:nvSpPr>
        <p:spPr bwMode="auto">
          <a:xfrm>
            <a:off x="6014357" y="5594163"/>
            <a:ext cx="117929" cy="163285"/>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4705"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8" name="Slide Number Placeholder 36"/>
          <p:cNvSpPr>
            <a:spLocks noGrp="1"/>
          </p:cNvSpPr>
          <p:nvPr>
            <p:ph type="sldNum" sz="quarter" idx="12"/>
          </p:nvPr>
        </p:nvSpPr>
        <p:spPr>
          <a:xfrm>
            <a:off x="3643313" y="6438900"/>
            <a:ext cx="2311400" cy="365125"/>
          </a:xfrm>
        </p:spPr>
        <p:txBody>
          <a:bodyPr/>
          <a:lstStyle/>
          <a:p>
            <a:pPr>
              <a:defRPr/>
            </a:pPr>
            <a:fld id="{FB3390EA-00ED-4AD6-B264-8056C29C586B}" type="slidenum">
              <a:rPr lang="en-US" smtClean="0">
                <a:latin typeface="F_jalal" pitchFamily="2" charset="0"/>
              </a:rPr>
              <a:pPr>
                <a:defRPr/>
              </a:pPr>
              <a:t>111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571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571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5718" name="Picture 36" descr="detail17.JPG"/>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2916238" y="2014538"/>
            <a:ext cx="2803525" cy="1576387"/>
          </a:xfrm>
          <a:prstGeom prst="rect">
            <a:avLst/>
          </a:prstGeom>
          <a:noFill/>
          <a:ln w="9525">
            <a:noFill/>
            <a:miter lim="800000"/>
            <a:headEnd/>
            <a:tailEnd/>
          </a:ln>
        </p:spPr>
      </p:pic>
      <p:sp>
        <p:nvSpPr>
          <p:cNvPr id="115719" name="TextBox 8"/>
          <p:cNvSpPr txBox="1">
            <a:spLocks noChangeArrowheads="1"/>
          </p:cNvSpPr>
          <p:nvPr/>
        </p:nvSpPr>
        <p:spPr bwMode="auto">
          <a:xfrm>
            <a:off x="6545263" y="3622675"/>
            <a:ext cx="2944812" cy="192088"/>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جزئیات اجرایی نای کش اطراف دیواره های خارجی بنا </a:t>
            </a:r>
            <a:endParaRPr lang="en-US" sz="800">
              <a:latin typeface="Calibri" pitchFamily="34" charset="0"/>
              <a:cs typeface="B Nazanin" pitchFamily="2" charset="-78"/>
            </a:endParaRPr>
          </a:p>
        </p:txBody>
      </p:sp>
      <p:sp>
        <p:nvSpPr>
          <p:cNvPr id="115720" name="TextBox 8"/>
          <p:cNvSpPr txBox="1">
            <a:spLocks noChangeArrowheads="1"/>
          </p:cNvSpPr>
          <p:nvPr/>
        </p:nvSpPr>
        <p:spPr bwMode="auto">
          <a:xfrm>
            <a:off x="3184525" y="3592513"/>
            <a:ext cx="2944813" cy="192087"/>
          </a:xfrm>
          <a:prstGeom prst="rect">
            <a:avLst/>
          </a:prstGeom>
          <a:noFill/>
          <a:ln w="9525">
            <a:noFill/>
            <a:miter lim="800000"/>
            <a:headEnd/>
            <a:tailEnd/>
          </a:ln>
        </p:spPr>
        <p:txBody>
          <a:bodyPr lIns="68406" tIns="34203" rIns="68406" bIns="34203">
            <a:spAutoFit/>
          </a:bodyPr>
          <a:lstStyle/>
          <a:p>
            <a:pPr algn="ctr"/>
            <a:r>
              <a:rPr lang="fa-IR" sz="800">
                <a:latin typeface="Calibri" pitchFamily="34" charset="0"/>
                <a:cs typeface="B Nazanin" pitchFamily="2" charset="-78"/>
              </a:rPr>
              <a:t>جزئیات اجرایی نای کش اطراف محوطه بنا</a:t>
            </a:r>
            <a:endParaRPr lang="en-US" sz="800">
              <a:latin typeface="Calibri" pitchFamily="34" charset="0"/>
              <a:cs typeface="B Nazanin" pitchFamily="2" charset="-78"/>
            </a:endParaRPr>
          </a:p>
        </p:txBody>
      </p:sp>
      <p:grpSp>
        <p:nvGrpSpPr>
          <p:cNvPr id="115721" name="Group 44"/>
          <p:cNvGrpSpPr>
            <a:grpSpLocks/>
          </p:cNvGrpSpPr>
          <p:nvPr/>
        </p:nvGrpSpPr>
        <p:grpSpPr bwMode="auto">
          <a:xfrm>
            <a:off x="5719763" y="2176463"/>
            <a:ext cx="4010025" cy="1416050"/>
            <a:chOff x="8320016" y="2611020"/>
            <a:chExt cx="6748681" cy="2652120"/>
          </a:xfrm>
        </p:grpSpPr>
        <p:pic>
          <p:nvPicPr>
            <p:cNvPr id="115742" name="Picture 40" descr="detail15.JPG"/>
            <p:cNvPicPr>
              <a:picLocks noChangeAspect="1"/>
            </p:cNvPicPr>
            <p:nvPr/>
          </p:nvPicPr>
          <p:blipFill>
            <a:blip r:embed="rId6">
              <a:clrChange>
                <a:clrFrom>
                  <a:srgbClr val="FFFFFF"/>
                </a:clrFrom>
                <a:clrTo>
                  <a:srgbClr val="FFFFFF">
                    <a:alpha val="0"/>
                  </a:srgbClr>
                </a:clrTo>
              </a:clrChange>
            </a:blip>
            <a:srcRect r="29239"/>
            <a:stretch>
              <a:fillRect/>
            </a:stretch>
          </p:blipFill>
          <p:spPr bwMode="auto">
            <a:xfrm flipH="1">
              <a:off x="12187313" y="2647956"/>
              <a:ext cx="2881384" cy="2615184"/>
            </a:xfrm>
            <a:prstGeom prst="rect">
              <a:avLst/>
            </a:prstGeom>
            <a:noFill/>
            <a:ln w="9525">
              <a:noFill/>
              <a:miter lim="800000"/>
              <a:headEnd/>
              <a:tailEnd/>
            </a:ln>
          </p:spPr>
        </p:pic>
        <p:pic>
          <p:nvPicPr>
            <p:cNvPr id="115743" name="Picture 41" descr="detail17.JPG"/>
            <p:cNvPicPr>
              <a:picLocks noChangeAspect="1"/>
            </p:cNvPicPr>
            <p:nvPr/>
          </p:nvPicPr>
          <p:blipFill>
            <a:blip r:embed="rId7">
              <a:clrChange>
                <a:clrFrom>
                  <a:srgbClr val="FFFFFF"/>
                </a:clrFrom>
                <a:clrTo>
                  <a:srgbClr val="FFFFFF">
                    <a:alpha val="0"/>
                  </a:srgbClr>
                </a:clrTo>
              </a:clrChange>
            </a:blip>
            <a:srcRect l="73334" t="61481" r="5312" b="19386"/>
            <a:stretch>
              <a:fillRect/>
            </a:stretch>
          </p:blipFill>
          <p:spPr bwMode="auto">
            <a:xfrm>
              <a:off x="11210929" y="4204716"/>
              <a:ext cx="976384" cy="533400"/>
            </a:xfrm>
            <a:prstGeom prst="rect">
              <a:avLst/>
            </a:prstGeom>
            <a:noFill/>
            <a:ln w="9525">
              <a:noFill/>
              <a:miter lim="800000"/>
              <a:headEnd/>
              <a:tailEnd/>
            </a:ln>
          </p:spPr>
        </p:pic>
        <p:pic>
          <p:nvPicPr>
            <p:cNvPr id="115744" name="Picture 42" descr="detail15.JPG"/>
            <p:cNvPicPr>
              <a:picLocks noChangeAspect="1"/>
            </p:cNvPicPr>
            <p:nvPr/>
          </p:nvPicPr>
          <p:blipFill>
            <a:blip r:embed="rId6">
              <a:clrChange>
                <a:clrFrom>
                  <a:srgbClr val="FFFFFF"/>
                </a:clrFrom>
                <a:clrTo>
                  <a:srgbClr val="FFFFFF">
                    <a:alpha val="0"/>
                  </a:srgbClr>
                </a:clrTo>
              </a:clrChange>
            </a:blip>
            <a:srcRect r="29239"/>
            <a:stretch>
              <a:fillRect/>
            </a:stretch>
          </p:blipFill>
          <p:spPr bwMode="auto">
            <a:xfrm>
              <a:off x="8320016" y="2611020"/>
              <a:ext cx="2881384" cy="2615184"/>
            </a:xfrm>
            <a:prstGeom prst="rect">
              <a:avLst/>
            </a:prstGeom>
            <a:noFill/>
            <a:ln w="9525">
              <a:noFill/>
              <a:miter lim="800000"/>
              <a:headEnd/>
              <a:tailEnd/>
            </a:ln>
          </p:spPr>
        </p:pic>
      </p:grpSp>
      <p:pic>
        <p:nvPicPr>
          <p:cNvPr id="115722" name="Picture 34"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15723" name="Group 39"/>
          <p:cNvGrpSpPr>
            <a:grpSpLocks/>
          </p:cNvGrpSpPr>
          <p:nvPr/>
        </p:nvGrpSpPr>
        <p:grpSpPr bwMode="auto">
          <a:xfrm>
            <a:off x="325438" y="1616075"/>
            <a:ext cx="3425825" cy="5187950"/>
            <a:chOff x="421417" y="2261407"/>
            <a:chExt cx="4426324" cy="7263590"/>
          </a:xfrm>
        </p:grpSpPr>
        <p:grpSp>
          <p:nvGrpSpPr>
            <p:cNvPr id="115730" name="Group 82"/>
            <p:cNvGrpSpPr>
              <a:grpSpLocks/>
            </p:cNvGrpSpPr>
            <p:nvPr/>
          </p:nvGrpSpPr>
          <p:grpSpPr bwMode="auto">
            <a:xfrm>
              <a:off x="421417" y="2261407"/>
              <a:ext cx="4426324" cy="7263590"/>
              <a:chOff x="80891" y="3033303"/>
              <a:chExt cx="5100710" cy="6278942"/>
            </a:xfrm>
          </p:grpSpPr>
          <p:pic>
            <p:nvPicPr>
              <p:cNvPr id="115732"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5733" name="Group 29"/>
              <p:cNvGrpSpPr>
                <a:grpSpLocks/>
              </p:cNvGrpSpPr>
              <p:nvPr/>
            </p:nvGrpSpPr>
            <p:grpSpPr bwMode="auto">
              <a:xfrm>
                <a:off x="80891" y="3033303"/>
                <a:ext cx="5100710" cy="6278942"/>
                <a:chOff x="80891" y="3033303"/>
                <a:chExt cx="5100710" cy="6278942"/>
              </a:xfrm>
            </p:grpSpPr>
            <p:sp>
              <p:nvSpPr>
                <p:cNvPr id="4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5741"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5731" name="TextBox 4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0" name="Text Box 50"/>
          <p:cNvSpPr txBox="1">
            <a:spLocks noChangeArrowheads="1"/>
          </p:cNvSpPr>
          <p:nvPr/>
        </p:nvSpPr>
        <p:spPr bwMode="auto">
          <a:xfrm>
            <a:off x="5954713" y="595313"/>
            <a:ext cx="3479800"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a:t>
            </a:r>
            <a:r>
              <a:rPr lang="fa-IR" sz="1500" dirty="0" err="1">
                <a:solidFill>
                  <a:schemeClr val="accent2"/>
                </a:solidFill>
                <a:effectLst>
                  <a:outerShdw blurRad="38100" dist="38100" dir="2700000" algn="tl">
                    <a:srgbClr val="000000">
                      <a:alpha val="43137"/>
                    </a:srgbClr>
                  </a:outerShdw>
                </a:effectLst>
                <a:latin typeface="+mn-lt"/>
                <a:cs typeface="B Nazanin" pitchFamily="2" charset="-78"/>
              </a:rPr>
              <a:t>دیتیل</a:t>
            </a:r>
            <a:r>
              <a:rPr lang="fa-IR" sz="1500" dirty="0">
                <a:solidFill>
                  <a:schemeClr val="accent2"/>
                </a:solidFill>
                <a:effectLst>
                  <a:outerShdw blurRad="38100" dist="38100" dir="2700000" algn="tl">
                    <a:srgbClr val="000000">
                      <a:alpha val="43137"/>
                    </a:srgbClr>
                  </a:outerShdw>
                </a:effectLst>
                <a:latin typeface="+mn-lt"/>
                <a:cs typeface="B Nazanin" pitchFamily="2" charset="-78"/>
              </a:rPr>
              <a:t> پیشنهادی جهت مرمت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15726" name="Picture 2" descr="C:\Users\Fahime\Desktop\1234.png"/>
          <p:cNvPicPr>
            <a:picLocks noChangeAspect="1" noChangeArrowheads="1"/>
          </p:cNvPicPr>
          <p:nvPr/>
        </p:nvPicPr>
        <p:blipFill>
          <a:blip r:embed="rId11">
            <a:clrChange>
              <a:clrFrom>
                <a:srgbClr val="FFFFFF"/>
              </a:clrFrom>
              <a:clrTo>
                <a:srgbClr val="FFFFFF">
                  <a:alpha val="0"/>
                </a:srgbClr>
              </a:clrTo>
            </a:clrChange>
            <a:lum bright="-40000" contrast="-40000"/>
          </a:blip>
          <a:srcRect t="9814"/>
          <a:stretch>
            <a:fillRect/>
          </a:stretch>
        </p:blipFill>
        <p:spPr bwMode="auto">
          <a:xfrm>
            <a:off x="4267200" y="4013200"/>
            <a:ext cx="3729038" cy="2484438"/>
          </a:xfrm>
          <a:prstGeom prst="rect">
            <a:avLst/>
          </a:prstGeom>
          <a:noFill/>
          <a:ln w="9525">
            <a:noFill/>
            <a:miter lim="800000"/>
            <a:headEnd/>
            <a:tailEnd/>
          </a:ln>
        </p:spPr>
      </p:pic>
      <p:sp>
        <p:nvSpPr>
          <p:cNvPr id="32" name="Rectangle 31"/>
          <p:cNvSpPr/>
          <p:nvPr/>
        </p:nvSpPr>
        <p:spPr bwMode="auto">
          <a:xfrm rot="5400000">
            <a:off x="4944007" y="5048509"/>
            <a:ext cx="1001647" cy="11362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pic>
        <p:nvPicPr>
          <p:cNvPr id="115728"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0" name="Slide Number Placeholder 36"/>
          <p:cNvSpPr>
            <a:spLocks noGrp="1"/>
          </p:cNvSpPr>
          <p:nvPr>
            <p:ph type="sldNum" sz="quarter" idx="12"/>
          </p:nvPr>
        </p:nvSpPr>
        <p:spPr>
          <a:xfrm>
            <a:off x="3643313" y="6438900"/>
            <a:ext cx="2311400" cy="365125"/>
          </a:xfrm>
        </p:spPr>
        <p:txBody>
          <a:bodyPr/>
          <a:lstStyle/>
          <a:p>
            <a:pPr>
              <a:defRPr/>
            </a:pPr>
            <a:fld id="{44ACA54C-3F45-4ED4-86BB-4410A2090549}" type="slidenum">
              <a:rPr lang="en-US" smtClean="0">
                <a:latin typeface="F_jalal" pitchFamily="2" charset="0"/>
              </a:rPr>
              <a:pPr>
                <a:defRPr/>
              </a:pPr>
              <a:t>112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673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674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116741" name="Group 55"/>
          <p:cNvGrpSpPr>
            <a:grpSpLocks/>
          </p:cNvGrpSpPr>
          <p:nvPr/>
        </p:nvGrpSpPr>
        <p:grpSpPr bwMode="auto">
          <a:xfrm>
            <a:off x="3475038" y="247650"/>
            <a:ext cx="5956300" cy="671513"/>
            <a:chOff x="4431324" y="198438"/>
            <a:chExt cx="7696200" cy="939701"/>
          </a:xfrm>
        </p:grpSpPr>
        <p:sp>
          <p:nvSpPr>
            <p:cNvPr id="27" name="Rectangle 2"/>
            <p:cNvSpPr txBox="1">
              <a:spLocks noChangeArrowheads="1"/>
            </p:cNvSpPr>
            <p:nvPr/>
          </p:nvSpPr>
          <p:spPr>
            <a:xfrm>
              <a:off x="4431324" y="198438"/>
              <a:ext cx="7696200" cy="486512"/>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8" name="Text Box 35"/>
            <p:cNvSpPr txBox="1">
              <a:spLocks noChangeArrowheads="1"/>
            </p:cNvSpPr>
            <p:nvPr/>
          </p:nvSpPr>
          <p:spPr bwMode="auto">
            <a:xfrm>
              <a:off x="7255862" y="684950"/>
              <a:ext cx="4723974" cy="453189"/>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فهرست</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6743" name="Group 52"/>
          <p:cNvGrpSpPr>
            <a:grpSpLocks/>
          </p:cNvGrpSpPr>
          <p:nvPr/>
        </p:nvGrpSpPr>
        <p:grpSpPr bwMode="auto">
          <a:xfrm>
            <a:off x="3030538" y="1863725"/>
            <a:ext cx="5705475" cy="3116263"/>
            <a:chOff x="609" y="1046"/>
            <a:chExt cx="4727" cy="2981"/>
          </a:xfrm>
        </p:grpSpPr>
        <p:sp>
          <p:nvSpPr>
            <p:cNvPr id="20" name="Oval 4"/>
            <p:cNvSpPr>
              <a:spLocks noChangeArrowheads="1"/>
            </p:cNvSpPr>
            <p:nvPr/>
          </p:nvSpPr>
          <p:spPr bwMode="auto">
            <a:xfrm>
              <a:off x="1833" y="1491"/>
              <a:ext cx="2289" cy="2304"/>
            </a:xfrm>
            <a:prstGeom prst="ellipse">
              <a:avLst/>
            </a:prstGeom>
            <a:gradFill rotWithShape="1">
              <a:gsLst>
                <a:gs pos="0">
                  <a:schemeClr val="accent2"/>
                </a:gs>
                <a:gs pos="100000">
                  <a:schemeClr val="accent2">
                    <a:gamma/>
                    <a:tint val="0"/>
                    <a:invGamma/>
                  </a:schemeClr>
                </a:gs>
              </a:gsLst>
              <a:lin ang="5400000" scaled="1"/>
            </a:gradFill>
            <a:ln w="9525" algn="ctr">
              <a:solidFill>
                <a:schemeClr val="accent1"/>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116761" name="Group 5"/>
            <p:cNvGrpSpPr>
              <a:grpSpLocks/>
            </p:cNvGrpSpPr>
            <p:nvPr/>
          </p:nvGrpSpPr>
          <p:grpSpPr bwMode="auto">
            <a:xfrm>
              <a:off x="2395" y="2066"/>
              <a:ext cx="1167" cy="1239"/>
              <a:chOff x="2016" y="1920"/>
              <a:chExt cx="1680" cy="1680"/>
            </a:xfrm>
          </p:grpSpPr>
          <p:sp>
            <p:nvSpPr>
              <p:cNvPr id="116806"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p:spPr>
            <p:txBody>
              <a:bodyPr wrap="none" anchor="ctr"/>
              <a:lstStyle/>
              <a:p>
                <a:pPr algn="l" rtl="0"/>
                <a:endParaRPr lang="fa-IR">
                  <a:latin typeface="Calibri" pitchFamily="34" charset="0"/>
                </a:endParaRPr>
              </a:p>
            </p:txBody>
          </p:sp>
          <p:sp>
            <p:nvSpPr>
              <p:cNvPr id="116807" name="Freeform 7"/>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w="0">
                <a:noFill/>
                <a:round/>
                <a:headEnd/>
                <a:tailEnd/>
              </a:ln>
            </p:spPr>
            <p:txBody>
              <a:bodyPr/>
              <a:lstStyle/>
              <a:p>
                <a:endParaRPr lang="en-US"/>
              </a:p>
            </p:txBody>
          </p:sp>
        </p:grpSp>
        <p:sp>
          <p:nvSpPr>
            <p:cNvPr id="22" name="Text Box 8"/>
            <p:cNvSpPr txBox="1">
              <a:spLocks noChangeArrowheads="1"/>
            </p:cNvSpPr>
            <p:nvPr/>
          </p:nvSpPr>
          <p:spPr bwMode="gray">
            <a:xfrm>
              <a:off x="2698" y="2473"/>
              <a:ext cx="554" cy="413"/>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200" b="1" dirty="0">
                  <a:solidFill>
                    <a:srgbClr val="FFFF00"/>
                  </a:solidFill>
                  <a:effectLst>
                    <a:outerShdw blurRad="38100" dist="38100" dir="2700000" algn="tl">
                      <a:srgbClr val="C0C0C0"/>
                    </a:outerShdw>
                  </a:effectLst>
                  <a:latin typeface="+mn-lt"/>
                  <a:cs typeface="+mn-cs"/>
                </a:rPr>
                <a:t>احیاء</a:t>
              </a:r>
              <a:endParaRPr lang="en-US" sz="2200" b="1" dirty="0">
                <a:solidFill>
                  <a:srgbClr val="FFFF00"/>
                </a:solidFill>
                <a:effectLst>
                  <a:outerShdw blurRad="38100" dist="38100" dir="2700000" algn="tl">
                    <a:srgbClr val="C0C0C0"/>
                  </a:outerShdw>
                </a:effectLst>
                <a:latin typeface="+mn-lt"/>
                <a:cs typeface="+mn-cs"/>
              </a:endParaRPr>
            </a:p>
          </p:txBody>
        </p:sp>
        <p:grpSp>
          <p:nvGrpSpPr>
            <p:cNvPr id="116763" name="Group 9"/>
            <p:cNvGrpSpPr>
              <a:grpSpLocks/>
            </p:cNvGrpSpPr>
            <p:nvPr/>
          </p:nvGrpSpPr>
          <p:grpSpPr bwMode="auto">
            <a:xfrm>
              <a:off x="2737" y="1266"/>
              <a:ext cx="389" cy="382"/>
              <a:chOff x="2640" y="1088"/>
              <a:chExt cx="433" cy="415"/>
            </a:xfrm>
          </p:grpSpPr>
          <p:grpSp>
            <p:nvGrpSpPr>
              <p:cNvPr id="116802" name="Group 10"/>
              <p:cNvGrpSpPr>
                <a:grpSpLocks/>
              </p:cNvGrpSpPr>
              <p:nvPr/>
            </p:nvGrpSpPr>
            <p:grpSpPr bwMode="auto">
              <a:xfrm>
                <a:off x="2640" y="1088"/>
                <a:ext cx="433" cy="415"/>
                <a:chOff x="2016" y="1921"/>
                <a:chExt cx="1683" cy="1681"/>
              </a:xfrm>
            </p:grpSpPr>
            <p:sp>
              <p:nvSpPr>
                <p:cNvPr id="78" name="Oval 11"/>
                <p:cNvSpPr>
                  <a:spLocks noChangeArrowheads="1"/>
                </p:cNvSpPr>
                <p:nvPr/>
              </p:nvSpPr>
              <p:spPr bwMode="gray">
                <a:xfrm>
                  <a:off x="2016" y="1922"/>
                  <a:ext cx="1684" cy="1677"/>
                </a:xfrm>
                <a:prstGeom prst="ellipse">
                  <a:avLst/>
                </a:prstGeom>
                <a:gradFill rotWithShape="1">
                  <a:gsLst>
                    <a:gs pos="0">
                      <a:schemeClr val="accent2"/>
                    </a:gs>
                    <a:gs pos="100000">
                      <a:schemeClr val="accent2">
                        <a:gamma/>
                        <a:shade val="42353"/>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805" name="Freeform 12"/>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w="0">
                  <a:noFill/>
                  <a:round/>
                  <a:headEnd/>
                  <a:tailEnd/>
                </a:ln>
              </p:spPr>
              <p:txBody>
                <a:bodyPr/>
                <a:lstStyle/>
                <a:p>
                  <a:endParaRPr lang="en-US"/>
                </a:p>
              </p:txBody>
            </p:sp>
          </p:grpSp>
          <p:sp>
            <p:nvSpPr>
              <p:cNvPr id="77" name="Text Box 13"/>
              <p:cNvSpPr txBox="1">
                <a:spLocks noChangeArrowheads="1"/>
              </p:cNvSpPr>
              <p:nvPr/>
            </p:nvSpPr>
            <p:spPr bwMode="gray">
              <a:xfrm>
                <a:off x="2664" y="1113"/>
                <a:ext cx="269" cy="335"/>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2</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116764" name="Group 14"/>
            <p:cNvGrpSpPr>
              <a:grpSpLocks/>
            </p:cNvGrpSpPr>
            <p:nvPr/>
          </p:nvGrpSpPr>
          <p:grpSpPr bwMode="auto">
            <a:xfrm>
              <a:off x="2373" y="3193"/>
              <a:ext cx="178" cy="163"/>
              <a:chOff x="2236" y="3191"/>
              <a:chExt cx="198" cy="176"/>
            </a:xfrm>
          </p:grpSpPr>
          <p:sp>
            <p:nvSpPr>
              <p:cNvPr id="74" name="Oval 15"/>
              <p:cNvSpPr>
                <a:spLocks noChangeArrowheads="1"/>
              </p:cNvSpPr>
              <p:nvPr/>
            </p:nvSpPr>
            <p:spPr bwMode="gray">
              <a:xfrm rot="18227093">
                <a:off x="2240" y="3282"/>
                <a:ext cx="80" cy="89"/>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5" name="Oval 16"/>
              <p:cNvSpPr>
                <a:spLocks noChangeArrowheads="1"/>
              </p:cNvSpPr>
              <p:nvPr/>
            </p:nvSpPr>
            <p:spPr bwMode="gray">
              <a:xfrm rot="18227093">
                <a:off x="2351" y="3188"/>
                <a:ext cx="82" cy="85"/>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116765" name="Group 17"/>
            <p:cNvGrpSpPr>
              <a:grpSpLocks/>
            </p:cNvGrpSpPr>
            <p:nvPr/>
          </p:nvGrpSpPr>
          <p:grpSpPr bwMode="auto">
            <a:xfrm>
              <a:off x="2006" y="3347"/>
              <a:ext cx="390" cy="399"/>
              <a:chOff x="1824" y="3356"/>
              <a:chExt cx="433" cy="433"/>
            </a:xfrm>
          </p:grpSpPr>
          <p:grpSp>
            <p:nvGrpSpPr>
              <p:cNvPr id="116796" name="Group 18"/>
              <p:cNvGrpSpPr>
                <a:grpSpLocks/>
              </p:cNvGrpSpPr>
              <p:nvPr/>
            </p:nvGrpSpPr>
            <p:grpSpPr bwMode="auto">
              <a:xfrm>
                <a:off x="1824" y="3356"/>
                <a:ext cx="433" cy="433"/>
                <a:chOff x="2016" y="1917"/>
                <a:chExt cx="1684" cy="1684"/>
              </a:xfrm>
            </p:grpSpPr>
            <p:sp>
              <p:nvSpPr>
                <p:cNvPr id="72" name="Oval 19"/>
                <p:cNvSpPr>
                  <a:spLocks noChangeArrowheads="1"/>
                </p:cNvSpPr>
                <p:nvPr/>
              </p:nvSpPr>
              <p:spPr bwMode="gray">
                <a:xfrm>
                  <a:off x="2015" y="1916"/>
                  <a:ext cx="1687" cy="1686"/>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799" name="Freeform 2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w="0">
                  <a:noFill/>
                  <a:round/>
                  <a:headEnd/>
                  <a:tailEnd/>
                </a:ln>
              </p:spPr>
              <p:txBody>
                <a:bodyPr/>
                <a:lstStyle/>
                <a:p>
                  <a:endParaRPr lang="en-US"/>
                </a:p>
              </p:txBody>
            </p:sp>
          </p:grpSp>
          <p:sp>
            <p:nvSpPr>
              <p:cNvPr id="71" name="Text Box 21"/>
              <p:cNvSpPr txBox="1">
                <a:spLocks noChangeArrowheads="1"/>
              </p:cNvSpPr>
              <p:nvPr/>
            </p:nvSpPr>
            <p:spPr bwMode="gray">
              <a:xfrm>
                <a:off x="1879" y="3436"/>
                <a:ext cx="270" cy="336"/>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5</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116766" name="Group 22"/>
            <p:cNvGrpSpPr>
              <a:grpSpLocks/>
            </p:cNvGrpSpPr>
            <p:nvPr/>
          </p:nvGrpSpPr>
          <p:grpSpPr bwMode="auto">
            <a:xfrm>
              <a:off x="3910" y="2067"/>
              <a:ext cx="388" cy="404"/>
              <a:chOff x="3938" y="1969"/>
              <a:chExt cx="431" cy="438"/>
            </a:xfrm>
          </p:grpSpPr>
          <p:grpSp>
            <p:nvGrpSpPr>
              <p:cNvPr id="116792" name="Group 23"/>
              <p:cNvGrpSpPr>
                <a:grpSpLocks/>
              </p:cNvGrpSpPr>
              <p:nvPr/>
            </p:nvGrpSpPr>
            <p:grpSpPr bwMode="auto">
              <a:xfrm>
                <a:off x="3938" y="1969"/>
                <a:ext cx="431" cy="438"/>
                <a:chOff x="2015" y="1921"/>
                <a:chExt cx="1683" cy="1682"/>
              </a:xfrm>
            </p:grpSpPr>
            <p:sp>
              <p:nvSpPr>
                <p:cNvPr id="68" name="Oval 24"/>
                <p:cNvSpPr>
                  <a:spLocks noChangeArrowheads="1"/>
                </p:cNvSpPr>
                <p:nvPr/>
              </p:nvSpPr>
              <p:spPr bwMode="gray">
                <a:xfrm>
                  <a:off x="2016" y="1919"/>
                  <a:ext cx="1683" cy="1682"/>
                </a:xfrm>
                <a:prstGeom prst="ellipse">
                  <a:avLst/>
                </a:prstGeom>
                <a:gradFill rotWithShape="1">
                  <a:gsLst>
                    <a:gs pos="0">
                      <a:schemeClr val="hlink"/>
                    </a:gs>
                    <a:gs pos="100000">
                      <a:schemeClr val="hlink">
                        <a:gamma/>
                        <a:tint val="57647"/>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795" name="Freeform 2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w="0">
                  <a:noFill/>
                  <a:round/>
                  <a:headEnd/>
                  <a:tailEnd/>
                </a:ln>
              </p:spPr>
              <p:txBody>
                <a:bodyPr/>
                <a:lstStyle/>
                <a:p>
                  <a:endParaRPr lang="en-US"/>
                </a:p>
              </p:txBody>
            </p:sp>
          </p:grpSp>
          <p:sp>
            <p:nvSpPr>
              <p:cNvPr id="67" name="Text Box 26"/>
              <p:cNvSpPr txBox="1">
                <a:spLocks noChangeArrowheads="1"/>
              </p:cNvSpPr>
              <p:nvPr/>
            </p:nvSpPr>
            <p:spPr bwMode="gray">
              <a:xfrm>
                <a:off x="3989" y="2031"/>
                <a:ext cx="269" cy="334"/>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3</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116767" name="Group 27"/>
            <p:cNvGrpSpPr>
              <a:grpSpLocks/>
            </p:cNvGrpSpPr>
            <p:nvPr/>
          </p:nvGrpSpPr>
          <p:grpSpPr bwMode="auto">
            <a:xfrm>
              <a:off x="3562" y="3348"/>
              <a:ext cx="370" cy="362"/>
              <a:chOff x="3552" y="3338"/>
              <a:chExt cx="412" cy="392"/>
            </a:xfrm>
          </p:grpSpPr>
          <p:grpSp>
            <p:nvGrpSpPr>
              <p:cNvPr id="116788" name="Group 28"/>
              <p:cNvGrpSpPr>
                <a:grpSpLocks/>
              </p:cNvGrpSpPr>
              <p:nvPr/>
            </p:nvGrpSpPr>
            <p:grpSpPr bwMode="auto">
              <a:xfrm>
                <a:off x="3552" y="3338"/>
                <a:ext cx="412" cy="392"/>
                <a:chOff x="2017" y="1918"/>
                <a:chExt cx="1681" cy="1682"/>
              </a:xfrm>
            </p:grpSpPr>
            <p:sp>
              <p:nvSpPr>
                <p:cNvPr id="64" name="Oval 29"/>
                <p:cNvSpPr>
                  <a:spLocks noChangeArrowheads="1"/>
                </p:cNvSpPr>
                <p:nvPr/>
              </p:nvSpPr>
              <p:spPr bwMode="gray">
                <a:xfrm>
                  <a:off x="2016" y="1919"/>
                  <a:ext cx="1685" cy="1679"/>
                </a:xfrm>
                <a:prstGeom prst="ellipse">
                  <a:avLst/>
                </a:prstGeom>
                <a:gradFill rotWithShape="1">
                  <a:gsLst>
                    <a:gs pos="0">
                      <a:schemeClr val="bg2"/>
                    </a:gs>
                    <a:gs pos="100000">
                      <a:schemeClr val="bg2">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791" name="Freeform 3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w="0">
                  <a:noFill/>
                  <a:round/>
                  <a:headEnd/>
                  <a:tailEnd/>
                </a:ln>
              </p:spPr>
              <p:txBody>
                <a:bodyPr/>
                <a:lstStyle/>
                <a:p>
                  <a:endParaRPr lang="en-US"/>
                </a:p>
              </p:txBody>
            </p:sp>
          </p:grpSp>
          <p:sp>
            <p:nvSpPr>
              <p:cNvPr id="63" name="Text Box 31"/>
              <p:cNvSpPr txBox="1">
                <a:spLocks noChangeArrowheads="1"/>
              </p:cNvSpPr>
              <p:nvPr/>
            </p:nvSpPr>
            <p:spPr bwMode="gray">
              <a:xfrm>
                <a:off x="3618" y="3360"/>
                <a:ext cx="269" cy="335"/>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4</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116768" name="Group 32"/>
            <p:cNvGrpSpPr>
              <a:grpSpLocks/>
            </p:cNvGrpSpPr>
            <p:nvPr/>
          </p:nvGrpSpPr>
          <p:grpSpPr bwMode="auto">
            <a:xfrm>
              <a:off x="1704" y="2066"/>
              <a:ext cx="388" cy="398"/>
              <a:chOff x="1488" y="1969"/>
              <a:chExt cx="431" cy="432"/>
            </a:xfrm>
          </p:grpSpPr>
          <p:grpSp>
            <p:nvGrpSpPr>
              <p:cNvPr id="116784" name="Group 33"/>
              <p:cNvGrpSpPr>
                <a:grpSpLocks/>
              </p:cNvGrpSpPr>
              <p:nvPr/>
            </p:nvGrpSpPr>
            <p:grpSpPr bwMode="auto">
              <a:xfrm>
                <a:off x="1488" y="1969"/>
                <a:ext cx="431" cy="432"/>
                <a:chOff x="2015" y="1921"/>
                <a:chExt cx="1675" cy="1679"/>
              </a:xfrm>
            </p:grpSpPr>
            <p:sp>
              <p:nvSpPr>
                <p:cNvPr id="60" name="Oval 34"/>
                <p:cNvSpPr>
                  <a:spLocks noChangeArrowheads="1"/>
                </p:cNvSpPr>
                <p:nvPr/>
              </p:nvSpPr>
              <p:spPr bwMode="gray">
                <a:xfrm>
                  <a:off x="2018" y="1923"/>
                  <a:ext cx="1675" cy="1678"/>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787" name="Freeform 3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w="0">
                  <a:noFill/>
                  <a:round/>
                  <a:headEnd/>
                  <a:tailEnd/>
                </a:ln>
              </p:spPr>
              <p:txBody>
                <a:bodyPr/>
                <a:lstStyle/>
                <a:p>
                  <a:endParaRPr lang="en-US"/>
                </a:p>
              </p:txBody>
            </p:sp>
          </p:grpSp>
          <p:sp>
            <p:nvSpPr>
              <p:cNvPr id="59" name="Text Box 36"/>
              <p:cNvSpPr txBox="1">
                <a:spLocks noChangeArrowheads="1"/>
              </p:cNvSpPr>
              <p:nvPr/>
            </p:nvSpPr>
            <p:spPr bwMode="gray">
              <a:xfrm>
                <a:off x="1550" y="2017"/>
                <a:ext cx="231" cy="335"/>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B Nazanin" pitchFamily="2" charset="-78"/>
                  </a:rPr>
                  <a:t>1</a:t>
                </a:r>
                <a:endParaRPr lang="en-US" sz="1500" b="1" dirty="0">
                  <a:solidFill>
                    <a:srgbClr val="FFFFFF"/>
                  </a:solidFill>
                  <a:effectLst>
                    <a:outerShdw blurRad="38100" dist="38100" dir="2700000" algn="tl">
                      <a:srgbClr val="C0C0C0"/>
                    </a:outerShdw>
                  </a:effectLst>
                  <a:latin typeface="Verdana" pitchFamily="34" charset="0"/>
                  <a:cs typeface="B Nazanin" pitchFamily="2" charset="-78"/>
                </a:endParaRPr>
              </a:p>
            </p:txBody>
          </p:sp>
        </p:grpSp>
        <p:sp>
          <p:nvSpPr>
            <p:cNvPr id="34" name="Oval 37"/>
            <p:cNvSpPr>
              <a:spLocks noChangeArrowheads="1"/>
            </p:cNvSpPr>
            <p:nvPr/>
          </p:nvSpPr>
          <p:spPr bwMode="gray">
            <a:xfrm rot="18227093">
              <a:off x="3520" y="3257"/>
              <a:ext cx="74" cy="78"/>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36" name="Oval 38"/>
            <p:cNvSpPr>
              <a:spLocks noChangeArrowheads="1"/>
            </p:cNvSpPr>
            <p:nvPr/>
          </p:nvSpPr>
          <p:spPr bwMode="gray">
            <a:xfrm rot="18227093">
              <a:off x="3433" y="3173"/>
              <a:ext cx="73" cy="7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116771" name="Group 39"/>
            <p:cNvGrpSpPr>
              <a:grpSpLocks/>
            </p:cNvGrpSpPr>
            <p:nvPr/>
          </p:nvGrpSpPr>
          <p:grpSpPr bwMode="auto">
            <a:xfrm>
              <a:off x="2115" y="2329"/>
              <a:ext cx="213" cy="117"/>
              <a:chOff x="2005" y="2307"/>
              <a:chExt cx="238" cy="127"/>
            </a:xfrm>
          </p:grpSpPr>
          <p:sp>
            <p:nvSpPr>
              <p:cNvPr id="56" name="Oval 40"/>
              <p:cNvSpPr>
                <a:spLocks noChangeArrowheads="1"/>
              </p:cNvSpPr>
              <p:nvPr/>
            </p:nvSpPr>
            <p:spPr bwMode="gray">
              <a:xfrm rot="18227093">
                <a:off x="2008" y="2307"/>
                <a:ext cx="79" cy="85"/>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7" name="Oval 41"/>
              <p:cNvSpPr>
                <a:spLocks noChangeArrowheads="1"/>
              </p:cNvSpPr>
              <p:nvPr/>
            </p:nvSpPr>
            <p:spPr bwMode="gray">
              <a:xfrm rot="18227093">
                <a:off x="2158" y="2350"/>
                <a:ext cx="82" cy="85"/>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116772" name="Group 42"/>
            <p:cNvGrpSpPr>
              <a:grpSpLocks/>
            </p:cNvGrpSpPr>
            <p:nvPr/>
          </p:nvGrpSpPr>
          <p:grpSpPr bwMode="auto">
            <a:xfrm>
              <a:off x="2905" y="1747"/>
              <a:ext cx="76" cy="241"/>
              <a:chOff x="2830" y="1616"/>
              <a:chExt cx="85" cy="260"/>
            </a:xfrm>
          </p:grpSpPr>
          <p:sp>
            <p:nvSpPr>
              <p:cNvPr id="52" name="Oval 43"/>
              <p:cNvSpPr>
                <a:spLocks noChangeArrowheads="1"/>
              </p:cNvSpPr>
              <p:nvPr/>
            </p:nvSpPr>
            <p:spPr bwMode="gray">
              <a:xfrm rot="18227093">
                <a:off x="2831" y="1616"/>
                <a:ext cx="82" cy="81"/>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4" name="Oval 44"/>
              <p:cNvSpPr>
                <a:spLocks noChangeArrowheads="1"/>
              </p:cNvSpPr>
              <p:nvPr/>
            </p:nvSpPr>
            <p:spPr bwMode="gray">
              <a:xfrm rot="18227093">
                <a:off x="2833" y="1796"/>
                <a:ext cx="82" cy="81"/>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sp>
          <p:nvSpPr>
            <p:cNvPr id="42" name="Oval 45"/>
            <p:cNvSpPr>
              <a:spLocks noChangeArrowheads="1"/>
            </p:cNvSpPr>
            <p:nvPr/>
          </p:nvSpPr>
          <p:spPr bwMode="gray">
            <a:xfrm rot="18227093">
              <a:off x="3747" y="2346"/>
              <a:ext cx="77" cy="78"/>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4" name="Oval 46"/>
            <p:cNvSpPr>
              <a:spLocks noChangeArrowheads="1"/>
            </p:cNvSpPr>
            <p:nvPr/>
          </p:nvSpPr>
          <p:spPr bwMode="gray">
            <a:xfrm rot="18227093">
              <a:off x="3607" y="2420"/>
              <a:ext cx="74" cy="7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16775" name="Text Box 47"/>
            <p:cNvSpPr txBox="1">
              <a:spLocks noChangeArrowheads="1"/>
            </p:cNvSpPr>
            <p:nvPr/>
          </p:nvSpPr>
          <p:spPr bwMode="auto">
            <a:xfrm>
              <a:off x="609" y="2133"/>
              <a:ext cx="1080" cy="265"/>
            </a:xfrm>
            <a:prstGeom prst="rect">
              <a:avLst/>
            </a:prstGeom>
            <a:noFill/>
            <a:ln w="9525">
              <a:noFill/>
              <a:miter lim="800000"/>
              <a:headEnd/>
              <a:tailEnd/>
            </a:ln>
          </p:spPr>
          <p:txBody>
            <a:bodyPr>
              <a:spAutoFit/>
            </a:bodyPr>
            <a:lstStyle/>
            <a:p>
              <a:pPr eaLnBrk="0" hangingPunct="0"/>
              <a:r>
                <a:rPr lang="fa-IR" sz="1200" b="1">
                  <a:solidFill>
                    <a:schemeClr val="tx2"/>
                  </a:solidFill>
                  <a:latin typeface="Calibri" pitchFamily="34" charset="0"/>
                  <a:cs typeface="B Nazanin" pitchFamily="2" charset="-78"/>
                </a:rPr>
                <a:t>تعریف احیا</a:t>
              </a:r>
              <a:endParaRPr lang="en-US" sz="1200" b="1">
                <a:solidFill>
                  <a:schemeClr val="tx2"/>
                </a:solidFill>
                <a:latin typeface="Calibri" pitchFamily="34" charset="0"/>
                <a:cs typeface="B Nazanin" pitchFamily="2" charset="-78"/>
              </a:endParaRPr>
            </a:p>
          </p:txBody>
        </p:sp>
        <p:sp>
          <p:nvSpPr>
            <p:cNvPr id="116776" name="Text Box 48"/>
            <p:cNvSpPr txBox="1">
              <a:spLocks noChangeArrowheads="1"/>
            </p:cNvSpPr>
            <p:nvPr/>
          </p:nvSpPr>
          <p:spPr bwMode="auto">
            <a:xfrm>
              <a:off x="2008" y="1046"/>
              <a:ext cx="1872" cy="265"/>
            </a:xfrm>
            <a:prstGeom prst="rect">
              <a:avLst/>
            </a:prstGeom>
            <a:noFill/>
            <a:ln w="9525">
              <a:noFill/>
              <a:miter lim="800000"/>
              <a:headEnd/>
              <a:tailEnd/>
            </a:ln>
          </p:spPr>
          <p:txBody>
            <a:bodyPr>
              <a:spAutoFit/>
            </a:bodyPr>
            <a:lstStyle/>
            <a:p>
              <a:pPr algn="ctr" eaLnBrk="0" hangingPunct="0"/>
              <a:r>
                <a:rPr lang="fa-IR" sz="1200" b="1">
                  <a:solidFill>
                    <a:schemeClr val="tx2"/>
                  </a:solidFill>
                  <a:latin typeface="Calibri" pitchFamily="34" charset="0"/>
                  <a:cs typeface="B Nazanin" pitchFamily="2" charset="-78"/>
                </a:rPr>
                <a:t>کلیات  و معیارهای طرح احیا</a:t>
              </a:r>
              <a:endParaRPr lang="en-US" sz="1200" b="1">
                <a:solidFill>
                  <a:schemeClr val="tx2"/>
                </a:solidFill>
                <a:latin typeface="Calibri" pitchFamily="34" charset="0"/>
                <a:cs typeface="B Nazanin" pitchFamily="2" charset="-78"/>
              </a:endParaRPr>
            </a:p>
          </p:txBody>
        </p:sp>
        <p:sp>
          <p:nvSpPr>
            <p:cNvPr id="116777" name="Text Box 49"/>
            <p:cNvSpPr txBox="1">
              <a:spLocks noChangeArrowheads="1"/>
            </p:cNvSpPr>
            <p:nvPr/>
          </p:nvSpPr>
          <p:spPr bwMode="auto">
            <a:xfrm>
              <a:off x="4298" y="2055"/>
              <a:ext cx="1038" cy="795"/>
            </a:xfrm>
            <a:prstGeom prst="rect">
              <a:avLst/>
            </a:prstGeom>
            <a:noFill/>
            <a:ln w="9525">
              <a:noFill/>
              <a:miter lim="800000"/>
              <a:headEnd/>
              <a:tailEnd/>
            </a:ln>
          </p:spPr>
          <p:txBody>
            <a:bodyPr>
              <a:spAutoFit/>
            </a:bodyPr>
            <a:lstStyle/>
            <a:p>
              <a:pPr algn="ctr" eaLnBrk="0" hangingPunct="0"/>
              <a:r>
                <a:rPr lang="fa-IR" sz="1200" b="1">
                  <a:solidFill>
                    <a:schemeClr val="tx2"/>
                  </a:solidFill>
                  <a:latin typeface="Calibri" pitchFamily="34" charset="0"/>
                  <a:cs typeface="B Nazanin" pitchFamily="2" charset="-78"/>
                </a:rPr>
                <a:t>بررسی سطوح مختلف نیازها و ارائه مبانی نظری استراتژی احیا</a:t>
              </a:r>
              <a:endParaRPr lang="en-US" sz="1200" b="1">
                <a:solidFill>
                  <a:schemeClr val="tx2"/>
                </a:solidFill>
                <a:latin typeface="Calibri" pitchFamily="34" charset="0"/>
                <a:cs typeface="B Nazanin" pitchFamily="2" charset="-78"/>
              </a:endParaRPr>
            </a:p>
          </p:txBody>
        </p:sp>
        <p:sp>
          <p:nvSpPr>
            <p:cNvPr id="116778" name="Text Box 50"/>
            <p:cNvSpPr txBox="1">
              <a:spLocks noChangeArrowheads="1"/>
            </p:cNvSpPr>
            <p:nvPr/>
          </p:nvSpPr>
          <p:spPr bwMode="auto">
            <a:xfrm>
              <a:off x="1056" y="3762"/>
              <a:ext cx="1271" cy="265"/>
            </a:xfrm>
            <a:prstGeom prst="rect">
              <a:avLst/>
            </a:prstGeom>
            <a:noFill/>
            <a:ln w="9525">
              <a:noFill/>
              <a:miter lim="800000"/>
              <a:headEnd/>
              <a:tailEnd/>
            </a:ln>
          </p:spPr>
          <p:txBody>
            <a:bodyPr>
              <a:spAutoFit/>
            </a:bodyPr>
            <a:lstStyle/>
            <a:p>
              <a:pPr algn="ctr" eaLnBrk="0" hangingPunct="0"/>
              <a:r>
                <a:rPr lang="fa-IR" sz="1200" b="1">
                  <a:solidFill>
                    <a:schemeClr val="tx2"/>
                  </a:solidFill>
                  <a:latin typeface="Calibri" pitchFamily="34" charset="0"/>
                  <a:cs typeface="B Nazanin" pitchFamily="2" charset="-78"/>
                </a:rPr>
                <a:t>ارائه نقشه های طرح احیا</a:t>
              </a:r>
              <a:endParaRPr lang="en-US" sz="1200" b="1">
                <a:solidFill>
                  <a:schemeClr val="tx2"/>
                </a:solidFill>
                <a:latin typeface="Calibri" pitchFamily="34" charset="0"/>
                <a:cs typeface="B Nazanin" pitchFamily="2" charset="-78"/>
              </a:endParaRPr>
            </a:p>
          </p:txBody>
        </p:sp>
        <p:sp>
          <p:nvSpPr>
            <p:cNvPr id="116779" name="Text Box 51"/>
            <p:cNvSpPr txBox="1">
              <a:spLocks noChangeArrowheads="1"/>
            </p:cNvSpPr>
            <p:nvPr/>
          </p:nvSpPr>
          <p:spPr bwMode="auto">
            <a:xfrm>
              <a:off x="3376" y="3734"/>
              <a:ext cx="1364" cy="265"/>
            </a:xfrm>
            <a:prstGeom prst="rect">
              <a:avLst/>
            </a:prstGeom>
            <a:noFill/>
            <a:ln w="9525">
              <a:noFill/>
              <a:miter lim="800000"/>
              <a:headEnd/>
              <a:tailEnd/>
            </a:ln>
          </p:spPr>
          <p:txBody>
            <a:bodyPr>
              <a:spAutoFit/>
            </a:bodyPr>
            <a:lstStyle/>
            <a:p>
              <a:pPr algn="ctr" eaLnBrk="0" hangingPunct="0"/>
              <a:r>
                <a:rPr lang="fa-IR" sz="1200" b="1">
                  <a:solidFill>
                    <a:schemeClr val="tx2"/>
                  </a:solidFill>
                  <a:latin typeface="Calibri" pitchFamily="34" charset="0"/>
                  <a:cs typeface="B Nazanin" pitchFamily="2" charset="-78"/>
                </a:rPr>
                <a:t>ایده های طرح احیا  </a:t>
              </a:r>
              <a:endParaRPr lang="en-US" sz="1200" b="1">
                <a:solidFill>
                  <a:schemeClr val="tx2"/>
                </a:solidFill>
                <a:latin typeface="Calibri" pitchFamily="34" charset="0"/>
                <a:cs typeface="B Nazanin" pitchFamily="2" charset="-78"/>
              </a:endParaRPr>
            </a:p>
          </p:txBody>
        </p:sp>
      </p:grpSp>
      <p:pic>
        <p:nvPicPr>
          <p:cNvPr id="116744" name="Picture 8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16745" name="Group 84"/>
          <p:cNvGrpSpPr>
            <a:grpSpLocks/>
          </p:cNvGrpSpPr>
          <p:nvPr/>
        </p:nvGrpSpPr>
        <p:grpSpPr bwMode="auto">
          <a:xfrm>
            <a:off x="325438" y="1616075"/>
            <a:ext cx="3425825" cy="5187950"/>
            <a:chOff x="421417" y="2261407"/>
            <a:chExt cx="4426324" cy="7263590"/>
          </a:xfrm>
        </p:grpSpPr>
        <p:grpSp>
          <p:nvGrpSpPr>
            <p:cNvPr id="116748" name="Group 82"/>
            <p:cNvGrpSpPr>
              <a:grpSpLocks/>
            </p:cNvGrpSpPr>
            <p:nvPr/>
          </p:nvGrpSpPr>
          <p:grpSpPr bwMode="auto">
            <a:xfrm>
              <a:off x="421417" y="2261407"/>
              <a:ext cx="4426324" cy="7263590"/>
              <a:chOff x="80891" y="3033303"/>
              <a:chExt cx="5100710" cy="6278942"/>
            </a:xfrm>
          </p:grpSpPr>
          <p:pic>
            <p:nvPicPr>
              <p:cNvPr id="116750"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6751" name="Group 29"/>
              <p:cNvGrpSpPr>
                <a:grpSpLocks/>
              </p:cNvGrpSpPr>
              <p:nvPr/>
            </p:nvGrpSpPr>
            <p:grpSpPr bwMode="auto">
              <a:xfrm>
                <a:off x="80891" y="3033303"/>
                <a:ext cx="5100710" cy="6278942"/>
                <a:chOff x="80891" y="3033303"/>
                <a:chExt cx="5100710" cy="6278942"/>
              </a:xfrm>
            </p:grpSpPr>
            <p:sp>
              <p:nvSpPr>
                <p:cNvPr id="10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10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10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10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0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0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10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6759"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6749" name="TextBox 9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pic>
        <p:nvPicPr>
          <p:cNvPr id="116746"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84" name="Slide Number Placeholder 36"/>
          <p:cNvSpPr>
            <a:spLocks noGrp="1"/>
          </p:cNvSpPr>
          <p:nvPr>
            <p:ph type="sldNum" sz="quarter" idx="12"/>
          </p:nvPr>
        </p:nvSpPr>
        <p:spPr>
          <a:xfrm>
            <a:off x="3643313" y="6438900"/>
            <a:ext cx="2311400" cy="365125"/>
          </a:xfrm>
        </p:spPr>
        <p:txBody>
          <a:bodyPr/>
          <a:lstStyle/>
          <a:p>
            <a:pPr>
              <a:defRPr/>
            </a:pPr>
            <a:fld id="{8B7285E6-E74C-48A8-ABE3-BF28380BF7ED}" type="slidenum">
              <a:rPr lang="en-US" smtClean="0">
                <a:latin typeface="F_jalal" pitchFamily="2" charset="0"/>
              </a:rPr>
              <a:pPr>
                <a:defRPr/>
              </a:pPr>
              <a:t>113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776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776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8" name="Text Box 35"/>
          <p:cNvSpPr txBox="1">
            <a:spLocks noChangeArrowheads="1"/>
          </p:cNvSpPr>
          <p:nvPr/>
        </p:nvSpPr>
        <p:spPr bwMode="auto">
          <a:xfrm>
            <a:off x="5719763"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767" name="TextBox 9"/>
          <p:cNvSpPr txBox="1">
            <a:spLocks noChangeArrowheads="1"/>
          </p:cNvSpPr>
          <p:nvPr/>
        </p:nvSpPr>
        <p:spPr bwMode="auto">
          <a:xfrm>
            <a:off x="2867025" y="1577975"/>
            <a:ext cx="6519863" cy="4440238"/>
          </a:xfrm>
          <a:prstGeom prst="rect">
            <a:avLst/>
          </a:prstGeom>
          <a:noFill/>
          <a:ln w="9525">
            <a:noFill/>
            <a:miter lim="800000"/>
            <a:headEnd/>
            <a:tailEnd/>
          </a:ln>
        </p:spPr>
        <p:txBody>
          <a:bodyPr lIns="68406" tIns="34203" rIns="68406" bIns="34203">
            <a:spAutoFit/>
          </a:bodyPr>
          <a:lstStyle/>
          <a:p>
            <a:pPr algn="just"/>
            <a:r>
              <a:rPr lang="fa-IR" sz="1500" b="1">
                <a:latin typeface="Calibri" pitchFamily="34" charset="0"/>
                <a:cs typeface="B Nazanin" pitchFamily="2" charset="-78"/>
              </a:rPr>
              <a:t>احیا:</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این واژه به معنای یگانگی بخشیدن به همه بخش های از میان رفته اثر یا سازمان فضایی است، به گونه ای که بتوان کلیت خدشه دار شده را از نو ایجاد کرد. این امر امروزه  در اقداماتی ویژه برای بناها یا مجموعه ها یا بافت های شهری  بسیار با ارزش در مقیاس ملی و جهانی مطرح می شود. به سخن دیگر، احیا بازگشت به بنا، مجموعه یا فضای شهری اولیه ، سبب بازگرداندن حالت وجودی، ذاتی و اصلی بنا،مجموعه و یا فضای شهری می گردد. این واژه  خصوصا برای بافت های تاریخی کهن و با ارزش به کار گرفته می شود.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این عمل بر  مبنای احترام به کیفیت قدیمی بنا و بر مستندات اصیل آن استوار است. بنابراین این اقدام بر ذکر تاریخ و مشخصات هر نوع مداخله ای، پس از زمان ساخت اصلی بنا، مجموعه و یا فضای شهری تاکید می شود.امروزه احیا، محدودیت زمانی مفاهیم گذشته خود را در هم شکسته استو بر مفهومی کاملا خلاقانه استوار است.</a:t>
            </a:r>
            <a:endParaRPr lang="en-US" sz="1100">
              <a:latin typeface="Calibri" pitchFamily="34" charset="0"/>
              <a:cs typeface="B Nazanin" pitchFamily="2" charset="-78"/>
            </a:endParaRPr>
          </a:p>
          <a:p>
            <a:pPr algn="just"/>
            <a:endParaRPr lang="en-US" sz="1100">
              <a:latin typeface="Calibri" pitchFamily="34" charset="0"/>
              <a:cs typeface="B Nazanin" pitchFamily="2" charset="-78"/>
            </a:endParaRPr>
          </a:p>
          <a:p>
            <a:pPr algn="just"/>
            <a:r>
              <a:rPr lang="fa-IR" sz="1500" b="1">
                <a:latin typeface="Calibri" pitchFamily="34" charset="0"/>
                <a:cs typeface="B Nazanin" pitchFamily="2" charset="-78"/>
              </a:rPr>
              <a:t>پیشینه حفاظت آثار تاریخی:</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پیشینه حفاظت آثار تاریخی و میراث فرهنگی به بیش از پانصد سال قبل از میلاد مسیح باز می گردد. در دوران گذشته، اعتقاد و باورهای مردم، نگهداری و حفظ بناها و آثار با ارزش را تضمین می کرده است. </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a:p>
            <a:pPr algn="just"/>
            <a:r>
              <a:rPr lang="fa-IR" sz="1500" b="1">
                <a:latin typeface="Calibri" pitchFamily="34" charset="0"/>
                <a:cs typeface="B Nazanin" pitchFamily="2" charset="-78"/>
              </a:rPr>
              <a:t>احیای ارزش ها و جلوه های گذشته:</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برای احیا و نگهداری ارزش های گذشته، باید آنها را شناخت و در فهم ضرایب مستور این جلوه های وصف نشدنی کوشید، زیرا معماری هر مرز وبومی بی گمان پاسخ منطقی و کارکردی به طبیعت و اقلیم آن دیار است. در همه دوره ها آسایش و فضا مطرح بوده است. حضور عوامل آسایش در چارچوب معماری جلوه های معمارانه یافته اند.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a:p>
            <a:pPr algn="just"/>
            <a:r>
              <a:rPr lang="fa-IR" sz="1500" b="1">
                <a:latin typeface="Calibri" pitchFamily="34" charset="0"/>
                <a:cs typeface="B Nazanin" pitchFamily="2" charset="-78"/>
              </a:rPr>
              <a:t>طرح  احیا:</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بافت قدیمی اکثر شهرهای ایران مملو از بناهای تاریخی با شوکهی است که به دلیل عدم توجه، به سرعت در حال فرسودگی و نابودی است و این در حالی است که به جرات می توان گفت تمام شهرها، از نظر امکانات ساختمانی، برای تامین نیازهای عمومی شهر، با کمبودهای اساسی روبه رو هستند . احیای بناهای تاریخی، فرصتی است که ضمن آنکه  از نظر اقتصادی و تامین نیازهای عمومی، مغتنم می باشد، باعث وصل مجدد حقه های زنجیر از هم گسسته فرهنگ نیز تواند بود.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p:txBody>
      </p:sp>
      <p:pic>
        <p:nvPicPr>
          <p:cNvPr id="117768"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17769" name="Group 35"/>
          <p:cNvGrpSpPr>
            <a:grpSpLocks/>
          </p:cNvGrpSpPr>
          <p:nvPr/>
        </p:nvGrpSpPr>
        <p:grpSpPr bwMode="auto">
          <a:xfrm>
            <a:off x="325438" y="1616075"/>
            <a:ext cx="3425825" cy="5187950"/>
            <a:chOff x="421417" y="2261407"/>
            <a:chExt cx="4426324" cy="7263590"/>
          </a:xfrm>
        </p:grpSpPr>
        <p:grpSp>
          <p:nvGrpSpPr>
            <p:cNvPr id="117773" name="Group 82"/>
            <p:cNvGrpSpPr>
              <a:grpSpLocks/>
            </p:cNvGrpSpPr>
            <p:nvPr/>
          </p:nvGrpSpPr>
          <p:grpSpPr bwMode="auto">
            <a:xfrm>
              <a:off x="421417" y="2261407"/>
              <a:ext cx="4426324" cy="7263590"/>
              <a:chOff x="80891" y="3033303"/>
              <a:chExt cx="5100710" cy="6278942"/>
            </a:xfrm>
          </p:grpSpPr>
          <p:pic>
            <p:nvPicPr>
              <p:cNvPr id="117775"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7776"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7784"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7774"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17771"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2" name="Slide Number Placeholder 36"/>
          <p:cNvSpPr>
            <a:spLocks noGrp="1"/>
          </p:cNvSpPr>
          <p:nvPr>
            <p:ph type="sldNum" sz="quarter" idx="12"/>
          </p:nvPr>
        </p:nvSpPr>
        <p:spPr>
          <a:xfrm>
            <a:off x="3643313" y="6438900"/>
            <a:ext cx="2311400" cy="365125"/>
          </a:xfrm>
        </p:spPr>
        <p:txBody>
          <a:bodyPr/>
          <a:lstStyle/>
          <a:p>
            <a:pPr>
              <a:defRPr/>
            </a:pPr>
            <a:fld id="{F8C883E5-769D-4461-BE03-9D473753A53A}" type="slidenum">
              <a:rPr lang="en-US" smtClean="0">
                <a:latin typeface="F_jalal" pitchFamily="2" charset="0"/>
              </a:rPr>
              <a:pPr>
                <a:defRPr/>
              </a:pPr>
              <a:t>114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878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878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8" name="Text Box 35"/>
          <p:cNvSpPr txBox="1">
            <a:spLocks noChangeArrowheads="1"/>
          </p:cNvSpPr>
          <p:nvPr/>
        </p:nvSpPr>
        <p:spPr bwMode="auto">
          <a:xfrm>
            <a:off x="5719763"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کلیات و معیار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8791" name="TextBox 8"/>
          <p:cNvSpPr txBox="1">
            <a:spLocks noChangeArrowheads="1"/>
          </p:cNvSpPr>
          <p:nvPr/>
        </p:nvSpPr>
        <p:spPr bwMode="auto">
          <a:xfrm>
            <a:off x="2867025" y="1544638"/>
            <a:ext cx="6550025" cy="3562350"/>
          </a:xfrm>
          <a:prstGeom prst="rect">
            <a:avLst/>
          </a:prstGeom>
          <a:noFill/>
          <a:ln w="9525">
            <a:noFill/>
            <a:miter lim="800000"/>
            <a:headEnd/>
            <a:tailEnd/>
          </a:ln>
        </p:spPr>
        <p:txBody>
          <a:bodyPr lIns="68406" tIns="34203" rIns="68406" bIns="34203">
            <a:spAutoFit/>
          </a:bodyPr>
          <a:lstStyle/>
          <a:p>
            <a:pPr algn="just"/>
            <a:r>
              <a:rPr lang="fa-IR" sz="1600" b="1">
                <a:latin typeface="Calibri" pitchFamily="34" charset="0"/>
                <a:cs typeface="B Nazanin" pitchFamily="2" charset="-78"/>
              </a:rPr>
              <a:t>کلیات:</a:t>
            </a:r>
            <a:endParaRPr lang="en-US" sz="1600" b="1">
              <a:latin typeface="Calibri" pitchFamily="34" charset="0"/>
              <a:cs typeface="B Nazanin" pitchFamily="2" charset="-78"/>
            </a:endParaRPr>
          </a:p>
          <a:p>
            <a:pPr algn="just"/>
            <a:r>
              <a:rPr lang="fa-IR" sz="1100" b="1">
                <a:latin typeface="Calibri" pitchFamily="34" charset="0"/>
                <a:cs typeface="B Nazanin" pitchFamily="2" charset="-78"/>
              </a:rPr>
              <a:t>هر بنا یا مجموعه تاریخی- همانند انسان- از دو جز اساسی تشکیل شده است،  جان و روح.</a:t>
            </a:r>
            <a:endParaRPr lang="en-US" sz="1100" b="1">
              <a:latin typeface="Calibri" pitchFamily="34" charset="0"/>
              <a:cs typeface="B Nazanin" pitchFamily="2" charset="-78"/>
            </a:endParaRPr>
          </a:p>
          <a:p>
            <a:pPr algn="just"/>
            <a:r>
              <a:rPr lang="fa-IR" sz="1100">
                <a:latin typeface="Calibri" pitchFamily="34" charset="0"/>
                <a:cs typeface="B Nazanin" pitchFamily="2" charset="-78"/>
              </a:rPr>
              <a:t>کالبد هر بنا (جان) و عملکرد آن (روح) مکمل یکدیگرند. به نوعی که عملکرد مناسب ، ضامن ماندگاری بیشتر کالبد در طی زمان است.  کالبد هر بنا یا مجموعه تاریخی ، در اثر تاثیر انواع عوامل مخل ، در معرض تهدید و در نهایت، نابودی قرار دارد. برای به تاخیر انداختن زوال و ایجاد شرایط مناسب برای تداوم و ماندگاری بنا، روش های مختلف درمان وجود دارد که طرح مرمت بر اساس آنها شکل می گیرد.  مام به موازات درمان کالبد، به روح بنا نیز توجه شود.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در طول زمان، عملرد بنا به علت بروز دگرگونی هادر نیازهای اجتماع و یا در اثر تغییر در هنجارهای اقتصادی، اعتقادی ، اجتماعی و فرهنگی در معرض دگرگونی قرار دارد در چنین حالتی کالبد بنا نیز روند سریعتری را در تخریب می پیماید . درمان مناسبی که برای روح بنا در نظر گرفته می شود اعطای عملکرد جدیدی مناسب با نیازهای روز شوئنات بنا و شرایط کالبدی آن می باشد. پس ، پس از درمان فیزیک بنا، با اعطای عملکرد جدید به بنا، باعث حیات مجد آن می شویم.</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اما احیا چیست؟ اگرچه تعریف (اعطای عملکرد جدید متناسب با نیازهای روز، شئونات بنا و شرایط کالبدی آن ) خود تعریفی جامع و مانع از احیا تواند بود اما باید دانست که برای اعطای این عملکرد جدید باید تمهیداتی اندیشده شود، و این اندیشه باید بر اساس ضوابط و معیارهای هایی شکل گیرند.</a:t>
            </a:r>
          </a:p>
          <a:p>
            <a:pPr algn="just"/>
            <a:endParaRPr lang="en-US" sz="1100">
              <a:latin typeface="Calibri" pitchFamily="34" charset="0"/>
              <a:cs typeface="B Nazanin" pitchFamily="2" charset="-78"/>
            </a:endParaRPr>
          </a:p>
          <a:p>
            <a:pPr algn="just"/>
            <a:r>
              <a:rPr lang="fa-IR" sz="1600" b="1">
                <a:latin typeface="Calibri" pitchFamily="34" charset="0"/>
                <a:cs typeface="B Nazanin" pitchFamily="2" charset="-78"/>
              </a:rPr>
              <a:t>معیارهایی که برای تهیه طرح احیای به آنها توجه شده است:</a:t>
            </a:r>
            <a:endParaRPr lang="en-US" sz="1600" b="1">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توجه به سطح پروژه (محله ای ، شهری، استانی و …)</a:t>
            </a:r>
            <a:endParaRPr lang="en-US" sz="1100">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توجه به نیاز مردم</a:t>
            </a:r>
            <a:endParaRPr lang="en-US" sz="1100">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توجه به  پتانسیل  بنا و پیشنهاد طرحی هم شان آنها</a:t>
            </a:r>
            <a:endParaRPr lang="en-US" sz="1100">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توجه به بافت اطراف</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p:txBody>
      </p:sp>
      <p:pic>
        <p:nvPicPr>
          <p:cNvPr id="118792" name="Picture 10" descr="E:\مرمت ابنیه\مرمت عباسقلی خان\Madrese-Abasgholikhan-Mashhad\Madreseh Abasgholikhan (6).jpg"/>
          <p:cNvPicPr>
            <a:picLocks noChangeAspect="1" noChangeArrowheads="1"/>
          </p:cNvPicPr>
          <p:nvPr/>
        </p:nvPicPr>
        <p:blipFill>
          <a:blip r:embed="rId5"/>
          <a:srcRect/>
          <a:stretch>
            <a:fillRect/>
          </a:stretch>
        </p:blipFill>
        <p:spPr bwMode="auto">
          <a:xfrm>
            <a:off x="7540625" y="5073650"/>
            <a:ext cx="1804988" cy="1144588"/>
          </a:xfrm>
          <a:prstGeom prst="rect">
            <a:avLst/>
          </a:prstGeom>
          <a:noFill/>
          <a:ln w="9525">
            <a:noFill/>
            <a:miter lim="800000"/>
            <a:headEnd/>
            <a:tailEnd/>
          </a:ln>
        </p:spPr>
      </p:pic>
      <p:pic>
        <p:nvPicPr>
          <p:cNvPr id="118793" name="Picture 11" descr="E:\مرمت ابنیه\مرمت عباسقلی خان\Madrese-Abasgholikhan-Mashhad\Madreseh Abasgholikhan (13).jpg"/>
          <p:cNvPicPr>
            <a:picLocks noChangeAspect="1" noChangeArrowheads="1"/>
          </p:cNvPicPr>
          <p:nvPr/>
        </p:nvPicPr>
        <p:blipFill>
          <a:blip r:embed="rId6"/>
          <a:srcRect/>
          <a:stretch>
            <a:fillRect/>
          </a:stretch>
        </p:blipFill>
        <p:spPr bwMode="auto">
          <a:xfrm>
            <a:off x="3006725" y="5022850"/>
            <a:ext cx="2117725" cy="1185863"/>
          </a:xfrm>
          <a:prstGeom prst="rect">
            <a:avLst/>
          </a:prstGeom>
          <a:noFill/>
          <a:ln w="9525">
            <a:noFill/>
            <a:miter lim="800000"/>
            <a:headEnd/>
            <a:tailEnd/>
          </a:ln>
        </p:spPr>
      </p:pic>
      <p:pic>
        <p:nvPicPr>
          <p:cNvPr id="118794" name="Picture 12" descr="F:\فیلم و عکس مدرسه عبایقلی خان\New Folder (2)\26102009017.jpg"/>
          <p:cNvPicPr>
            <a:picLocks noChangeAspect="1" noChangeArrowheads="1"/>
          </p:cNvPicPr>
          <p:nvPr/>
        </p:nvPicPr>
        <p:blipFill>
          <a:blip r:embed="rId7"/>
          <a:srcRect/>
          <a:stretch>
            <a:fillRect/>
          </a:stretch>
        </p:blipFill>
        <p:spPr bwMode="auto">
          <a:xfrm>
            <a:off x="5438775" y="5035550"/>
            <a:ext cx="1768475" cy="1223963"/>
          </a:xfrm>
          <a:prstGeom prst="rect">
            <a:avLst/>
          </a:prstGeom>
          <a:noFill/>
          <a:ln w="9525">
            <a:noFill/>
            <a:miter lim="800000"/>
            <a:headEnd/>
            <a:tailEnd/>
          </a:ln>
        </p:spPr>
      </p:pic>
      <p:pic>
        <p:nvPicPr>
          <p:cNvPr id="118795" name="Picture 37"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18796" name="Group 38"/>
          <p:cNvGrpSpPr>
            <a:grpSpLocks/>
          </p:cNvGrpSpPr>
          <p:nvPr/>
        </p:nvGrpSpPr>
        <p:grpSpPr bwMode="auto">
          <a:xfrm>
            <a:off x="325438" y="1616075"/>
            <a:ext cx="3425825" cy="5187950"/>
            <a:chOff x="421417" y="2261407"/>
            <a:chExt cx="4426324" cy="7263590"/>
          </a:xfrm>
        </p:grpSpPr>
        <p:grpSp>
          <p:nvGrpSpPr>
            <p:cNvPr id="118800" name="Group 82"/>
            <p:cNvGrpSpPr>
              <a:grpSpLocks/>
            </p:cNvGrpSpPr>
            <p:nvPr/>
          </p:nvGrpSpPr>
          <p:grpSpPr bwMode="auto">
            <a:xfrm>
              <a:off x="421417" y="2261407"/>
              <a:ext cx="4426324" cy="7263590"/>
              <a:chOff x="80891" y="3033303"/>
              <a:chExt cx="5100710" cy="6278942"/>
            </a:xfrm>
          </p:grpSpPr>
          <p:pic>
            <p:nvPicPr>
              <p:cNvPr id="118802"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8803"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8811"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8801"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2"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18798"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5" name="Slide Number Placeholder 36"/>
          <p:cNvSpPr>
            <a:spLocks noGrp="1"/>
          </p:cNvSpPr>
          <p:nvPr>
            <p:ph type="sldNum" sz="quarter" idx="12"/>
          </p:nvPr>
        </p:nvSpPr>
        <p:spPr>
          <a:xfrm>
            <a:off x="3643313" y="6438900"/>
            <a:ext cx="2311400" cy="365125"/>
          </a:xfrm>
        </p:spPr>
        <p:txBody>
          <a:bodyPr/>
          <a:lstStyle/>
          <a:p>
            <a:pPr>
              <a:defRPr/>
            </a:pPr>
            <a:fld id="{641165FC-3CC2-49BF-AC59-0AB118911442}" type="slidenum">
              <a:rPr lang="en-US" smtClean="0">
                <a:latin typeface="F_jalal" pitchFamily="2" charset="0"/>
              </a:rPr>
              <a:pPr>
                <a:defRPr/>
              </a:pPr>
              <a:t>115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1981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1981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9814" name="Group 88"/>
          <p:cNvGrpSpPr>
            <a:grpSpLocks/>
          </p:cNvGrpSpPr>
          <p:nvPr/>
        </p:nvGrpSpPr>
        <p:grpSpPr bwMode="auto">
          <a:xfrm>
            <a:off x="3657600" y="1695450"/>
            <a:ext cx="5186363" cy="2533650"/>
            <a:chOff x="4491113" y="2087880"/>
            <a:chExt cx="7010400" cy="4160520"/>
          </a:xfrm>
        </p:grpSpPr>
        <p:grpSp>
          <p:nvGrpSpPr>
            <p:cNvPr id="3" name="Group 37"/>
            <p:cNvGrpSpPr/>
            <p:nvPr/>
          </p:nvGrpSpPr>
          <p:grpSpPr>
            <a:xfrm>
              <a:off x="4491113" y="2087880"/>
              <a:ext cx="7010400" cy="4160520"/>
              <a:chOff x="990600" y="1676400"/>
              <a:chExt cx="7010400" cy="4160520"/>
            </a:xfrm>
            <a:solidFill>
              <a:schemeClr val="tx2">
                <a:lumMod val="60000"/>
                <a:lumOff val="40000"/>
              </a:schemeClr>
            </a:solidFill>
          </p:grpSpPr>
          <p:sp>
            <p:nvSpPr>
              <p:cNvPr id="41" name="AutoShape 5"/>
              <p:cNvSpPr>
                <a:spLocks noChangeArrowheads="1"/>
              </p:cNvSpPr>
              <p:nvPr/>
            </p:nvSpPr>
            <p:spPr bwMode="gray">
              <a:xfrm>
                <a:off x="3602038" y="3139440"/>
                <a:ext cx="1731962" cy="868680"/>
              </a:xfrm>
              <a:prstGeom prst="can">
                <a:avLst>
                  <a:gd name="adj" fmla="val 25000"/>
                </a:avLst>
              </a:prstGeom>
              <a:solidFill>
                <a:schemeClr val="accent5">
                  <a:lumMod val="60000"/>
                  <a:lumOff val="40000"/>
                </a:schemeClr>
              </a:solidFill>
              <a:ln w="9525">
                <a:noFill/>
                <a:round/>
                <a:headEnd/>
                <a:tailEnd/>
              </a:ln>
              <a:effectLst/>
            </p:spPr>
            <p:txBody>
              <a:bodyPr wrap="none" anchor="ctr"/>
              <a:lstStyle/>
              <a:p>
                <a:pPr algn="ctr" defTabSz="957011" rtl="0" fontAlgn="auto">
                  <a:spcBef>
                    <a:spcPts val="0"/>
                  </a:spcBef>
                  <a:spcAft>
                    <a:spcPts val="0"/>
                  </a:spcAft>
                  <a:defRPr/>
                </a:pPr>
                <a:r>
                  <a:rPr lang="fa-IR" sz="1300" dirty="0">
                    <a:latin typeface="+mn-lt"/>
                    <a:cs typeface="B Nazanin" pitchFamily="2" charset="-78"/>
                  </a:rPr>
                  <a:t>استراتژی احیا</a:t>
                </a:r>
              </a:p>
            </p:txBody>
          </p:sp>
          <p:sp>
            <p:nvSpPr>
              <p:cNvPr id="45" name="AutoShape 9"/>
              <p:cNvSpPr>
                <a:spLocks noChangeArrowheads="1"/>
              </p:cNvSpPr>
              <p:nvPr/>
            </p:nvSpPr>
            <p:spPr bwMode="gray">
              <a:xfrm>
                <a:off x="2971800" y="4206240"/>
                <a:ext cx="533400" cy="1630680"/>
              </a:xfrm>
              <a:prstGeom prst="leftArrow">
                <a:avLst>
                  <a:gd name="adj1" fmla="val 65583"/>
                  <a:gd name="adj2" fmla="val 65181"/>
                </a:avLst>
              </a:prstGeom>
              <a:solidFill>
                <a:schemeClr val="tx2">
                  <a:lumMod val="40000"/>
                  <a:lumOff val="60000"/>
                </a:schemeClr>
              </a:solidFill>
              <a:ln w="9525">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6" name="AutoShape 10"/>
              <p:cNvSpPr>
                <a:spLocks noChangeArrowheads="1"/>
              </p:cNvSpPr>
              <p:nvPr/>
            </p:nvSpPr>
            <p:spPr bwMode="auto">
              <a:xfrm>
                <a:off x="990600" y="2286000"/>
                <a:ext cx="1828800" cy="3434885"/>
              </a:xfrm>
              <a:prstGeom prst="roundRect">
                <a:avLst>
                  <a:gd name="adj" fmla="val 16667"/>
                </a:avLst>
              </a:prstGeom>
              <a:noFill/>
              <a:ln w="38100">
                <a:solidFill>
                  <a:schemeClr val="accent1"/>
                </a:solidFill>
                <a:round/>
                <a:headEnd/>
                <a:tailEnd/>
              </a:ln>
              <a:effectLst/>
            </p:spPr>
            <p:txBody>
              <a:bodyPr wrap="none" anchor="ctr"/>
              <a:lstStyle/>
              <a:p>
                <a:pPr algn="ctr" defTabSz="957011" rtl="0" eaLnBrk="0" fontAlgn="auto" hangingPunct="0">
                  <a:spcBef>
                    <a:spcPts val="0"/>
                  </a:spcBef>
                  <a:spcAft>
                    <a:spcPts val="0"/>
                  </a:spcAft>
                  <a:defRPr/>
                </a:pPr>
                <a:endParaRPr lang="fa-IR" dirty="0">
                  <a:latin typeface="Verdana" pitchFamily="34" charset="0"/>
                  <a:cs typeface="+mn-cs"/>
                </a:endParaRPr>
              </a:p>
            </p:txBody>
          </p:sp>
          <p:sp>
            <p:nvSpPr>
              <p:cNvPr id="47" name="Text Box 11"/>
              <p:cNvSpPr txBox="1">
                <a:spLocks noChangeArrowheads="1"/>
              </p:cNvSpPr>
              <p:nvPr/>
            </p:nvSpPr>
            <p:spPr bwMode="auto">
              <a:xfrm>
                <a:off x="1071487" y="2377721"/>
                <a:ext cx="1676399" cy="2930542"/>
              </a:xfrm>
              <a:prstGeom prst="rect">
                <a:avLst/>
              </a:prstGeom>
              <a:noFill/>
              <a:ln w="9525">
                <a:noFill/>
                <a:miter lim="800000"/>
                <a:headEnd/>
                <a:tailEnd/>
              </a:ln>
              <a:effectLst/>
            </p:spPr>
            <p:txBody>
              <a:bodyPr>
                <a:spAutoFit/>
              </a:bodyPr>
              <a:lstStyle/>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1- شناخت نیازهای مردم</a:t>
                </a:r>
              </a:p>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2- پیش بینی تغییرات کالبدی در بنا با عملکرد جدید</a:t>
                </a:r>
              </a:p>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3- پیش </a:t>
                </a:r>
                <a:r>
                  <a:rPr lang="fa-IR" sz="1000" dirty="0" err="1">
                    <a:solidFill>
                      <a:srgbClr val="001D3A"/>
                    </a:solidFill>
                    <a:latin typeface="Verdana" pitchFamily="34" charset="0"/>
                    <a:cs typeface="B Nazanin" pitchFamily="2" charset="-78"/>
                  </a:rPr>
                  <a:t>یسنی</a:t>
                </a:r>
                <a:r>
                  <a:rPr lang="fa-IR" sz="1000" dirty="0">
                    <a:solidFill>
                      <a:srgbClr val="001D3A"/>
                    </a:solidFill>
                    <a:latin typeface="Verdana" pitchFamily="34" charset="0"/>
                    <a:cs typeface="B Nazanin" pitchFamily="2" charset="-78"/>
                  </a:rPr>
                  <a:t> </a:t>
                </a:r>
                <a:r>
                  <a:rPr lang="fa-IR" sz="1000" dirty="0" err="1">
                    <a:solidFill>
                      <a:srgbClr val="001D3A"/>
                    </a:solidFill>
                    <a:latin typeface="Verdana" pitchFamily="34" charset="0"/>
                    <a:cs typeface="B Nazanin" pitchFamily="2" charset="-78"/>
                  </a:rPr>
                  <a:t>تاسیات</a:t>
                </a:r>
                <a:r>
                  <a:rPr lang="fa-IR" sz="1000" dirty="0">
                    <a:solidFill>
                      <a:srgbClr val="001D3A"/>
                    </a:solidFill>
                    <a:latin typeface="Verdana" pitchFamily="34" charset="0"/>
                    <a:cs typeface="B Nazanin" pitchFamily="2" charset="-78"/>
                  </a:rPr>
                  <a:t> جدید</a:t>
                </a:r>
              </a:p>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4- پیش بینی </a:t>
                </a:r>
                <a:r>
                  <a:rPr lang="fa-IR" sz="1000" dirty="0" err="1">
                    <a:solidFill>
                      <a:srgbClr val="001D3A"/>
                    </a:solidFill>
                    <a:latin typeface="Verdana" pitchFamily="34" charset="0"/>
                    <a:cs typeface="B Nazanin" pitchFamily="2" charset="-78"/>
                  </a:rPr>
                  <a:t>مبلمان</a:t>
                </a:r>
                <a:r>
                  <a:rPr lang="fa-IR" sz="1000" dirty="0">
                    <a:solidFill>
                      <a:srgbClr val="001D3A"/>
                    </a:solidFill>
                    <a:latin typeface="Verdana" pitchFamily="34" charset="0"/>
                    <a:cs typeface="B Nazanin" pitchFamily="2" charset="-78"/>
                  </a:rPr>
                  <a:t> داخلی متناسب با قدمت بنا</a:t>
                </a:r>
              </a:p>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5- پیش بینی نیازهای خدماتی متناسب با عملکرد جدید در بافت اطراف بنا</a:t>
                </a:r>
                <a:endParaRPr lang="en-US" sz="1000" dirty="0">
                  <a:solidFill>
                    <a:srgbClr val="001D3A"/>
                  </a:solidFill>
                  <a:latin typeface="Verdana" pitchFamily="34" charset="0"/>
                  <a:cs typeface="B Nazanin" pitchFamily="2" charset="-78"/>
                </a:endParaRPr>
              </a:p>
            </p:txBody>
          </p:sp>
          <p:sp>
            <p:nvSpPr>
              <p:cNvPr id="48" name="AutoShape 12"/>
              <p:cNvSpPr>
                <a:spLocks noChangeArrowheads="1"/>
              </p:cNvSpPr>
              <p:nvPr/>
            </p:nvSpPr>
            <p:spPr bwMode="auto">
              <a:xfrm>
                <a:off x="6172200" y="2286000"/>
                <a:ext cx="1828800" cy="3434885"/>
              </a:xfrm>
              <a:prstGeom prst="roundRect">
                <a:avLst>
                  <a:gd name="adj" fmla="val 16667"/>
                </a:avLst>
              </a:prstGeom>
              <a:noFill/>
              <a:ln w="38100">
                <a:solidFill>
                  <a:schemeClr val="accent1"/>
                </a:solidFill>
                <a:round/>
                <a:headEnd/>
                <a:tailEnd/>
              </a:ln>
              <a:effectLst/>
            </p:spPr>
            <p:txBody>
              <a:bodyPr wrap="none" anchor="ctr"/>
              <a:lstStyle/>
              <a:p>
                <a:pPr algn="ctr" defTabSz="957011" rtl="0" eaLnBrk="0" fontAlgn="auto" hangingPunct="0">
                  <a:spcBef>
                    <a:spcPts val="0"/>
                  </a:spcBef>
                  <a:spcAft>
                    <a:spcPts val="0"/>
                  </a:spcAft>
                  <a:defRPr/>
                </a:pPr>
                <a:endParaRPr lang="fa-IR" dirty="0">
                  <a:latin typeface="Verdana" pitchFamily="34" charset="0"/>
                  <a:cs typeface="+mn-cs"/>
                </a:endParaRPr>
              </a:p>
            </p:txBody>
          </p:sp>
          <p:sp>
            <p:nvSpPr>
              <p:cNvPr id="49" name="Text Box 13"/>
              <p:cNvSpPr txBox="1">
                <a:spLocks noChangeArrowheads="1"/>
              </p:cNvSpPr>
              <p:nvPr/>
            </p:nvSpPr>
            <p:spPr bwMode="auto">
              <a:xfrm>
                <a:off x="6248400" y="2514600"/>
                <a:ext cx="1676399" cy="3233703"/>
              </a:xfrm>
              <a:prstGeom prst="rect">
                <a:avLst/>
              </a:prstGeom>
              <a:noFill/>
              <a:ln w="9525">
                <a:noFill/>
                <a:miter lim="800000"/>
                <a:headEnd/>
                <a:tailEnd/>
              </a:ln>
              <a:effectLst/>
            </p:spPr>
            <p:txBody>
              <a:bodyPr>
                <a:spAutoFit/>
              </a:bodyPr>
              <a:lstStyle/>
              <a:p>
                <a:pPr algn="just" defTabSz="957011" eaLnBrk="0" fontAlgn="auto" hangingPunct="0">
                  <a:spcBef>
                    <a:spcPts val="0"/>
                  </a:spcBef>
                  <a:spcAft>
                    <a:spcPts val="0"/>
                  </a:spcAft>
                  <a:defRPr/>
                </a:pPr>
                <a:r>
                  <a:rPr lang="fa-IR" sz="1000" dirty="0">
                    <a:solidFill>
                      <a:srgbClr val="001D3A"/>
                    </a:solidFill>
                    <a:latin typeface="Verdana" pitchFamily="34" charset="0"/>
                    <a:cs typeface="B Nazanin" pitchFamily="2" charset="-78"/>
                  </a:rPr>
                  <a:t>1- </a:t>
                </a:r>
                <a:r>
                  <a:rPr lang="fa-IR" sz="1300" b="1" dirty="0">
                    <a:solidFill>
                      <a:srgbClr val="001D3A"/>
                    </a:solidFill>
                    <a:latin typeface="Verdana" pitchFamily="34" charset="0"/>
                    <a:cs typeface="B Nazanin" pitchFamily="2" charset="-78"/>
                  </a:rPr>
                  <a:t>اجتماعی: </a:t>
                </a:r>
                <a:r>
                  <a:rPr lang="fa-IR" sz="1000" dirty="0">
                    <a:solidFill>
                      <a:srgbClr val="001D3A"/>
                    </a:solidFill>
                    <a:latin typeface="Verdana" pitchFamily="34" charset="0"/>
                    <a:cs typeface="B Nazanin" pitchFamily="2" charset="-78"/>
                  </a:rPr>
                  <a:t>با هدف هویت بخشی به بنا </a:t>
                </a:r>
              </a:p>
              <a:p>
                <a:pPr algn="just" defTabSz="957011" eaLnBrk="0" fontAlgn="auto" hangingPunct="0">
                  <a:spcBef>
                    <a:spcPts val="0"/>
                  </a:spcBef>
                  <a:spcAft>
                    <a:spcPts val="0"/>
                  </a:spcAft>
                  <a:defRPr/>
                </a:pPr>
                <a:r>
                  <a:rPr lang="fa-IR" sz="1300" b="1" dirty="0">
                    <a:solidFill>
                      <a:srgbClr val="001D3A"/>
                    </a:solidFill>
                    <a:latin typeface="Verdana" pitchFamily="34" charset="0"/>
                    <a:cs typeface="B Nazanin" pitchFamily="2" charset="-78"/>
                  </a:rPr>
                  <a:t>2- فرهنگی: </a:t>
                </a:r>
                <a:r>
                  <a:rPr lang="fa-IR" sz="1000" dirty="0">
                    <a:solidFill>
                      <a:srgbClr val="001D3A"/>
                    </a:solidFill>
                    <a:latin typeface="Verdana" pitchFamily="34" charset="0"/>
                    <a:cs typeface="B Nazanin" pitchFamily="2" charset="-78"/>
                  </a:rPr>
                  <a:t>با هدف حفظ ارزش های هنری و معماری بناهای تاریخی</a:t>
                </a:r>
              </a:p>
              <a:p>
                <a:pPr defTabSz="957011" eaLnBrk="0" fontAlgn="auto" hangingPunct="0">
                  <a:spcBef>
                    <a:spcPts val="0"/>
                  </a:spcBef>
                  <a:spcAft>
                    <a:spcPts val="0"/>
                  </a:spcAft>
                  <a:defRPr/>
                </a:pPr>
                <a:r>
                  <a:rPr lang="fa-IR" sz="1300" b="1" dirty="0">
                    <a:solidFill>
                      <a:srgbClr val="001D3A"/>
                    </a:solidFill>
                    <a:latin typeface="Verdana" pitchFamily="34" charset="0"/>
                    <a:cs typeface="B Nazanin" pitchFamily="2" charset="-78"/>
                  </a:rPr>
                  <a:t>3- مذهبی: </a:t>
                </a:r>
                <a:r>
                  <a:rPr lang="fa-IR" sz="1000" dirty="0">
                    <a:solidFill>
                      <a:srgbClr val="001D3A"/>
                    </a:solidFill>
                    <a:latin typeface="Verdana" pitchFamily="34" charset="0"/>
                    <a:cs typeface="B Nazanin" pitchFamily="2" charset="-78"/>
                  </a:rPr>
                  <a:t>با هدف</a:t>
                </a:r>
                <a:r>
                  <a:rPr lang="fa-IR" sz="1300" b="1" dirty="0">
                    <a:solidFill>
                      <a:srgbClr val="001D3A"/>
                    </a:solidFill>
                    <a:latin typeface="Verdana" pitchFamily="34" charset="0"/>
                    <a:cs typeface="B Nazanin" pitchFamily="2" charset="-78"/>
                  </a:rPr>
                  <a:t> </a:t>
                </a:r>
                <a:r>
                  <a:rPr lang="fa-IR" sz="1000" dirty="0">
                    <a:solidFill>
                      <a:srgbClr val="001D3A"/>
                    </a:solidFill>
                    <a:latin typeface="Verdana" pitchFamily="34" charset="0"/>
                    <a:cs typeface="B Nazanin" pitchFamily="2" charset="-78"/>
                  </a:rPr>
                  <a:t>حفظ و اعتلای باورهای اعتقادی مردم</a:t>
                </a:r>
              </a:p>
              <a:p>
                <a:pPr algn="just" defTabSz="957011" eaLnBrk="0" fontAlgn="auto" hangingPunct="0">
                  <a:spcBef>
                    <a:spcPts val="0"/>
                  </a:spcBef>
                  <a:spcAft>
                    <a:spcPts val="0"/>
                  </a:spcAft>
                  <a:defRPr/>
                </a:pPr>
                <a:r>
                  <a:rPr lang="fa-IR" sz="1300" b="1" dirty="0">
                    <a:solidFill>
                      <a:srgbClr val="001D3A"/>
                    </a:solidFill>
                    <a:latin typeface="Verdana" pitchFamily="34" charset="0"/>
                    <a:cs typeface="B Nazanin" pitchFamily="2" charset="-78"/>
                  </a:rPr>
                  <a:t>4-  اقتصادی: </a:t>
                </a:r>
                <a:r>
                  <a:rPr lang="fa-IR" sz="1000" dirty="0">
                    <a:solidFill>
                      <a:srgbClr val="001D3A"/>
                    </a:solidFill>
                    <a:latin typeface="Verdana" pitchFamily="34" charset="0"/>
                    <a:cs typeface="B Nazanin" pitchFamily="2" charset="-78"/>
                  </a:rPr>
                  <a:t>با هدف استفاده از سرمایه های ساخت بنا</a:t>
                </a:r>
                <a:endParaRPr lang="en-US" sz="1000" dirty="0">
                  <a:solidFill>
                    <a:srgbClr val="001D3A"/>
                  </a:solidFill>
                  <a:latin typeface="Verdana" pitchFamily="34" charset="0"/>
                  <a:cs typeface="B Nazanin" pitchFamily="2" charset="-78"/>
                </a:endParaRPr>
              </a:p>
            </p:txBody>
          </p:sp>
          <p:sp>
            <p:nvSpPr>
              <p:cNvPr id="50" name="AutoShape 14"/>
              <p:cNvSpPr>
                <a:spLocks noChangeArrowheads="1"/>
              </p:cNvSpPr>
              <p:nvPr/>
            </p:nvSpPr>
            <p:spPr bwMode="gray">
              <a:xfrm>
                <a:off x="5491087" y="2712720"/>
                <a:ext cx="530225" cy="1608137"/>
              </a:xfrm>
              <a:prstGeom prst="rightArrow">
                <a:avLst>
                  <a:gd name="adj1" fmla="val 67750"/>
                  <a:gd name="adj2" fmla="val 66167"/>
                </a:avLst>
              </a:prstGeom>
              <a:solidFill>
                <a:schemeClr val="tx2">
                  <a:lumMod val="40000"/>
                  <a:lumOff val="60000"/>
                </a:schemeClr>
              </a:solidFill>
              <a:ln w="9525">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1" name="AutoShape 15"/>
              <p:cNvSpPr>
                <a:spLocks noChangeArrowheads="1"/>
              </p:cNvSpPr>
              <p:nvPr/>
            </p:nvSpPr>
            <p:spPr bwMode="gray">
              <a:xfrm>
                <a:off x="2895600" y="1676400"/>
                <a:ext cx="3048000" cy="609600"/>
              </a:xfrm>
              <a:prstGeom prst="can">
                <a:avLst>
                  <a:gd name="adj" fmla="val 27866"/>
                </a:avLst>
              </a:prstGeom>
              <a:solidFill>
                <a:srgbClr val="FFC000"/>
              </a:soli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4" name="Text Box 17"/>
              <p:cNvSpPr txBox="1">
                <a:spLocks noChangeArrowheads="1"/>
              </p:cNvSpPr>
              <p:nvPr/>
            </p:nvSpPr>
            <p:spPr bwMode="gray">
              <a:xfrm>
                <a:off x="3608597" y="1798320"/>
                <a:ext cx="1428668" cy="480003"/>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300" b="1" dirty="0">
                    <a:solidFill>
                      <a:schemeClr val="tx2"/>
                    </a:solidFill>
                    <a:latin typeface="+mn-lt"/>
                    <a:cs typeface="B Nazanin" pitchFamily="2" charset="-78"/>
                  </a:rPr>
                  <a:t>مبانی طرح احیا</a:t>
                </a:r>
                <a:endParaRPr lang="en-US" sz="1300" b="1" dirty="0">
                  <a:solidFill>
                    <a:schemeClr val="tx2"/>
                  </a:solidFill>
                  <a:latin typeface="+mn-lt"/>
                  <a:cs typeface="B Nazanin" pitchFamily="2" charset="-78"/>
                </a:endParaRPr>
              </a:p>
            </p:txBody>
          </p:sp>
          <p:sp>
            <p:nvSpPr>
              <p:cNvPr id="56" name="AutoShape 20"/>
              <p:cNvSpPr>
                <a:spLocks noChangeArrowheads="1"/>
              </p:cNvSpPr>
              <p:nvPr/>
            </p:nvSpPr>
            <p:spPr bwMode="gray">
              <a:xfrm>
                <a:off x="3602038" y="2415857"/>
                <a:ext cx="1755775" cy="525463"/>
              </a:xfrm>
              <a:prstGeom prst="downArrow">
                <a:avLst>
                  <a:gd name="adj1" fmla="val 67093"/>
                  <a:gd name="adj2" fmla="val 64051"/>
                </a:avLst>
              </a:prstGeom>
              <a:solidFill>
                <a:schemeClr val="tx2">
                  <a:lumMod val="40000"/>
                  <a:lumOff val="60000"/>
                </a:schemeClr>
              </a:solidFill>
              <a:ln w="9525">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sp>
          <p:nvSpPr>
            <p:cNvPr id="60" name="AutoShape 5"/>
            <p:cNvSpPr>
              <a:spLocks noChangeArrowheads="1"/>
            </p:cNvSpPr>
            <p:nvPr/>
          </p:nvSpPr>
          <p:spPr bwMode="gray">
            <a:xfrm>
              <a:off x="7162662" y="5106603"/>
              <a:ext cx="1731677" cy="868079"/>
            </a:xfrm>
            <a:prstGeom prst="can">
              <a:avLst>
                <a:gd name="adj" fmla="val 25000"/>
              </a:avLst>
            </a:prstGeom>
            <a:solidFill>
              <a:schemeClr val="accent5">
                <a:lumMod val="60000"/>
                <a:lumOff val="40000"/>
              </a:schemeClr>
            </a:solidFill>
            <a:ln w="9525">
              <a:noFill/>
              <a:round/>
              <a:headEnd/>
              <a:tailEnd/>
            </a:ln>
            <a:effectLst/>
          </p:spPr>
          <p:txBody>
            <a:bodyPr wrap="none" anchor="ctr"/>
            <a:lstStyle/>
            <a:p>
              <a:pPr algn="ctr" defTabSz="957011" rtl="0" fontAlgn="auto">
                <a:spcBef>
                  <a:spcPts val="0"/>
                </a:spcBef>
                <a:spcAft>
                  <a:spcPts val="0"/>
                </a:spcAft>
                <a:defRPr/>
              </a:pPr>
              <a:r>
                <a:rPr lang="fa-IR" sz="1300" dirty="0">
                  <a:latin typeface="+mn-lt"/>
                  <a:cs typeface="B Nazanin" pitchFamily="2" charset="-78"/>
                </a:rPr>
                <a:t>پیش بینی تدابیر</a:t>
              </a:r>
            </a:p>
          </p:txBody>
        </p:sp>
        <p:sp>
          <p:nvSpPr>
            <p:cNvPr id="61" name="AutoShape 20"/>
            <p:cNvSpPr>
              <a:spLocks noChangeArrowheads="1"/>
            </p:cNvSpPr>
            <p:nvPr/>
          </p:nvSpPr>
          <p:spPr bwMode="gray">
            <a:xfrm>
              <a:off x="7162662" y="4504423"/>
              <a:ext cx="1755282" cy="523974"/>
            </a:xfrm>
            <a:prstGeom prst="downArrow">
              <a:avLst>
                <a:gd name="adj1" fmla="val 67093"/>
                <a:gd name="adj2" fmla="val 64051"/>
              </a:avLst>
            </a:prstGeom>
            <a:solidFill>
              <a:schemeClr val="tx2">
                <a:lumMod val="40000"/>
                <a:lumOff val="60000"/>
              </a:schemeClr>
            </a:solidFill>
            <a:ln w="9525">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119815" name="Group 61"/>
          <p:cNvGrpSpPr>
            <a:grpSpLocks/>
          </p:cNvGrpSpPr>
          <p:nvPr/>
        </p:nvGrpSpPr>
        <p:grpSpPr bwMode="auto">
          <a:xfrm>
            <a:off x="3657600" y="4575175"/>
            <a:ext cx="3182938" cy="1625600"/>
            <a:chOff x="914400" y="2133600"/>
            <a:chExt cx="4797425" cy="3879850"/>
          </a:xfrm>
        </p:grpSpPr>
        <p:sp>
          <p:nvSpPr>
            <p:cNvPr id="119837" name="Line 10"/>
            <p:cNvSpPr>
              <a:spLocks noChangeShapeType="1"/>
            </p:cNvSpPr>
            <p:nvPr/>
          </p:nvSpPr>
          <p:spPr bwMode="auto">
            <a:xfrm flipH="1">
              <a:off x="914400" y="6013450"/>
              <a:ext cx="1263650" cy="0"/>
            </a:xfrm>
            <a:prstGeom prst="line">
              <a:avLst/>
            </a:prstGeom>
            <a:noFill/>
            <a:ln w="9525">
              <a:solidFill>
                <a:schemeClr val="tx1"/>
              </a:solidFill>
              <a:round/>
              <a:headEnd/>
              <a:tailEnd/>
            </a:ln>
          </p:spPr>
          <p:txBody>
            <a:bodyPr wrap="none" anchor="ctr"/>
            <a:lstStyle/>
            <a:p>
              <a:endParaRPr lang="en-US"/>
            </a:p>
          </p:txBody>
        </p:sp>
        <p:sp>
          <p:nvSpPr>
            <p:cNvPr id="119838" name="Line 11"/>
            <p:cNvSpPr>
              <a:spLocks noChangeShapeType="1"/>
            </p:cNvSpPr>
            <p:nvPr/>
          </p:nvSpPr>
          <p:spPr bwMode="auto">
            <a:xfrm flipH="1">
              <a:off x="914400" y="5038725"/>
              <a:ext cx="2146300" cy="0"/>
            </a:xfrm>
            <a:prstGeom prst="line">
              <a:avLst/>
            </a:prstGeom>
            <a:noFill/>
            <a:ln w="9525">
              <a:solidFill>
                <a:schemeClr val="tx1"/>
              </a:solidFill>
              <a:round/>
              <a:headEnd/>
              <a:tailEnd/>
            </a:ln>
          </p:spPr>
          <p:txBody>
            <a:bodyPr wrap="none" anchor="ctr"/>
            <a:lstStyle/>
            <a:p>
              <a:endParaRPr lang="en-US"/>
            </a:p>
          </p:txBody>
        </p:sp>
        <p:sp>
          <p:nvSpPr>
            <p:cNvPr id="119839" name="Line 12"/>
            <p:cNvSpPr>
              <a:spLocks noChangeShapeType="1"/>
            </p:cNvSpPr>
            <p:nvPr/>
          </p:nvSpPr>
          <p:spPr bwMode="auto">
            <a:xfrm flipH="1">
              <a:off x="914400" y="4076700"/>
              <a:ext cx="3030538" cy="0"/>
            </a:xfrm>
            <a:prstGeom prst="line">
              <a:avLst/>
            </a:prstGeom>
            <a:noFill/>
            <a:ln w="9525">
              <a:solidFill>
                <a:schemeClr val="tx1"/>
              </a:solidFill>
              <a:round/>
              <a:headEnd/>
              <a:tailEnd/>
            </a:ln>
          </p:spPr>
          <p:txBody>
            <a:bodyPr wrap="none" anchor="ctr"/>
            <a:lstStyle/>
            <a:p>
              <a:endParaRPr lang="en-US"/>
            </a:p>
          </p:txBody>
        </p:sp>
        <p:sp>
          <p:nvSpPr>
            <p:cNvPr id="119840" name="Line 13"/>
            <p:cNvSpPr>
              <a:spLocks noChangeShapeType="1"/>
            </p:cNvSpPr>
            <p:nvPr/>
          </p:nvSpPr>
          <p:spPr bwMode="auto">
            <a:xfrm flipH="1">
              <a:off x="914400" y="3116263"/>
              <a:ext cx="3914775" cy="0"/>
            </a:xfrm>
            <a:prstGeom prst="line">
              <a:avLst/>
            </a:prstGeom>
            <a:noFill/>
            <a:ln w="9525">
              <a:solidFill>
                <a:schemeClr val="tx1"/>
              </a:solidFill>
              <a:round/>
              <a:headEnd/>
              <a:tailEnd/>
            </a:ln>
          </p:spPr>
          <p:txBody>
            <a:bodyPr wrap="none" anchor="ctr"/>
            <a:lstStyle/>
            <a:p>
              <a:endParaRPr lang="en-US"/>
            </a:p>
          </p:txBody>
        </p:sp>
        <p:sp>
          <p:nvSpPr>
            <p:cNvPr id="119841" name="Line 14"/>
            <p:cNvSpPr>
              <a:spLocks noChangeShapeType="1"/>
            </p:cNvSpPr>
            <p:nvPr/>
          </p:nvSpPr>
          <p:spPr bwMode="auto">
            <a:xfrm flipH="1">
              <a:off x="914400" y="2139950"/>
              <a:ext cx="4797425" cy="0"/>
            </a:xfrm>
            <a:prstGeom prst="line">
              <a:avLst/>
            </a:prstGeom>
            <a:noFill/>
            <a:ln w="9525">
              <a:solidFill>
                <a:schemeClr val="tx1"/>
              </a:solidFill>
              <a:round/>
              <a:headEnd/>
              <a:tailEnd/>
            </a:ln>
          </p:spPr>
          <p:txBody>
            <a:bodyPr wrap="none" anchor="ctr"/>
            <a:lstStyle/>
            <a:p>
              <a:endParaRPr lang="en-US"/>
            </a:p>
          </p:txBody>
        </p:sp>
        <p:sp>
          <p:nvSpPr>
            <p:cNvPr id="119842" name="Line 15"/>
            <p:cNvSpPr>
              <a:spLocks noChangeShapeType="1"/>
            </p:cNvSpPr>
            <p:nvPr/>
          </p:nvSpPr>
          <p:spPr bwMode="auto">
            <a:xfrm>
              <a:off x="1104900" y="2133600"/>
              <a:ext cx="0" cy="101123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19843" name="Line 16"/>
            <p:cNvSpPr>
              <a:spLocks noChangeShapeType="1"/>
            </p:cNvSpPr>
            <p:nvPr/>
          </p:nvSpPr>
          <p:spPr bwMode="auto">
            <a:xfrm>
              <a:off x="1104900" y="3144838"/>
              <a:ext cx="0" cy="94615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19844" name="Line 17"/>
            <p:cNvSpPr>
              <a:spLocks noChangeShapeType="1"/>
            </p:cNvSpPr>
            <p:nvPr/>
          </p:nvSpPr>
          <p:spPr bwMode="auto">
            <a:xfrm>
              <a:off x="1104900" y="4090988"/>
              <a:ext cx="0" cy="94615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19845" name="Line 18"/>
            <p:cNvSpPr>
              <a:spLocks noChangeShapeType="1"/>
            </p:cNvSpPr>
            <p:nvPr/>
          </p:nvSpPr>
          <p:spPr bwMode="auto">
            <a:xfrm>
              <a:off x="1104900" y="5038725"/>
              <a:ext cx="0" cy="94615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19846" name="Freeform 19"/>
            <p:cNvSpPr>
              <a:spLocks/>
            </p:cNvSpPr>
            <p:nvPr/>
          </p:nvSpPr>
          <p:spPr bwMode="invGray">
            <a:xfrm>
              <a:off x="2808288" y="2322513"/>
              <a:ext cx="1957387" cy="3157537"/>
            </a:xfrm>
            <a:custGeom>
              <a:avLst/>
              <a:gdLst>
                <a:gd name="T0" fmla="*/ 2147483647 w 1824"/>
                <a:gd name="T1" fmla="*/ 2147483647 h 2648"/>
                <a:gd name="T2" fmla="*/ 2147483647 w 1824"/>
                <a:gd name="T3" fmla="*/ 2147483647 h 2648"/>
                <a:gd name="T4" fmla="*/ 2147483647 w 1824"/>
                <a:gd name="T5" fmla="*/ 2147483647 h 2648"/>
                <a:gd name="T6" fmla="*/ 2147483647 w 1824"/>
                <a:gd name="T7" fmla="*/ 2147483647 h 2648"/>
                <a:gd name="T8" fmla="*/ 2147483647 w 1824"/>
                <a:gd name="T9" fmla="*/ 2147483647 h 2648"/>
                <a:gd name="T10" fmla="*/ 2147483647 w 1824"/>
                <a:gd name="T11" fmla="*/ 2147483647 h 2648"/>
                <a:gd name="T12" fmla="*/ 2147483647 w 1824"/>
                <a:gd name="T13" fmla="*/ 2147483647 h 2648"/>
                <a:gd name="T14" fmla="*/ 2147483647 w 1824"/>
                <a:gd name="T15" fmla="*/ 2147483647 h 2648"/>
                <a:gd name="T16" fmla="*/ 2147483647 w 1824"/>
                <a:gd name="T17" fmla="*/ 2147483647 h 2648"/>
                <a:gd name="T18" fmla="*/ 2147483647 w 1824"/>
                <a:gd name="T19" fmla="*/ 2147483647 h 2648"/>
                <a:gd name="T20" fmla="*/ 2147483647 w 1824"/>
                <a:gd name="T21" fmla="*/ 2147483647 h 2648"/>
                <a:gd name="T22" fmla="*/ 2147483647 w 1824"/>
                <a:gd name="T23" fmla="*/ 2147483647 h 2648"/>
                <a:gd name="T24" fmla="*/ 2147483647 w 1824"/>
                <a:gd name="T25" fmla="*/ 2147483647 h 2648"/>
                <a:gd name="T26" fmla="*/ 2147483647 w 1824"/>
                <a:gd name="T27" fmla="*/ 2147483647 h 2648"/>
                <a:gd name="T28" fmla="*/ 2147483647 w 1824"/>
                <a:gd name="T29" fmla="*/ 2147483647 h 2648"/>
                <a:gd name="T30" fmla="*/ 2147483647 w 1824"/>
                <a:gd name="T31" fmla="*/ 2147483647 h 2648"/>
                <a:gd name="T32" fmla="*/ 2147483647 w 1824"/>
                <a:gd name="T33" fmla="*/ 2147483647 h 2648"/>
                <a:gd name="T34" fmla="*/ 2147483647 w 1824"/>
                <a:gd name="T35" fmla="*/ 2147483647 h 2648"/>
                <a:gd name="T36" fmla="*/ 2147483647 w 1824"/>
                <a:gd name="T37" fmla="*/ 2147483647 h 2648"/>
                <a:gd name="T38" fmla="*/ 2147483647 w 1824"/>
                <a:gd name="T39" fmla="*/ 2147483647 h 2648"/>
                <a:gd name="T40" fmla="*/ 2147483647 w 1824"/>
                <a:gd name="T41" fmla="*/ 2147483647 h 2648"/>
                <a:gd name="T42" fmla="*/ 2147483647 w 1824"/>
                <a:gd name="T43" fmla="*/ 2147483647 h 2648"/>
                <a:gd name="T44" fmla="*/ 2147483647 w 1824"/>
                <a:gd name="T45" fmla="*/ 2147483647 h 2648"/>
                <a:gd name="T46" fmla="*/ 2147483647 w 1824"/>
                <a:gd name="T47" fmla="*/ 2147483647 h 2648"/>
                <a:gd name="T48" fmla="*/ 2147483647 w 1824"/>
                <a:gd name="T49" fmla="*/ 2147483647 h 2648"/>
                <a:gd name="T50" fmla="*/ 2147483647 w 1824"/>
                <a:gd name="T51" fmla="*/ 2147483647 h 2648"/>
                <a:gd name="T52" fmla="*/ 2147483647 w 1824"/>
                <a:gd name="T53" fmla="*/ 2147483647 h 2648"/>
                <a:gd name="T54" fmla="*/ 2147483647 w 1824"/>
                <a:gd name="T55" fmla="*/ 2147483647 h 2648"/>
                <a:gd name="T56" fmla="*/ 2147483647 w 1824"/>
                <a:gd name="T57" fmla="*/ 2147483647 h 2648"/>
                <a:gd name="T58" fmla="*/ 2147483647 w 1824"/>
                <a:gd name="T59" fmla="*/ 2147483647 h 2648"/>
                <a:gd name="T60" fmla="*/ 2147483647 w 1824"/>
                <a:gd name="T61" fmla="*/ 2147483647 h 2648"/>
                <a:gd name="T62" fmla="*/ 2147483647 w 1824"/>
                <a:gd name="T63" fmla="*/ 2147483647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61092E"/>
                </a:gs>
              </a:gsLst>
              <a:lin ang="5400000" scaled="1"/>
            </a:gradFill>
            <a:ln w="0">
              <a:noFill/>
              <a:round/>
              <a:headEnd/>
              <a:tailEnd/>
            </a:ln>
          </p:spPr>
          <p:txBody>
            <a:bodyPr/>
            <a:lstStyle/>
            <a:p>
              <a:endParaRPr lang="en-US"/>
            </a:p>
          </p:txBody>
        </p:sp>
        <p:sp>
          <p:nvSpPr>
            <p:cNvPr id="119847" name="Text Box 25"/>
            <p:cNvSpPr txBox="1">
              <a:spLocks noChangeArrowheads="1"/>
            </p:cNvSpPr>
            <p:nvPr/>
          </p:nvSpPr>
          <p:spPr bwMode="auto">
            <a:xfrm>
              <a:off x="1095376" y="2509838"/>
              <a:ext cx="1450186" cy="587907"/>
            </a:xfrm>
            <a:prstGeom prst="rect">
              <a:avLst/>
            </a:prstGeom>
            <a:noFill/>
            <a:ln w="9525">
              <a:noFill/>
              <a:miter lim="800000"/>
              <a:headEnd/>
              <a:tailEnd/>
            </a:ln>
          </p:spPr>
          <p:txBody>
            <a:bodyPr wrap="none">
              <a:spAutoFit/>
            </a:bodyPr>
            <a:lstStyle/>
            <a:p>
              <a:pPr algn="l" rtl="0" eaLnBrk="0" hangingPunct="0"/>
              <a:r>
                <a:rPr lang="fa-IR" sz="1000">
                  <a:latin typeface="Verdana" pitchFamily="34" charset="0"/>
                </a:rPr>
                <a:t>استراتژی اجتماعی</a:t>
              </a:r>
              <a:endParaRPr lang="en-US" sz="1000">
                <a:latin typeface="Verdana" pitchFamily="34" charset="0"/>
              </a:endParaRPr>
            </a:p>
          </p:txBody>
        </p:sp>
        <p:sp>
          <p:nvSpPr>
            <p:cNvPr id="119848" name="Text Box 26"/>
            <p:cNvSpPr txBox="1">
              <a:spLocks noChangeArrowheads="1"/>
            </p:cNvSpPr>
            <p:nvPr/>
          </p:nvSpPr>
          <p:spPr bwMode="auto">
            <a:xfrm>
              <a:off x="1095376" y="3467100"/>
              <a:ext cx="1416359" cy="587907"/>
            </a:xfrm>
            <a:prstGeom prst="rect">
              <a:avLst/>
            </a:prstGeom>
            <a:noFill/>
            <a:ln w="9525">
              <a:noFill/>
              <a:miter lim="800000"/>
              <a:headEnd/>
              <a:tailEnd/>
            </a:ln>
          </p:spPr>
          <p:txBody>
            <a:bodyPr wrap="none">
              <a:spAutoFit/>
            </a:bodyPr>
            <a:lstStyle/>
            <a:p>
              <a:pPr algn="l" rtl="0" eaLnBrk="0" hangingPunct="0"/>
              <a:r>
                <a:rPr lang="fa-IR" sz="1000">
                  <a:latin typeface="Verdana" pitchFamily="34" charset="0"/>
                </a:rPr>
                <a:t>استراتژی فرهنگی</a:t>
              </a:r>
              <a:endParaRPr lang="en-US" sz="1000">
                <a:latin typeface="Verdana" pitchFamily="34" charset="0"/>
              </a:endParaRPr>
            </a:p>
          </p:txBody>
        </p:sp>
        <p:sp>
          <p:nvSpPr>
            <p:cNvPr id="119849" name="Text Box 27"/>
            <p:cNvSpPr txBox="1">
              <a:spLocks noChangeArrowheads="1"/>
            </p:cNvSpPr>
            <p:nvPr/>
          </p:nvSpPr>
          <p:spPr bwMode="auto">
            <a:xfrm>
              <a:off x="1095376" y="4468813"/>
              <a:ext cx="1314880" cy="587907"/>
            </a:xfrm>
            <a:prstGeom prst="rect">
              <a:avLst/>
            </a:prstGeom>
            <a:noFill/>
            <a:ln w="9525">
              <a:noFill/>
              <a:miter lim="800000"/>
              <a:headEnd/>
              <a:tailEnd/>
            </a:ln>
          </p:spPr>
          <p:txBody>
            <a:bodyPr wrap="none">
              <a:spAutoFit/>
            </a:bodyPr>
            <a:lstStyle/>
            <a:p>
              <a:pPr algn="l" rtl="0" eaLnBrk="0" hangingPunct="0"/>
              <a:r>
                <a:rPr lang="fa-IR" sz="1000">
                  <a:latin typeface="Verdana" pitchFamily="34" charset="0"/>
                </a:rPr>
                <a:t>استراتژی مذهبی</a:t>
              </a:r>
              <a:endParaRPr lang="en-US" sz="1000">
                <a:latin typeface="Verdana" pitchFamily="34" charset="0"/>
              </a:endParaRPr>
            </a:p>
          </p:txBody>
        </p:sp>
        <p:sp>
          <p:nvSpPr>
            <p:cNvPr id="119850" name="Text Box 28"/>
            <p:cNvSpPr txBox="1">
              <a:spLocks noChangeArrowheads="1"/>
            </p:cNvSpPr>
            <p:nvPr/>
          </p:nvSpPr>
          <p:spPr bwMode="auto">
            <a:xfrm>
              <a:off x="1095376" y="5403851"/>
              <a:ext cx="1459850" cy="587907"/>
            </a:xfrm>
            <a:prstGeom prst="rect">
              <a:avLst/>
            </a:prstGeom>
            <a:noFill/>
            <a:ln w="9525">
              <a:noFill/>
              <a:miter lim="800000"/>
              <a:headEnd/>
              <a:tailEnd/>
            </a:ln>
          </p:spPr>
          <p:txBody>
            <a:bodyPr wrap="none">
              <a:spAutoFit/>
            </a:bodyPr>
            <a:lstStyle/>
            <a:p>
              <a:pPr algn="l" rtl="0" eaLnBrk="0" hangingPunct="0"/>
              <a:r>
                <a:rPr lang="fa-IR" sz="1000">
                  <a:latin typeface="Verdana" pitchFamily="34" charset="0"/>
                </a:rPr>
                <a:t>استراتژی اقتصادی</a:t>
              </a:r>
              <a:endParaRPr lang="en-US" sz="1000">
                <a:latin typeface="Verdana" pitchFamily="34" charset="0"/>
              </a:endParaRPr>
            </a:p>
          </p:txBody>
        </p:sp>
      </p:grpSp>
      <p:pic>
        <p:nvPicPr>
          <p:cNvPr id="119816" name="Picture 89"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19817" name="Group 90"/>
          <p:cNvGrpSpPr>
            <a:grpSpLocks/>
          </p:cNvGrpSpPr>
          <p:nvPr/>
        </p:nvGrpSpPr>
        <p:grpSpPr bwMode="auto">
          <a:xfrm>
            <a:off x="325438" y="1616075"/>
            <a:ext cx="3425825" cy="5187950"/>
            <a:chOff x="421417" y="2261407"/>
            <a:chExt cx="4426324" cy="7263590"/>
          </a:xfrm>
        </p:grpSpPr>
        <p:grpSp>
          <p:nvGrpSpPr>
            <p:cNvPr id="119825" name="Group 82"/>
            <p:cNvGrpSpPr>
              <a:grpSpLocks/>
            </p:cNvGrpSpPr>
            <p:nvPr/>
          </p:nvGrpSpPr>
          <p:grpSpPr bwMode="auto">
            <a:xfrm>
              <a:off x="421417" y="2261407"/>
              <a:ext cx="4426324" cy="7263590"/>
              <a:chOff x="80891" y="3033303"/>
              <a:chExt cx="5100710" cy="6278942"/>
            </a:xfrm>
          </p:grpSpPr>
          <p:pic>
            <p:nvPicPr>
              <p:cNvPr id="119827"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19828" name="Group 29"/>
              <p:cNvGrpSpPr>
                <a:grpSpLocks/>
              </p:cNvGrpSpPr>
              <p:nvPr/>
            </p:nvGrpSpPr>
            <p:grpSpPr bwMode="auto">
              <a:xfrm>
                <a:off x="80891" y="3033303"/>
                <a:ext cx="5100710" cy="6278942"/>
                <a:chOff x="80891" y="3033303"/>
                <a:chExt cx="5100710" cy="6278942"/>
              </a:xfrm>
            </p:grpSpPr>
            <p:sp>
              <p:nvSpPr>
                <p:cNvPr id="9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9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9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9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0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0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10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19836"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19826" name="TextBox 9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10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105" name="Text Box 35"/>
          <p:cNvSpPr txBox="1">
            <a:spLocks noChangeArrowheads="1"/>
          </p:cNvSpPr>
          <p:nvPr/>
        </p:nvSpPr>
        <p:spPr bwMode="auto">
          <a:xfrm>
            <a:off x="5719763"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کلیات و معیار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119820" name="Rectangle 105"/>
          <p:cNvSpPr>
            <a:spLocks noChangeArrowheads="1"/>
          </p:cNvSpPr>
          <p:nvPr/>
        </p:nvSpPr>
        <p:spPr bwMode="auto">
          <a:xfrm>
            <a:off x="8408988" y="4465638"/>
            <a:ext cx="747712" cy="300037"/>
          </a:xfrm>
          <a:prstGeom prst="rect">
            <a:avLst/>
          </a:prstGeom>
          <a:noFill/>
          <a:ln w="9525">
            <a:noFill/>
            <a:miter lim="800000"/>
            <a:headEnd/>
            <a:tailEnd/>
          </a:ln>
        </p:spPr>
        <p:txBody>
          <a:bodyPr wrap="none" lIns="68415" tIns="34208" rIns="68415" bIns="34208">
            <a:spAutoFit/>
          </a:bodyPr>
          <a:lstStyle/>
          <a:p>
            <a:pPr algn="ctr" rtl="0"/>
            <a:r>
              <a:rPr lang="fa-IR" sz="1500" b="1">
                <a:latin typeface="Calibri" pitchFamily="34" charset="0"/>
                <a:cs typeface="B Nazanin" pitchFamily="2" charset="-78"/>
              </a:rPr>
              <a:t>استراتژی</a:t>
            </a:r>
            <a:endParaRPr lang="en-US" sz="1500" b="1">
              <a:latin typeface="Calibri" pitchFamily="34" charset="0"/>
              <a:cs typeface="B Nazanin" pitchFamily="2" charset="-78"/>
            </a:endParaRPr>
          </a:p>
        </p:txBody>
      </p:sp>
      <p:sp>
        <p:nvSpPr>
          <p:cNvPr id="119821" name="Rectangle 106"/>
          <p:cNvSpPr>
            <a:spLocks noChangeArrowheads="1"/>
          </p:cNvSpPr>
          <p:nvPr/>
        </p:nvSpPr>
        <p:spPr bwMode="auto">
          <a:xfrm>
            <a:off x="6361113" y="5200650"/>
            <a:ext cx="3216275" cy="254000"/>
          </a:xfrm>
          <a:prstGeom prst="rect">
            <a:avLst/>
          </a:prstGeom>
          <a:noFill/>
          <a:ln w="9525">
            <a:noFill/>
            <a:miter lim="800000"/>
            <a:headEnd/>
            <a:tailEnd/>
          </a:ln>
        </p:spPr>
        <p:txBody>
          <a:bodyPr wrap="none" lIns="68415" tIns="34208" rIns="68415" bIns="34208">
            <a:spAutoFit/>
          </a:bodyPr>
          <a:lstStyle/>
          <a:p>
            <a:pPr algn="ctr" rtl="0"/>
            <a:r>
              <a:rPr lang="fa-IR" sz="1200" b="1">
                <a:latin typeface="Calibri" pitchFamily="34" charset="0"/>
                <a:cs typeface="B Nazanin" pitchFamily="2" charset="-78"/>
              </a:rPr>
              <a:t>با توجه به مطالب فوق ا استراتژی فوق انتخاب گردیده است.</a:t>
            </a:r>
            <a:endParaRPr lang="en-US" sz="1200" b="1">
              <a:latin typeface="Calibri" pitchFamily="34" charset="0"/>
              <a:cs typeface="B Nazanin" pitchFamily="2" charset="-78"/>
            </a:endParaRPr>
          </a:p>
        </p:txBody>
      </p:sp>
      <p:sp>
        <p:nvSpPr>
          <p:cNvPr id="119822" name="Rectangle 107"/>
          <p:cNvSpPr>
            <a:spLocks noChangeArrowheads="1"/>
          </p:cNvSpPr>
          <p:nvPr/>
        </p:nvSpPr>
        <p:spPr bwMode="auto">
          <a:xfrm>
            <a:off x="7283450" y="4622800"/>
            <a:ext cx="1514475" cy="346075"/>
          </a:xfrm>
          <a:prstGeom prst="rect">
            <a:avLst/>
          </a:prstGeom>
          <a:noFill/>
          <a:ln w="9525">
            <a:noFill/>
            <a:miter lim="800000"/>
            <a:headEnd/>
            <a:tailEnd/>
          </a:ln>
        </p:spPr>
        <p:txBody>
          <a:bodyPr wrap="none" lIns="68415" tIns="34208" rIns="68415" bIns="34208">
            <a:spAutoFit/>
          </a:bodyPr>
          <a:lstStyle/>
          <a:p>
            <a:pPr algn="l" rtl="0"/>
            <a:r>
              <a:rPr lang="fa-IR" sz="1800" b="1">
                <a:latin typeface="Calibri" pitchFamily="34" charset="0"/>
                <a:cs typeface="B Nazanin" pitchFamily="2" charset="-78"/>
              </a:rPr>
              <a:t>فرهنگی و مذهبی</a:t>
            </a:r>
            <a:endParaRPr lang="en-US" sz="1800">
              <a:latin typeface="Calibri" pitchFamily="34" charset="0"/>
            </a:endParaRPr>
          </a:p>
        </p:txBody>
      </p:sp>
      <p:pic>
        <p:nvPicPr>
          <p:cNvPr id="119823"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6" name="Slide Number Placeholder 36"/>
          <p:cNvSpPr>
            <a:spLocks noGrp="1"/>
          </p:cNvSpPr>
          <p:nvPr>
            <p:ph type="sldNum" sz="quarter" idx="12"/>
          </p:nvPr>
        </p:nvSpPr>
        <p:spPr>
          <a:xfrm>
            <a:off x="3643313" y="6438900"/>
            <a:ext cx="2311400" cy="365125"/>
          </a:xfrm>
        </p:spPr>
        <p:txBody>
          <a:bodyPr/>
          <a:lstStyle/>
          <a:p>
            <a:pPr>
              <a:defRPr/>
            </a:pPr>
            <a:fld id="{B05C6BDF-3532-4AAF-8941-C8D740371323}" type="slidenum">
              <a:rPr lang="en-US" smtClean="0">
                <a:latin typeface="F_jalal" pitchFamily="2" charset="0"/>
              </a:rPr>
              <a:pPr>
                <a:defRPr/>
              </a:pPr>
              <a:t>116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083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083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838" name="TextBox 8"/>
          <p:cNvSpPr txBox="1">
            <a:spLocks noChangeArrowheads="1"/>
          </p:cNvSpPr>
          <p:nvPr/>
        </p:nvSpPr>
        <p:spPr bwMode="auto">
          <a:xfrm>
            <a:off x="2800350" y="3213100"/>
            <a:ext cx="6630988" cy="5562600"/>
          </a:xfrm>
          <a:prstGeom prst="rect">
            <a:avLst/>
          </a:prstGeom>
          <a:noFill/>
          <a:ln w="9525">
            <a:noFill/>
            <a:miter lim="800000"/>
            <a:headEnd/>
            <a:tailEnd/>
          </a:ln>
        </p:spPr>
        <p:txBody>
          <a:bodyPr lIns="68406" tIns="34203" rIns="68406" bIns="34203">
            <a:spAutoFit/>
          </a:bodyPr>
          <a:lstStyle/>
          <a:p>
            <a:pPr algn="just"/>
            <a:r>
              <a:rPr lang="fa-IR" sz="1100" b="1">
                <a:latin typeface="Calibri" pitchFamily="34" charset="0"/>
                <a:cs typeface="B Nazanin" pitchFamily="2" charset="-78"/>
              </a:rPr>
              <a:t>معیارهایی که برای تهیه طرح احیای به آنها توجه شده است:</a:t>
            </a:r>
            <a:endParaRPr lang="en-US" sz="1100" b="1">
              <a:latin typeface="Calibri" pitchFamily="34" charset="0"/>
              <a:cs typeface="B Nazanin" pitchFamily="2" charset="-78"/>
            </a:endParaRPr>
          </a:p>
          <a:p>
            <a:pPr algn="just">
              <a:buFont typeface="Wingdings" pitchFamily="2" charset="2"/>
              <a:buChar char="§"/>
            </a:pPr>
            <a:r>
              <a:rPr lang="fa-IR" sz="1000">
                <a:latin typeface="Calibri" pitchFamily="34" charset="0"/>
                <a:cs typeface="B Nazanin" pitchFamily="2" charset="-78"/>
              </a:rPr>
              <a:t>توجه به سطح پروژه (محله ای ، شهری، استانی و …)</a:t>
            </a:r>
            <a:endParaRPr lang="en-US" sz="1000">
              <a:latin typeface="Calibri" pitchFamily="34" charset="0"/>
              <a:cs typeface="B Nazanin" pitchFamily="2" charset="-78"/>
            </a:endParaRPr>
          </a:p>
          <a:p>
            <a:pPr algn="just">
              <a:buFont typeface="Wingdings" pitchFamily="2" charset="2"/>
              <a:buChar char="§"/>
            </a:pPr>
            <a:r>
              <a:rPr lang="fa-IR" sz="1000">
                <a:latin typeface="Calibri" pitchFamily="34" charset="0"/>
                <a:cs typeface="B Nazanin" pitchFamily="2" charset="-78"/>
              </a:rPr>
              <a:t>توجه به نیاز کاربران</a:t>
            </a:r>
            <a:endParaRPr lang="en-US" sz="1000">
              <a:latin typeface="Calibri" pitchFamily="34" charset="0"/>
              <a:cs typeface="B Nazanin" pitchFamily="2" charset="-78"/>
            </a:endParaRPr>
          </a:p>
          <a:p>
            <a:pPr algn="just">
              <a:buFont typeface="Wingdings" pitchFamily="2" charset="2"/>
              <a:buChar char="§"/>
            </a:pPr>
            <a:r>
              <a:rPr lang="fa-IR" sz="1000">
                <a:latin typeface="Calibri" pitchFamily="34" charset="0"/>
                <a:cs typeface="B Nazanin" pitchFamily="2" charset="-78"/>
              </a:rPr>
              <a:t>توجه به  پتانسیل  بنا و پیشنهاد طرحی هم شان آنها</a:t>
            </a:r>
            <a:endParaRPr lang="en-US" sz="1000">
              <a:latin typeface="Calibri" pitchFamily="34" charset="0"/>
              <a:cs typeface="B Nazanin" pitchFamily="2" charset="-78"/>
            </a:endParaRPr>
          </a:p>
          <a:p>
            <a:pPr algn="just">
              <a:buFont typeface="Wingdings" pitchFamily="2" charset="2"/>
              <a:buChar char="§"/>
            </a:pPr>
            <a:r>
              <a:rPr lang="fa-IR" sz="1000">
                <a:latin typeface="Calibri" pitchFamily="34" charset="0"/>
                <a:cs typeface="B Nazanin" pitchFamily="2" charset="-78"/>
              </a:rPr>
              <a:t>توجه به بافت اطراف </a:t>
            </a:r>
            <a:endParaRPr lang="en-US" sz="1000">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بررسی سطح پروژه:</a:t>
            </a:r>
            <a:endParaRPr lang="en-US" sz="1100" b="1">
              <a:latin typeface="Calibri" pitchFamily="34" charset="0"/>
              <a:cs typeface="B Nazanin" pitchFamily="2" charset="-78"/>
            </a:endParaRPr>
          </a:p>
          <a:p>
            <a:pPr algn="just"/>
            <a:r>
              <a:rPr lang="fa-IR" sz="1000">
                <a:latin typeface="Calibri" pitchFamily="34" charset="0"/>
                <a:cs typeface="B Nazanin" pitchFamily="2" charset="-78"/>
              </a:rPr>
              <a:t>برای تعیین سطح پروژه یعنی محله ای ، شهری یا استانی و حتی کشوری بودن پروژه یکی از عوامل ، رابطه پروژه با خیابان های اصلی شهر یا جاده ها است. با توجه به مطالب گفته شده به نظر می رسد که این پروژه بیشتر می تواند جنبه آموزشی داشته باشد تا در سطح استانی و کشوری نیز قابل استفاده باشد. گرچه که در داخل پروژه می توان جنبه های محله ای و شهری را نیز در نظر گرفت.ُ</a:t>
            </a:r>
            <a:endParaRPr lang="en-US" sz="1000">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نیاز کاربران:</a:t>
            </a:r>
            <a:endParaRPr lang="en-US" sz="1100" b="1">
              <a:latin typeface="Calibri" pitchFamily="34" charset="0"/>
              <a:cs typeface="B Nazanin" pitchFamily="2" charset="-78"/>
            </a:endParaRPr>
          </a:p>
          <a:p>
            <a:pPr algn="just"/>
            <a:r>
              <a:rPr lang="fa-IR" sz="1000">
                <a:latin typeface="Calibri" pitchFamily="34" charset="0"/>
                <a:cs typeface="B Nazanin" pitchFamily="2" charset="-78"/>
              </a:rPr>
              <a:t>با توجه به اینکه مدرسه عباسقلی خان بصورت مدرسه شبانه روزی دایر می باشد لذا جهت رفاه حال کاربران فضاهای خدماتی اعم از سرویس بهداشتی و آشپزخانه و فضاهای مدرن آموزشی مانند سالن آمفی تائتر و انفورماتیک مدرسه و همچنین پیش بینی تاسیسات مناسب جهت سرمایش و گرمایش و احداث پارکینگ و فضای ورزشی جهت استفاده کاربران از اعم توجه به نیاز کاربران در جهت احیای بنای مدرسه عباسقلی خان می باشد</a:t>
            </a:r>
          </a:p>
          <a:p>
            <a:pPr algn="just">
              <a:buFont typeface="Wingdings" pitchFamily="2" charset="2"/>
              <a:buChar char="§"/>
            </a:pPr>
            <a:r>
              <a:rPr lang="fa-IR" sz="1100" b="1">
                <a:latin typeface="Calibri" pitchFamily="34" charset="0"/>
                <a:cs typeface="B Nazanin" pitchFamily="2" charset="-78"/>
              </a:rPr>
              <a:t>توجه به  پتانسیل  بنا:</a:t>
            </a:r>
          </a:p>
          <a:p>
            <a:pPr algn="just"/>
            <a:r>
              <a:rPr lang="fa-IR" sz="1000">
                <a:latin typeface="Calibri" pitchFamily="34" charset="0"/>
                <a:cs typeface="B Nazanin" pitchFamily="2" charset="-78"/>
              </a:rPr>
              <a:t>جهت طرح احیای مدرسه عباسقلی خان سعی شده که ضمن توجه به شکل و عملکرد فعلی بنا و همچنین ارتباط آن با بناهای اطراف (موقوفات بنا) همچون بازار عباسقلی خان عملکر لازم و ارتباطات موثر و ضروری احیا شود </a:t>
            </a:r>
          </a:p>
          <a:p>
            <a:pPr algn="just">
              <a:buFont typeface="Wingdings" pitchFamily="2" charset="2"/>
              <a:buChar char="§"/>
            </a:pPr>
            <a:r>
              <a:rPr lang="fa-IR" sz="1100" b="1">
                <a:latin typeface="Calibri" pitchFamily="34" charset="0"/>
                <a:cs typeface="B Nazanin" pitchFamily="2" charset="-78"/>
              </a:rPr>
              <a:t>توجه به بافت اطراف:</a:t>
            </a:r>
          </a:p>
          <a:p>
            <a:pPr algn="just"/>
            <a:r>
              <a:rPr lang="fa-IR" sz="1000">
                <a:latin typeface="Calibri" pitchFamily="34" charset="0"/>
                <a:cs typeface="B Nazanin" pitchFamily="2" charset="-78"/>
              </a:rPr>
              <a:t>با توجه به قرار گیری بنای مدرسه در جوار بارگاه امام رضا(ع) و در حریم توسعه حرم سعی شده جهت احیای بافت ضمن برقراری ارتباط عابرین پیاده و سواره از سمت حرم مطهر ارتباط تنگاتنگی با زائرین حرم مطهر برقرار گردد. </a:t>
            </a:r>
            <a:endParaRPr lang="en-US" sz="1000">
              <a:latin typeface="Calibri" pitchFamily="34" charset="0"/>
              <a:cs typeface="B Nazanin" pitchFamily="2" charset="-78"/>
            </a:endParaRPr>
          </a:p>
          <a:p>
            <a:pPr algn="just"/>
            <a:endParaRPr lang="fa-IR" sz="1100" b="1">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en-US" sz="1100">
              <a:latin typeface="Calibri" pitchFamily="34" charset="0"/>
              <a:cs typeface="B Nazanin" pitchFamily="2" charset="-78"/>
            </a:endParaRPr>
          </a:p>
        </p:txBody>
      </p:sp>
      <p:grpSp>
        <p:nvGrpSpPr>
          <p:cNvPr id="120839" name="Group 63"/>
          <p:cNvGrpSpPr>
            <a:grpSpLocks/>
          </p:cNvGrpSpPr>
          <p:nvPr/>
        </p:nvGrpSpPr>
        <p:grpSpPr bwMode="auto">
          <a:xfrm>
            <a:off x="2800350" y="1514475"/>
            <a:ext cx="6630988" cy="1797050"/>
            <a:chOff x="3619006" y="2438400"/>
            <a:chExt cx="8872263" cy="2556749"/>
          </a:xfrm>
        </p:grpSpPr>
        <p:sp>
          <p:nvSpPr>
            <p:cNvPr id="61" name="Rectangle 60"/>
            <p:cNvSpPr/>
            <p:nvPr/>
          </p:nvSpPr>
          <p:spPr>
            <a:xfrm>
              <a:off x="3752823" y="2564882"/>
              <a:ext cx="6610122" cy="2084700"/>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defTabSz="957011" rtl="0" fontAlgn="auto">
                <a:spcBef>
                  <a:spcPts val="0"/>
                </a:spcBef>
                <a:spcAft>
                  <a:spcPts val="0"/>
                </a:spcAft>
                <a:defRPr/>
              </a:pPr>
              <a:endParaRPr lang="fa-IR" dirty="0"/>
            </a:p>
          </p:txBody>
        </p:sp>
        <p:grpSp>
          <p:nvGrpSpPr>
            <p:cNvPr id="120859" name="Group 62"/>
            <p:cNvGrpSpPr>
              <a:grpSpLocks/>
            </p:cNvGrpSpPr>
            <p:nvPr/>
          </p:nvGrpSpPr>
          <p:grpSpPr bwMode="auto">
            <a:xfrm>
              <a:off x="3619006" y="2438400"/>
              <a:ext cx="8872263" cy="2556749"/>
              <a:chOff x="3619006" y="2438400"/>
              <a:chExt cx="8872263" cy="2963358"/>
            </a:xfrm>
          </p:grpSpPr>
          <p:sp>
            <p:nvSpPr>
              <p:cNvPr id="62" name="Rectangle 61"/>
              <p:cNvSpPr/>
              <p:nvPr/>
            </p:nvSpPr>
            <p:spPr>
              <a:xfrm>
                <a:off x="10515879" y="2592851"/>
                <a:ext cx="1671647" cy="243456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defTabSz="957011" rtl="0" fontAlgn="auto">
                  <a:spcBef>
                    <a:spcPts val="0"/>
                  </a:spcBef>
                  <a:spcAft>
                    <a:spcPts val="0"/>
                  </a:spcAft>
                  <a:defRPr/>
                </a:pPr>
                <a:endParaRPr lang="fa-IR" dirty="0"/>
              </a:p>
            </p:txBody>
          </p:sp>
          <p:sp>
            <p:nvSpPr>
              <p:cNvPr id="41" name="AutoShape 5"/>
              <p:cNvSpPr>
                <a:spLocks noChangeArrowheads="1"/>
              </p:cNvSpPr>
              <p:nvPr/>
            </p:nvSpPr>
            <p:spPr bwMode="blackWhite">
              <a:xfrm>
                <a:off x="3619006" y="2438400"/>
                <a:ext cx="8810664" cy="2667547"/>
              </a:xfrm>
              <a:prstGeom prst="roundRect">
                <a:avLst>
                  <a:gd name="adj" fmla="val 9106"/>
                </a:avLst>
              </a:prstGeom>
              <a:no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defTabSz="957011" rtl="0" eaLnBrk="0" fontAlgn="auto" hangingPunct="0">
                  <a:spcBef>
                    <a:spcPts val="0"/>
                  </a:spcBef>
                  <a:spcAft>
                    <a:spcPts val="0"/>
                  </a:spcAft>
                  <a:defRPr/>
                </a:pPr>
                <a:endParaRPr lang="en-US" dirty="0">
                  <a:solidFill>
                    <a:schemeClr val="tx2">
                      <a:lumMod val="40000"/>
                      <a:lumOff val="60000"/>
                    </a:schemeClr>
                  </a:solidFill>
                </a:endParaRPr>
              </a:p>
            </p:txBody>
          </p:sp>
          <p:sp>
            <p:nvSpPr>
              <p:cNvPr id="120862" name="AutoShape 7"/>
              <p:cNvSpPr>
                <a:spLocks noChangeArrowheads="1"/>
              </p:cNvSpPr>
              <p:nvPr/>
            </p:nvSpPr>
            <p:spPr bwMode="auto">
              <a:xfrm>
                <a:off x="10210800" y="3200400"/>
                <a:ext cx="2280469" cy="830944"/>
              </a:xfrm>
              <a:prstGeom prst="roundRect">
                <a:avLst>
                  <a:gd name="adj" fmla="val 9106"/>
                </a:avLst>
              </a:prstGeom>
              <a:noFill/>
              <a:ln w="25400">
                <a:noFill/>
                <a:round/>
                <a:headEnd/>
                <a:tailEnd/>
              </a:ln>
            </p:spPr>
            <p:txBody>
              <a:bodyPr anchor="ctr"/>
              <a:lstStyle/>
              <a:p>
                <a:pPr algn="ctr" rtl="0"/>
                <a:r>
                  <a:rPr lang="fa-IR" sz="1100" b="1">
                    <a:latin typeface="Calibri" pitchFamily="34" charset="0"/>
                    <a:cs typeface="B Nazanin" pitchFamily="2" charset="-78"/>
                  </a:rPr>
                  <a:t>مبانی نظری طرح</a:t>
                </a:r>
              </a:p>
              <a:p>
                <a:pPr algn="ctr" rtl="0"/>
                <a:r>
                  <a:rPr lang="fa-IR" sz="1100" b="1">
                    <a:latin typeface="Calibri" pitchFamily="34" charset="0"/>
                    <a:cs typeface="B Nazanin" pitchFamily="2" charset="-78"/>
                  </a:rPr>
                  <a:t> احیای بنای </a:t>
                </a:r>
              </a:p>
              <a:p>
                <a:pPr algn="ctr" rtl="0"/>
                <a:r>
                  <a:rPr lang="fa-IR" sz="1100" b="1">
                    <a:latin typeface="Calibri" pitchFamily="34" charset="0"/>
                    <a:cs typeface="B Nazanin" pitchFamily="2" charset="-78"/>
                  </a:rPr>
                  <a:t>مدرسه عباسقلی خان</a:t>
                </a:r>
                <a:endParaRPr lang="en-US" sz="1100" b="1">
                  <a:latin typeface="Calibri" pitchFamily="34" charset="0"/>
                  <a:cs typeface="B Nazanin" pitchFamily="2" charset="-78"/>
                </a:endParaRPr>
              </a:p>
            </p:txBody>
          </p:sp>
          <p:sp>
            <p:nvSpPr>
              <p:cNvPr id="120863" name="TextBox 36"/>
              <p:cNvSpPr txBox="1">
                <a:spLocks noChangeArrowheads="1"/>
              </p:cNvSpPr>
              <p:nvPr/>
            </p:nvSpPr>
            <p:spPr bwMode="auto">
              <a:xfrm>
                <a:off x="3751780" y="2635608"/>
                <a:ext cx="6611422" cy="2766150"/>
              </a:xfrm>
              <a:prstGeom prst="rect">
                <a:avLst/>
              </a:prstGeom>
              <a:noFill/>
              <a:ln w="9525">
                <a:noFill/>
                <a:miter lim="800000"/>
                <a:headEnd/>
                <a:tailEnd/>
              </a:ln>
            </p:spPr>
            <p:txBody>
              <a:bodyPr>
                <a:spAutoFit/>
              </a:bodyPr>
              <a:lstStyle/>
              <a:p>
                <a:pPr algn="just"/>
                <a:r>
                  <a:rPr lang="fa-IR" sz="1100">
                    <a:latin typeface="Calibri" pitchFamily="34" charset="0"/>
                    <a:cs typeface="B Nazanin" pitchFamily="2" charset="-78"/>
                  </a:rPr>
                  <a:t>طبق دلایلی که در بخش های دیگر به آنها اشاره شد در این مدرسه  علوم اسلامی تدریس می شده است و دانشمندان و بزرگان زیادی از این مدرسه فارغ التحصیل شده اند که این خود یکی از مشخصه های خاص مدرسه است و نشانه ای از گذشته پر غرور این سرزمین می باشد.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به دلیل اینکه مدارس علمیه جایگاهی رفیعی در میان علاقمندان به علوم اسلامی دارد به نظر می رسد نمی توانیم کاربری دیگری جز آنچه به این علم مرتبط باشد به این مدرسه داد تا هم کاری در راه پیشرفت این علم و ادامه راه گذشتگانی که در این مدرسه تدریس کرده اند.، کرده باشیم و هم این نام را برای همیشه برای این مدرسه جاودانه کنیم.</a:t>
                </a:r>
                <a:endParaRPr lang="en-US" sz="1100">
                  <a:latin typeface="Calibri" pitchFamily="34" charset="0"/>
                  <a:cs typeface="B Nazanin" pitchFamily="2" charset="-78"/>
                </a:endParaRPr>
              </a:p>
              <a:p>
                <a:pPr algn="just"/>
                <a:r>
                  <a:rPr lang="fa-IR" sz="1100">
                    <a:latin typeface="Calibri" pitchFamily="34" charset="0"/>
                    <a:cs typeface="B Nazanin" pitchFamily="2" charset="-78"/>
                  </a:rPr>
                  <a:t>به این منظور کاربری قبلی بنا که مدرسه علمیه می باشد برای این بنا حفظ می گردد.</a:t>
                </a:r>
              </a:p>
              <a:p>
                <a:pPr algn="just"/>
                <a:endParaRPr lang="fa-IR" sz="1100">
                  <a:latin typeface="Calibri" pitchFamily="34" charset="0"/>
                  <a:cs typeface="B Nazanin" pitchFamily="2" charset="-78"/>
                </a:endParaRPr>
              </a:p>
            </p:txBody>
          </p:sp>
        </p:grpSp>
      </p:grpSp>
      <p:pic>
        <p:nvPicPr>
          <p:cNvPr id="120840" name="Picture 4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20841" name="Group 42"/>
          <p:cNvGrpSpPr>
            <a:grpSpLocks/>
          </p:cNvGrpSpPr>
          <p:nvPr/>
        </p:nvGrpSpPr>
        <p:grpSpPr bwMode="auto">
          <a:xfrm>
            <a:off x="325438" y="1616075"/>
            <a:ext cx="3425825" cy="5187950"/>
            <a:chOff x="421417" y="2261407"/>
            <a:chExt cx="4426324" cy="7263590"/>
          </a:xfrm>
        </p:grpSpPr>
        <p:grpSp>
          <p:nvGrpSpPr>
            <p:cNvPr id="120846" name="Group 82"/>
            <p:cNvGrpSpPr>
              <a:grpSpLocks/>
            </p:cNvGrpSpPr>
            <p:nvPr/>
          </p:nvGrpSpPr>
          <p:grpSpPr bwMode="auto">
            <a:xfrm>
              <a:off x="421417" y="2261407"/>
              <a:ext cx="4426324" cy="7263590"/>
              <a:chOff x="80891" y="3033303"/>
              <a:chExt cx="5100710" cy="6278942"/>
            </a:xfrm>
          </p:grpSpPr>
          <p:pic>
            <p:nvPicPr>
              <p:cNvPr id="120848"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0849" name="Group 29"/>
              <p:cNvGrpSpPr>
                <a:grpSpLocks/>
              </p:cNvGrpSpPr>
              <p:nvPr/>
            </p:nvGrpSpPr>
            <p:grpSpPr bwMode="auto">
              <a:xfrm>
                <a:off x="80891" y="3033303"/>
                <a:ext cx="5100710" cy="6278942"/>
                <a:chOff x="80891" y="3033303"/>
                <a:chExt cx="5100710" cy="6278942"/>
              </a:xfrm>
            </p:grpSpPr>
            <p:sp>
              <p:nvSpPr>
                <p:cNvPr id="4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0857"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0847" name="TextBox 4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30" name="Rectangle 29"/>
          <p:cNvSpPr/>
          <p:nvPr/>
        </p:nvSpPr>
        <p:spPr>
          <a:xfrm>
            <a:off x="6346825" y="598488"/>
            <a:ext cx="2994025" cy="300037"/>
          </a:xfrm>
          <a:prstGeom prst="rect">
            <a:avLst/>
          </a:prstGeom>
        </p:spPr>
        <p:txBody>
          <a:bodyPr wrap="none"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بررسی سطوح مختلف نیازها و ارائه استراتژی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0844"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8" name="Slide Number Placeholder 36"/>
          <p:cNvSpPr>
            <a:spLocks noGrp="1"/>
          </p:cNvSpPr>
          <p:nvPr>
            <p:ph type="sldNum" sz="quarter" idx="12"/>
          </p:nvPr>
        </p:nvSpPr>
        <p:spPr>
          <a:xfrm>
            <a:off x="3643313" y="6438900"/>
            <a:ext cx="2311400" cy="365125"/>
          </a:xfrm>
        </p:spPr>
        <p:txBody>
          <a:bodyPr/>
          <a:lstStyle/>
          <a:p>
            <a:pPr>
              <a:defRPr/>
            </a:pPr>
            <a:fld id="{66A9BA15-5F42-403F-A6DF-F2546E2A4686}" type="slidenum">
              <a:rPr lang="en-US" smtClean="0">
                <a:latin typeface="F_jalal" pitchFamily="2" charset="0"/>
              </a:rPr>
              <a:pPr>
                <a:defRPr/>
              </a:pPr>
              <a:t>117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AutoShape 17"/>
          <p:cNvSpPr>
            <a:spLocks noChangeArrowheads="1"/>
          </p:cNvSpPr>
          <p:nvPr/>
        </p:nvSpPr>
        <p:spPr bwMode="gray">
          <a:xfrm>
            <a:off x="7446963" y="4648200"/>
            <a:ext cx="1838325" cy="742950"/>
          </a:xfrm>
          <a:prstGeom prst="can">
            <a:avLst>
              <a:gd name="adj" fmla="val 25000"/>
            </a:avLst>
          </a:prstGeom>
          <a:ln>
            <a:headEnd/>
            <a:tailEnd/>
          </a:ln>
        </p:spPr>
        <p:style>
          <a:lnRef idx="1">
            <a:schemeClr val="accent5"/>
          </a:lnRef>
          <a:fillRef idx="2">
            <a:schemeClr val="accent5"/>
          </a:fillRef>
          <a:effectRef idx="1">
            <a:schemeClr val="accent5"/>
          </a:effectRef>
          <a:fontRef idx="minor">
            <a:schemeClr val="dk1"/>
          </a:fontRef>
        </p:style>
        <p:txBody>
          <a:bodyPr wrap="none" lIns="68415" tIns="34208" rIns="68415" bIns="34208" anchor="ctr"/>
          <a:lstStyle/>
          <a:p>
            <a:pPr algn="l" defTabSz="957011" rtl="0" fontAlgn="auto">
              <a:spcBef>
                <a:spcPts val="0"/>
              </a:spcBef>
              <a:spcAft>
                <a:spcPts val="0"/>
              </a:spcAft>
              <a:defRPr/>
            </a:pPr>
            <a:endParaRPr lang="fa-IR" dirty="0"/>
          </a:p>
        </p:txBody>
      </p:sp>
      <p:sp>
        <p:nvSpPr>
          <p:cNvPr id="62" name="AutoShape 18"/>
          <p:cNvSpPr>
            <a:spLocks noChangeArrowheads="1"/>
          </p:cNvSpPr>
          <p:nvPr/>
        </p:nvSpPr>
        <p:spPr bwMode="gray">
          <a:xfrm>
            <a:off x="7446963" y="3935413"/>
            <a:ext cx="1838325" cy="763587"/>
          </a:xfrm>
          <a:prstGeom prst="can">
            <a:avLst>
              <a:gd name="adj" fmla="val 25000"/>
            </a:avLst>
          </a:prstGeom>
          <a:ln>
            <a:headEnd/>
            <a:tailEnd/>
          </a:ln>
        </p:spPr>
        <p:style>
          <a:lnRef idx="1">
            <a:schemeClr val="accent5"/>
          </a:lnRef>
          <a:fillRef idx="2">
            <a:schemeClr val="accent5"/>
          </a:fillRef>
          <a:effectRef idx="1">
            <a:schemeClr val="accent5"/>
          </a:effectRef>
          <a:fontRef idx="minor">
            <a:schemeClr val="dk1"/>
          </a:fontRef>
        </p:style>
        <p:txBody>
          <a:bodyPr wrap="none" lIns="68415" tIns="34208" rIns="68415" bIns="34208" anchor="ctr"/>
          <a:lstStyle/>
          <a:p>
            <a:pPr algn="l" defTabSz="957011" rtl="0" fontAlgn="auto">
              <a:spcBef>
                <a:spcPts val="0"/>
              </a:spcBef>
              <a:spcAft>
                <a:spcPts val="0"/>
              </a:spcAft>
              <a:defRPr/>
            </a:pPr>
            <a:endParaRPr lang="fa-IR" dirty="0"/>
          </a:p>
        </p:txBody>
      </p:sp>
      <p:pic>
        <p:nvPicPr>
          <p:cNvPr id="12186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186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186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1864" name="Group 80"/>
          <p:cNvGrpSpPr>
            <a:grpSpLocks/>
          </p:cNvGrpSpPr>
          <p:nvPr/>
        </p:nvGrpSpPr>
        <p:grpSpPr bwMode="auto">
          <a:xfrm>
            <a:off x="3103563" y="3860800"/>
            <a:ext cx="6084887" cy="2398713"/>
            <a:chOff x="3993509" y="4371974"/>
            <a:chExt cx="8083641" cy="3581398"/>
          </a:xfrm>
        </p:grpSpPr>
        <p:grpSp>
          <p:nvGrpSpPr>
            <p:cNvPr id="121884" name="Group 78"/>
            <p:cNvGrpSpPr>
              <a:grpSpLocks/>
            </p:cNvGrpSpPr>
            <p:nvPr/>
          </p:nvGrpSpPr>
          <p:grpSpPr bwMode="auto">
            <a:xfrm>
              <a:off x="4101066" y="4371974"/>
              <a:ext cx="7976084" cy="3581398"/>
              <a:chOff x="4101066" y="4371974"/>
              <a:chExt cx="7976084" cy="3581398"/>
            </a:xfrm>
          </p:grpSpPr>
          <p:grpSp>
            <p:nvGrpSpPr>
              <p:cNvPr id="121886" name="Group 74"/>
              <p:cNvGrpSpPr>
                <a:grpSpLocks/>
              </p:cNvGrpSpPr>
              <p:nvPr/>
            </p:nvGrpSpPr>
            <p:grpSpPr bwMode="auto">
              <a:xfrm>
                <a:off x="6229007" y="4371974"/>
                <a:ext cx="5848143" cy="3581398"/>
                <a:chOff x="2557081" y="2057402"/>
                <a:chExt cx="5848143" cy="3581398"/>
              </a:xfrm>
            </p:grpSpPr>
            <p:grpSp>
              <p:nvGrpSpPr>
                <p:cNvPr id="121890" name="Group 27"/>
                <p:cNvGrpSpPr>
                  <a:grpSpLocks/>
                </p:cNvGrpSpPr>
                <p:nvPr/>
              </p:nvGrpSpPr>
              <p:grpSpPr bwMode="auto">
                <a:xfrm>
                  <a:off x="2895600" y="2057402"/>
                  <a:ext cx="3198813" cy="2841628"/>
                  <a:chOff x="1824" y="1296"/>
                  <a:chExt cx="2015" cy="1790"/>
                </a:xfrm>
              </p:grpSpPr>
              <p:sp>
                <p:nvSpPr>
                  <p:cNvPr id="47" name="AutoShape 4"/>
                  <p:cNvSpPr>
                    <a:spLocks noChangeArrowheads="1"/>
                  </p:cNvSpPr>
                  <p:nvPr/>
                </p:nvSpPr>
                <p:spPr bwMode="gray">
                  <a:xfrm rot="16200000" flipH="1">
                    <a:off x="1772" y="2000"/>
                    <a:ext cx="309" cy="206"/>
                  </a:xfrm>
                  <a:prstGeom prst="upArrow">
                    <a:avLst>
                      <a:gd name="adj1" fmla="val 51676"/>
                      <a:gd name="adj2" fmla="val 100000"/>
                    </a:avLst>
                  </a:prstGeom>
                  <a:gradFill rotWithShape="1">
                    <a:gsLst>
                      <a:gs pos="0">
                        <a:schemeClr val="accent1"/>
                      </a:gs>
                      <a:gs pos="100000">
                        <a:schemeClr val="accent1">
                          <a:gamma/>
                          <a:tint val="39216"/>
                          <a:invGamma/>
                        </a:schemeClr>
                      </a:gs>
                    </a:gsLst>
                    <a:lin ang="0" scaled="1"/>
                  </a:gradFill>
                  <a:ln w="9525" algn="ctr">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8" name="AutoShape 5"/>
                  <p:cNvSpPr>
                    <a:spLocks noChangeArrowheads="1"/>
                  </p:cNvSpPr>
                  <p:nvPr/>
                </p:nvSpPr>
                <p:spPr bwMode="gray">
                  <a:xfrm rot="5400000" flipH="1">
                    <a:off x="3582" y="1963"/>
                    <a:ext cx="308" cy="206"/>
                  </a:xfrm>
                  <a:prstGeom prst="upArrow">
                    <a:avLst>
                      <a:gd name="adj1" fmla="val 51676"/>
                      <a:gd name="adj2" fmla="val 100000"/>
                    </a:avLst>
                  </a:prstGeom>
                  <a:gradFill rotWithShape="1">
                    <a:gsLst>
                      <a:gs pos="0">
                        <a:schemeClr val="accent1"/>
                      </a:gs>
                      <a:gs pos="100000">
                        <a:schemeClr val="accent1">
                          <a:gamma/>
                          <a:tint val="39216"/>
                          <a:invGamma/>
                        </a:schemeClr>
                      </a:gs>
                    </a:gsLst>
                    <a:lin ang="0" scaled="1"/>
                  </a:gradFill>
                  <a:ln w="9525" algn="ctr">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9" name="AutoShape 6"/>
                  <p:cNvSpPr>
                    <a:spLocks noChangeArrowheads="1"/>
                  </p:cNvSpPr>
                  <p:nvPr/>
                </p:nvSpPr>
                <p:spPr bwMode="gray">
                  <a:xfrm rot="10800000" flipH="1">
                    <a:off x="2678" y="2880"/>
                    <a:ext cx="303" cy="206"/>
                  </a:xfrm>
                  <a:prstGeom prst="upArrow">
                    <a:avLst>
                      <a:gd name="adj1" fmla="val 51676"/>
                      <a:gd name="adj2" fmla="val 100000"/>
                    </a:avLst>
                  </a:prstGeom>
                  <a:gradFill rotWithShape="1">
                    <a:gsLst>
                      <a:gs pos="0">
                        <a:schemeClr val="accent1"/>
                      </a:gs>
                      <a:gs pos="100000">
                        <a:schemeClr val="accent1">
                          <a:gamma/>
                          <a:tint val="39216"/>
                          <a:invGamma/>
                        </a:schemeClr>
                      </a:gs>
                    </a:gsLst>
                    <a:lin ang="0" scaled="1"/>
                  </a:gradFill>
                  <a:ln w="9525" algn="ctr">
                    <a:noFill/>
                    <a:miter lim="800000"/>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121897" name="Oval 7"/>
                  <p:cNvSpPr>
                    <a:spLocks noChangeArrowheads="1"/>
                  </p:cNvSpPr>
                  <p:nvPr/>
                </p:nvSpPr>
                <p:spPr bwMode="gray">
                  <a:xfrm>
                    <a:off x="2030" y="1296"/>
                    <a:ext cx="1615" cy="1615"/>
                  </a:xfrm>
                  <a:prstGeom prst="ellipse">
                    <a:avLst/>
                  </a:prstGeom>
                  <a:gradFill rotWithShape="1">
                    <a:gsLst>
                      <a:gs pos="0">
                        <a:srgbClr val="767676"/>
                      </a:gs>
                      <a:gs pos="50000">
                        <a:srgbClr val="FFFFFF"/>
                      </a:gs>
                      <a:gs pos="100000">
                        <a:srgbClr val="767676"/>
                      </a:gs>
                    </a:gsLst>
                    <a:lin ang="5400000" scaled="1"/>
                  </a:gradFill>
                  <a:ln w="28575" algn="ctr">
                    <a:solidFill>
                      <a:schemeClr val="tx2"/>
                    </a:solidFill>
                    <a:round/>
                    <a:headEnd/>
                    <a:tailEnd/>
                  </a:ln>
                </p:spPr>
                <p:txBody>
                  <a:bodyPr wrap="none" anchor="ctr"/>
                  <a:lstStyle/>
                  <a:p>
                    <a:pPr algn="l" rtl="0"/>
                    <a:endParaRPr lang="fa-IR">
                      <a:latin typeface="Calibri" pitchFamily="34" charset="0"/>
                    </a:endParaRPr>
                  </a:p>
                </p:txBody>
              </p:sp>
              <p:sp>
                <p:nvSpPr>
                  <p:cNvPr id="121898" name="Oval 8"/>
                  <p:cNvSpPr>
                    <a:spLocks noChangeArrowheads="1"/>
                  </p:cNvSpPr>
                  <p:nvPr/>
                </p:nvSpPr>
                <p:spPr bwMode="gray">
                  <a:xfrm>
                    <a:off x="2122" y="1387"/>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121903" name="Text Box 19"/>
                  <p:cNvSpPr txBox="1">
                    <a:spLocks noChangeArrowheads="1"/>
                  </p:cNvSpPr>
                  <p:nvPr/>
                </p:nvSpPr>
                <p:spPr bwMode="gray">
                  <a:xfrm>
                    <a:off x="2295" y="1830"/>
                    <a:ext cx="1049" cy="564"/>
                  </a:xfrm>
                  <a:prstGeom prst="rect">
                    <a:avLst/>
                  </a:prstGeom>
                  <a:noFill/>
                  <a:ln w="9525">
                    <a:noFill/>
                    <a:miter lim="800000"/>
                    <a:headEnd/>
                    <a:tailEnd/>
                  </a:ln>
                </p:spPr>
                <p:txBody>
                  <a:bodyPr wrap="square">
                    <a:spAutoFit/>
                  </a:bodyPr>
                  <a:lstStyle/>
                  <a:p>
                    <a:pPr algn="ctr" rtl="0" eaLnBrk="0" hangingPunct="0"/>
                    <a:r>
                      <a:rPr lang="fa-IR" sz="1800" b="1" dirty="0">
                        <a:solidFill>
                          <a:srgbClr val="000000"/>
                        </a:solidFill>
                        <a:latin typeface="Calibri" pitchFamily="34" charset="0"/>
                        <a:cs typeface="B Nazanin" pitchFamily="2" charset="-78"/>
                      </a:rPr>
                      <a:t>را</a:t>
                    </a:r>
                    <a:r>
                      <a:rPr lang="fa-IR" sz="1500" b="1" dirty="0">
                        <a:solidFill>
                          <a:srgbClr val="000000"/>
                        </a:solidFill>
                        <a:latin typeface="Calibri" pitchFamily="34" charset="0"/>
                        <a:cs typeface="B Nazanin" pitchFamily="2" charset="-78"/>
                      </a:rPr>
                      <a:t>هبردهای کلی </a:t>
                    </a:r>
                  </a:p>
                  <a:p>
                    <a:pPr algn="ctr" rtl="0" eaLnBrk="0" hangingPunct="0"/>
                    <a:r>
                      <a:rPr lang="fa-IR" sz="1500" b="1" dirty="0">
                        <a:solidFill>
                          <a:srgbClr val="000000"/>
                        </a:solidFill>
                        <a:latin typeface="Calibri" pitchFamily="34" charset="0"/>
                        <a:cs typeface="B Nazanin" pitchFamily="2" charset="-78"/>
                      </a:rPr>
                      <a:t>طرح احیا بنا</a:t>
                    </a:r>
                    <a:endParaRPr lang="en-US" sz="1500" b="1" dirty="0">
                      <a:solidFill>
                        <a:srgbClr val="000000"/>
                      </a:solidFill>
                      <a:latin typeface="Calibri" pitchFamily="34" charset="0"/>
                      <a:cs typeface="B Nazanin" pitchFamily="2" charset="-78"/>
                    </a:endParaRPr>
                  </a:p>
                </p:txBody>
              </p:sp>
            </p:grpSp>
            <p:sp>
              <p:nvSpPr>
                <p:cNvPr id="44" name="AutoShape 20"/>
                <p:cNvSpPr>
                  <a:spLocks noChangeArrowheads="1"/>
                </p:cNvSpPr>
                <p:nvPr/>
              </p:nvSpPr>
              <p:spPr bwMode="blackWhite">
                <a:xfrm>
                  <a:off x="2557081" y="5105501"/>
                  <a:ext cx="3886811" cy="533299"/>
                </a:xfrm>
                <a:prstGeom prst="roundRect">
                  <a:avLst>
                    <a:gd name="adj" fmla="val 500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957011" rtl="0" eaLnBrk="0" fontAlgn="auto" hangingPunct="0">
                    <a:spcBef>
                      <a:spcPts val="0"/>
                    </a:spcBef>
                    <a:spcAft>
                      <a:spcPts val="0"/>
                    </a:spcAft>
                    <a:defRPr/>
                  </a:pPr>
                  <a:r>
                    <a:rPr lang="fa-IR" sz="1600" dirty="0">
                      <a:solidFill>
                        <a:schemeClr val="tx2"/>
                      </a:solidFill>
                      <a:cs typeface="B Nazanin" pitchFamily="2" charset="-78"/>
                    </a:rPr>
                    <a:t>احیا و </a:t>
                  </a:r>
                  <a:r>
                    <a:rPr lang="fa-IR" sz="1600" dirty="0" err="1">
                      <a:solidFill>
                        <a:schemeClr val="tx2"/>
                      </a:solidFill>
                      <a:cs typeface="B Nazanin" pitchFamily="2" charset="-78"/>
                    </a:rPr>
                    <a:t>باززنده</a:t>
                  </a:r>
                  <a:r>
                    <a:rPr lang="fa-IR" sz="1600" dirty="0">
                      <a:solidFill>
                        <a:schemeClr val="tx2"/>
                      </a:solidFill>
                      <a:cs typeface="B Nazanin" pitchFamily="2" charset="-78"/>
                    </a:rPr>
                    <a:t> سازی مدرسه عباسقلی خان</a:t>
                  </a:r>
                  <a:endParaRPr lang="en-US" sz="1600" dirty="0">
                    <a:solidFill>
                      <a:schemeClr val="tx2"/>
                    </a:solidFill>
                    <a:cs typeface="B Nazanin" pitchFamily="2" charset="-78"/>
                  </a:endParaRPr>
                </a:p>
              </p:txBody>
            </p:sp>
            <p:sp>
              <p:nvSpPr>
                <p:cNvPr id="121892" name="Text Box 24"/>
                <p:cNvSpPr txBox="1">
                  <a:spLocks noChangeArrowheads="1"/>
                </p:cNvSpPr>
                <p:nvPr/>
              </p:nvSpPr>
              <p:spPr bwMode="gray">
                <a:xfrm>
                  <a:off x="6270870" y="2712720"/>
                  <a:ext cx="2134354" cy="367690"/>
                </a:xfrm>
                <a:prstGeom prst="rect">
                  <a:avLst/>
                </a:prstGeom>
                <a:noFill/>
                <a:ln w="9525">
                  <a:noFill/>
                  <a:miter lim="800000"/>
                  <a:headEnd/>
                  <a:tailEnd/>
                </a:ln>
              </p:spPr>
              <p:txBody>
                <a:bodyPr wrap="none">
                  <a:spAutoFit/>
                </a:bodyPr>
                <a:lstStyle/>
                <a:p>
                  <a:pPr algn="ctr" rtl="0" eaLnBrk="0" hangingPunct="0"/>
                  <a:r>
                    <a:rPr lang="fa-IR" sz="1000">
                      <a:latin typeface="Calibri" pitchFamily="34" charset="0"/>
                      <a:cs typeface="B Nazanin" pitchFamily="2" charset="-78"/>
                    </a:rPr>
                    <a:t>تلاش برای مشارکت و همکاری مردم</a:t>
                  </a:r>
                  <a:endParaRPr lang="en-US" sz="1000">
                    <a:latin typeface="Calibri" pitchFamily="34" charset="0"/>
                    <a:cs typeface="B Nazanin" pitchFamily="2" charset="-78"/>
                  </a:endParaRPr>
                </a:p>
              </p:txBody>
            </p:sp>
            <p:sp>
              <p:nvSpPr>
                <p:cNvPr id="121893" name="Text Box 25"/>
                <p:cNvSpPr txBox="1">
                  <a:spLocks noChangeArrowheads="1"/>
                </p:cNvSpPr>
                <p:nvPr/>
              </p:nvSpPr>
              <p:spPr bwMode="gray">
                <a:xfrm>
                  <a:off x="6227830" y="3571260"/>
                  <a:ext cx="2174819" cy="597497"/>
                </a:xfrm>
                <a:prstGeom prst="rect">
                  <a:avLst/>
                </a:prstGeom>
                <a:noFill/>
                <a:ln w="9525">
                  <a:noFill/>
                  <a:miter lim="800000"/>
                  <a:headEnd/>
                  <a:tailEnd/>
                </a:ln>
              </p:spPr>
              <p:txBody>
                <a:bodyPr wrap="none">
                  <a:spAutoFit/>
                </a:bodyPr>
                <a:lstStyle/>
                <a:p>
                  <a:pPr algn="ctr" rtl="0"/>
                  <a:r>
                    <a:rPr lang="fa-IR" sz="1000">
                      <a:latin typeface="Calibri" pitchFamily="34" charset="0"/>
                      <a:cs typeface="B Nazanin" pitchFamily="2" charset="-78"/>
                    </a:rPr>
                    <a:t>ساماندهی ، و بهسازی و ارتقای</a:t>
                  </a:r>
                </a:p>
                <a:p>
                  <a:pPr algn="ctr" rtl="0"/>
                  <a:r>
                    <a:rPr lang="fa-IR" sz="1000">
                      <a:latin typeface="Calibri" pitchFamily="34" charset="0"/>
                      <a:cs typeface="B Nazanin" pitchFamily="2" charset="-78"/>
                    </a:rPr>
                    <a:t> کیفیت محیط شهری و احیای محله </a:t>
                  </a:r>
                  <a:endParaRPr lang="en-US" sz="1000">
                    <a:latin typeface="Calibri" pitchFamily="34" charset="0"/>
                    <a:cs typeface="B Nazanin" pitchFamily="2" charset="-78"/>
                  </a:endParaRPr>
                </a:p>
              </p:txBody>
            </p:sp>
          </p:grpSp>
          <p:sp>
            <p:nvSpPr>
              <p:cNvPr id="38" name="AutoShape 17"/>
              <p:cNvSpPr>
                <a:spLocks noChangeArrowheads="1"/>
              </p:cNvSpPr>
              <p:nvPr/>
            </p:nvSpPr>
            <p:spPr bwMode="gray">
              <a:xfrm>
                <a:off x="4101066" y="5580784"/>
                <a:ext cx="2442175" cy="1111632"/>
              </a:xfrm>
              <a:prstGeom prst="can">
                <a:avLst>
                  <a:gd name="adj" fmla="val 2500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l" defTabSz="957011" rtl="0" fontAlgn="auto">
                  <a:spcBef>
                    <a:spcPts val="0"/>
                  </a:spcBef>
                  <a:spcAft>
                    <a:spcPts val="0"/>
                  </a:spcAft>
                  <a:defRPr/>
                </a:pPr>
                <a:endParaRPr lang="fa-IR" dirty="0"/>
              </a:p>
            </p:txBody>
          </p:sp>
          <p:sp>
            <p:nvSpPr>
              <p:cNvPr id="39" name="AutoShape 18"/>
              <p:cNvSpPr>
                <a:spLocks noChangeArrowheads="1"/>
              </p:cNvSpPr>
              <p:nvPr/>
            </p:nvSpPr>
            <p:spPr bwMode="gray">
              <a:xfrm>
                <a:off x="4101066" y="4516558"/>
                <a:ext cx="2442175" cy="1140073"/>
              </a:xfrm>
              <a:prstGeom prst="can">
                <a:avLst>
                  <a:gd name="adj" fmla="val 2500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l" defTabSz="957011" rtl="0" fontAlgn="auto">
                  <a:spcBef>
                    <a:spcPts val="0"/>
                  </a:spcBef>
                  <a:spcAft>
                    <a:spcPts val="0"/>
                  </a:spcAft>
                  <a:defRPr/>
                </a:pPr>
                <a:endParaRPr lang="fa-IR" dirty="0"/>
              </a:p>
            </p:txBody>
          </p:sp>
          <p:sp>
            <p:nvSpPr>
              <p:cNvPr id="121889" name="Text Box 24"/>
              <p:cNvSpPr txBox="1">
                <a:spLocks noChangeArrowheads="1"/>
              </p:cNvSpPr>
              <p:nvPr/>
            </p:nvSpPr>
            <p:spPr bwMode="gray">
              <a:xfrm>
                <a:off x="4193545" y="5053314"/>
                <a:ext cx="2289821" cy="367690"/>
              </a:xfrm>
              <a:prstGeom prst="rect">
                <a:avLst/>
              </a:prstGeom>
              <a:noFill/>
              <a:ln w="9525">
                <a:noFill/>
                <a:miter lim="800000"/>
                <a:headEnd/>
                <a:tailEnd/>
              </a:ln>
            </p:spPr>
            <p:txBody>
              <a:bodyPr wrap="none">
                <a:spAutoFit/>
              </a:bodyPr>
              <a:lstStyle/>
              <a:p>
                <a:pPr algn="ctr" rtl="0" eaLnBrk="0" hangingPunct="0"/>
                <a:r>
                  <a:rPr lang="fa-IR" sz="1000">
                    <a:latin typeface="Calibri" pitchFamily="34" charset="0"/>
                    <a:cs typeface="Nazanin" pitchFamily="2" charset="-78"/>
                  </a:rPr>
                  <a:t>ارائه طرح عملکرد متجانس با گذشته بنا</a:t>
                </a:r>
                <a:endParaRPr lang="en-US" sz="1000">
                  <a:solidFill>
                    <a:schemeClr val="tx2"/>
                  </a:solidFill>
                  <a:latin typeface="Calibri" pitchFamily="34" charset="0"/>
                </a:endParaRPr>
              </a:p>
            </p:txBody>
          </p:sp>
        </p:grpSp>
        <p:sp>
          <p:nvSpPr>
            <p:cNvPr id="121885" name="Text Box 24"/>
            <p:cNvSpPr txBox="1">
              <a:spLocks noChangeArrowheads="1"/>
            </p:cNvSpPr>
            <p:nvPr/>
          </p:nvSpPr>
          <p:spPr bwMode="gray">
            <a:xfrm>
              <a:off x="3993509" y="5914230"/>
              <a:ext cx="2406951" cy="827303"/>
            </a:xfrm>
            <a:prstGeom prst="rect">
              <a:avLst/>
            </a:prstGeom>
            <a:noFill/>
            <a:ln w="9525">
              <a:noFill/>
              <a:miter lim="800000"/>
              <a:headEnd/>
              <a:tailEnd/>
            </a:ln>
          </p:spPr>
          <p:txBody>
            <a:bodyPr wrap="none">
              <a:spAutoFit/>
            </a:bodyPr>
            <a:lstStyle/>
            <a:p>
              <a:pPr algn="just" eaLnBrk="0" hangingPunct="0"/>
              <a:r>
                <a:rPr lang="fa-IR" sz="1000">
                  <a:latin typeface="Calibri" pitchFamily="34" charset="0"/>
                  <a:cs typeface="B Nazanin" pitchFamily="2" charset="-78"/>
                </a:rPr>
                <a:t>پيش بيني تاسيسات الکتريکي و مکانيکي </a:t>
              </a:r>
            </a:p>
            <a:p>
              <a:pPr algn="just" eaLnBrk="0" hangingPunct="0"/>
              <a:r>
                <a:rPr lang="fa-IR" sz="1000">
                  <a:latin typeface="Calibri" pitchFamily="34" charset="0"/>
                  <a:cs typeface="B Nazanin" pitchFamily="2" charset="-78"/>
                </a:rPr>
                <a:t>متجانس با عملکرد جديد </a:t>
              </a:r>
            </a:p>
            <a:p>
              <a:pPr algn="just" eaLnBrk="0" hangingPunct="0"/>
              <a:r>
                <a:rPr lang="fa-IR" sz="1000">
                  <a:latin typeface="Calibri" pitchFamily="34" charset="0"/>
                  <a:cs typeface="B Nazanin" pitchFamily="2" charset="-78"/>
                </a:rPr>
                <a:t>پيش بيني نيازهاي خدماتي بنا</a:t>
              </a:r>
              <a:endParaRPr lang="en-US" sz="1000">
                <a:solidFill>
                  <a:schemeClr val="tx2"/>
                </a:solidFill>
                <a:latin typeface="Calibri" pitchFamily="34" charset="0"/>
                <a:cs typeface="B Nazanin" pitchFamily="2" charset="-78"/>
              </a:endParaRPr>
            </a:p>
          </p:txBody>
        </p:sp>
      </p:grpSp>
      <p:sp>
        <p:nvSpPr>
          <p:cNvPr id="121865" name="TextBox 81"/>
          <p:cNvSpPr txBox="1">
            <a:spLocks noChangeArrowheads="1"/>
          </p:cNvSpPr>
          <p:nvPr/>
        </p:nvSpPr>
        <p:spPr bwMode="auto">
          <a:xfrm>
            <a:off x="2867025" y="1524000"/>
            <a:ext cx="6626225" cy="2624138"/>
          </a:xfrm>
          <a:prstGeom prst="rect">
            <a:avLst/>
          </a:prstGeom>
          <a:noFill/>
          <a:ln w="9525">
            <a:noFill/>
            <a:miter lim="800000"/>
            <a:headEnd/>
            <a:tailEnd/>
          </a:ln>
        </p:spPr>
        <p:txBody>
          <a:bodyPr lIns="68415" tIns="34208" rIns="68415" bIns="34208">
            <a:spAutoFit/>
          </a:bodyPr>
          <a:lstStyle/>
          <a:p>
            <a:pPr algn="just"/>
            <a:r>
              <a:rPr lang="fa-IR" sz="1500" b="1">
                <a:latin typeface="Calibri" pitchFamily="34" charset="0"/>
                <a:cs typeface="B Nazanin" pitchFamily="2" charset="-78"/>
              </a:rPr>
              <a:t>ایده های طرح احیا :</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ایده کلی طرح احیای مدرسه عباسقلی خان مبتنی بر  دو نگرش بوده است :</a:t>
            </a:r>
            <a:endParaRPr lang="en-US" sz="1100">
              <a:latin typeface="Calibri" pitchFamily="34" charset="0"/>
              <a:cs typeface="B Nazanin" pitchFamily="2" charset="-78"/>
            </a:endParaRPr>
          </a:p>
          <a:p>
            <a:pPr algn="just"/>
            <a:r>
              <a:rPr lang="fa-IR" sz="1100">
                <a:latin typeface="Calibri" pitchFamily="34" charset="0"/>
                <a:cs typeface="B Nazanin" pitchFamily="2" charset="-78"/>
              </a:rPr>
              <a:t>1-نگرش ساختارگرا به حفاظت ، مرمت و ساماندهی بر اساس سبک وسیاق سنتی و با بکار بردن مصالح ، تکنیک، استفاده از دانش بومی استادکران محلی و گاه احیای مصالح منسوخ شده .</a:t>
            </a:r>
            <a:endParaRPr lang="en-US" sz="1100">
              <a:latin typeface="Calibri" pitchFamily="34" charset="0"/>
              <a:cs typeface="B Nazanin" pitchFamily="2" charset="-78"/>
            </a:endParaRPr>
          </a:p>
          <a:p>
            <a:pPr algn="just"/>
            <a:r>
              <a:rPr lang="fa-IR" sz="1100">
                <a:latin typeface="Calibri" pitchFamily="34" charset="0"/>
                <a:cs typeface="B Nazanin" pitchFamily="2" charset="-78"/>
              </a:rPr>
              <a:t>2- نگرش امروزی به طراحی فضاها و عناصر منعطف معماری و جزئیات فضاهای داخلی و ایجاد تضاد با محیط خارجی اثر و استفاده از امکانات مدرن لازم برای کاربری جدید.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p>
          <a:p>
            <a:pPr algn="just"/>
            <a:r>
              <a:rPr lang="fa-IR" sz="1500" b="1">
                <a:latin typeface="Calibri" pitchFamily="34" charset="0"/>
                <a:cs typeface="B Nazanin" pitchFamily="2" charset="-78"/>
              </a:rPr>
              <a:t>رهنمودهای احیای بنای مدرسه عبا سقلی خان:</a:t>
            </a:r>
            <a:endParaRPr lang="en-US" sz="1500" b="1">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برای طراحی بخش قدیمی بنا در حجم و نما باید به شکلی امروزی طراحی شود تا ضمن رعایت حریم همجواری ، اصالت و  هویت زمانی خود را دارا باشد.</a:t>
            </a:r>
            <a:endParaRPr lang="en-US" sz="1100">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حیاط مرکزی درون مدرسه هم به عنوان عنصری تغییر ناپذیر، منسجم و وحدت بخش از طریق حفاظت ، تحکیم و مرمت فضاهای مشرف به حیاط مورد توجه  قرار گرفته است.</a:t>
            </a:r>
            <a:endParaRPr lang="en-US" sz="1100">
              <a:latin typeface="Calibri" pitchFamily="34" charset="0"/>
              <a:cs typeface="B Nazanin" pitchFamily="2" charset="-78"/>
            </a:endParaRPr>
          </a:p>
          <a:p>
            <a:pPr algn="just"/>
            <a:endParaRPr lang="en-US" sz="1100">
              <a:latin typeface="Calibri" pitchFamily="34" charset="0"/>
              <a:cs typeface="B Nazanin" pitchFamily="2" charset="-78"/>
            </a:endParaRPr>
          </a:p>
          <a:p>
            <a:pPr algn="just"/>
            <a:endParaRPr lang="en-US" sz="1100">
              <a:latin typeface="Calibri" pitchFamily="34" charset="0"/>
              <a:cs typeface="B Nazanin" pitchFamily="2" charset="-78"/>
            </a:endParaRPr>
          </a:p>
          <a:p>
            <a:pPr algn="just"/>
            <a:endParaRPr lang="fa-IR" sz="1100">
              <a:latin typeface="Calibri" pitchFamily="34" charset="0"/>
              <a:cs typeface="B Nazanin" pitchFamily="2" charset="-78"/>
            </a:endParaRPr>
          </a:p>
        </p:txBody>
      </p:sp>
      <p:pic>
        <p:nvPicPr>
          <p:cNvPr id="121866" name="Picture 59"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21867" name="Group 62"/>
          <p:cNvGrpSpPr>
            <a:grpSpLocks/>
          </p:cNvGrpSpPr>
          <p:nvPr/>
        </p:nvGrpSpPr>
        <p:grpSpPr bwMode="auto">
          <a:xfrm>
            <a:off x="325438" y="1616075"/>
            <a:ext cx="3425825" cy="5187950"/>
            <a:chOff x="421417" y="2261407"/>
            <a:chExt cx="4426324" cy="7263590"/>
          </a:xfrm>
        </p:grpSpPr>
        <p:grpSp>
          <p:nvGrpSpPr>
            <p:cNvPr id="121872" name="Group 82"/>
            <p:cNvGrpSpPr>
              <a:grpSpLocks/>
            </p:cNvGrpSpPr>
            <p:nvPr/>
          </p:nvGrpSpPr>
          <p:grpSpPr bwMode="auto">
            <a:xfrm>
              <a:off x="421417" y="2261407"/>
              <a:ext cx="4426324" cy="7263590"/>
              <a:chOff x="80891" y="3033303"/>
              <a:chExt cx="5100710" cy="6278942"/>
            </a:xfrm>
          </p:grpSpPr>
          <p:pic>
            <p:nvPicPr>
              <p:cNvPr id="121874"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1875" name="Group 29"/>
              <p:cNvGrpSpPr>
                <a:grpSpLocks/>
              </p:cNvGrpSpPr>
              <p:nvPr/>
            </p:nvGrpSpPr>
            <p:grpSpPr bwMode="auto">
              <a:xfrm>
                <a:off x="80891" y="3033303"/>
                <a:ext cx="5100710" cy="6278942"/>
                <a:chOff x="80891" y="3033303"/>
                <a:chExt cx="5100710" cy="6278942"/>
              </a:xfrm>
            </p:grpSpPr>
            <p:sp>
              <p:nvSpPr>
                <p:cNvPr id="6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3"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188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1873" name="TextBox 6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6" name="Rectangle 2"/>
          <p:cNvSpPr txBox="1">
            <a:spLocks noChangeArrowheads="1"/>
          </p:cNvSpPr>
          <p:nvPr/>
        </p:nvSpPr>
        <p:spPr>
          <a:xfrm>
            <a:off x="3597275" y="247650"/>
            <a:ext cx="5954713"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7" name="Text Box 35"/>
          <p:cNvSpPr txBox="1">
            <a:spLocks noChangeArrowheads="1"/>
          </p:cNvSpPr>
          <p:nvPr/>
        </p:nvSpPr>
        <p:spPr bwMode="auto">
          <a:xfrm>
            <a:off x="5778500" y="595313"/>
            <a:ext cx="3656013"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187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3" name="Slide Number Placeholder 36"/>
          <p:cNvSpPr>
            <a:spLocks noGrp="1"/>
          </p:cNvSpPr>
          <p:nvPr>
            <p:ph type="sldNum" sz="quarter" idx="12"/>
          </p:nvPr>
        </p:nvSpPr>
        <p:spPr>
          <a:xfrm>
            <a:off x="3643313" y="6438900"/>
            <a:ext cx="2311400" cy="365125"/>
          </a:xfrm>
        </p:spPr>
        <p:txBody>
          <a:bodyPr/>
          <a:lstStyle/>
          <a:p>
            <a:pPr>
              <a:defRPr/>
            </a:pPr>
            <a:fld id="{4B25ED28-E02B-48A3-8F78-3C6C9B2ED969}" type="slidenum">
              <a:rPr lang="en-US" smtClean="0">
                <a:latin typeface="F_jalal" pitchFamily="2" charset="0"/>
              </a:rPr>
              <a:pPr>
                <a:defRPr/>
              </a:pPr>
              <a:t>118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288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288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886" name="TextBox 8"/>
          <p:cNvSpPr txBox="1">
            <a:spLocks noChangeArrowheads="1"/>
          </p:cNvSpPr>
          <p:nvPr/>
        </p:nvSpPr>
        <p:spPr bwMode="auto">
          <a:xfrm>
            <a:off x="2867025" y="1687513"/>
            <a:ext cx="6492875" cy="5378450"/>
          </a:xfrm>
          <a:prstGeom prst="rect">
            <a:avLst/>
          </a:prstGeom>
          <a:noFill/>
          <a:ln w="9525">
            <a:noFill/>
            <a:miter lim="800000"/>
            <a:headEnd/>
            <a:tailEnd/>
          </a:ln>
        </p:spPr>
        <p:txBody>
          <a:bodyPr lIns="68406" tIns="34203" rIns="68406" bIns="34203">
            <a:spAutoFit/>
          </a:bodyPr>
          <a:lstStyle/>
          <a:p>
            <a:pPr algn="just">
              <a:buFont typeface="Wingdings" pitchFamily="2" charset="2"/>
              <a:buChar char="ü"/>
            </a:pPr>
            <a:r>
              <a:rPr lang="fa-IR" sz="1300" b="1">
                <a:latin typeface="Calibri" pitchFamily="34" charset="0"/>
                <a:cs typeface="B Nazanin" pitchFamily="2" charset="-78"/>
              </a:rPr>
              <a:t>پس ارائه راهبردهای احیای بنا مدرسه ، پیشنهاداتی جهت حفظ بافت و کوچه های اطراف و حریم بنا و همچنین  اصول کالبدی بنا و پیشنهادات تاسیسات گرمایشی و سرمایشی  ارائه می شود که عبارتند از: </a:t>
            </a:r>
          </a:p>
          <a:p>
            <a:pPr algn="just"/>
            <a:endParaRPr lang="en-US" sz="1200" b="1">
              <a:latin typeface="Calibri" pitchFamily="34" charset="0"/>
              <a:cs typeface="B Nazanin" pitchFamily="2" charset="-78"/>
            </a:endParaRPr>
          </a:p>
          <a:p>
            <a:pPr algn="just">
              <a:buFont typeface="Wingdings" pitchFamily="2" charset="2"/>
              <a:buChar char="§"/>
            </a:pPr>
            <a:r>
              <a:rPr lang="fa-IR" sz="1600" b="1">
                <a:latin typeface="Calibri" pitchFamily="34" charset="0"/>
                <a:cs typeface="B Nazanin" pitchFamily="2" charset="-78"/>
              </a:rPr>
              <a:t>خانه های بافت:</a:t>
            </a:r>
            <a:endParaRPr lang="en-US" sz="1600" b="1">
              <a:latin typeface="Calibri" pitchFamily="34" charset="0"/>
              <a:cs typeface="B Nazanin" pitchFamily="2" charset="-78"/>
            </a:endParaRPr>
          </a:p>
          <a:p>
            <a:pPr algn="just"/>
            <a:r>
              <a:rPr lang="fa-IR" sz="1100">
                <a:latin typeface="Calibri" pitchFamily="34" charset="0"/>
                <a:cs typeface="B Nazanin" pitchFamily="2" charset="-78"/>
              </a:rPr>
              <a:t>برای تهیه طرح احیای مدرسه عباسقلی خان ، نمی توان به بافت اطراف این بناها به خصوص بناهای موجود در حریم این بناها بی توجه بود. حتی توجه به بافت اطراف و مرمت و احیای آنها به رونق گردشگری منطقه نیز کمک کرد. در بافت محله پایین خیابان بناهای تاریخی زیادی وجود دارد که معماری و سبک ساختنشان نشانه ای از فرهنگ مردم این سزمین هستند. حفظ این بناها به ععنوان میراثی از گذشتگان راهی است برای زنده نگهداشتن فرهنگ این سرزمین.</a:t>
            </a:r>
          </a:p>
          <a:p>
            <a:pPr algn="just"/>
            <a:endParaRPr lang="en-US" sz="600">
              <a:latin typeface="Calibri" pitchFamily="34" charset="0"/>
              <a:cs typeface="B Nazanin" pitchFamily="2" charset="-78"/>
            </a:endParaRPr>
          </a:p>
          <a:p>
            <a:pPr algn="just">
              <a:buFont typeface="Wingdings" pitchFamily="2" charset="2"/>
              <a:buChar char="§"/>
            </a:pPr>
            <a:r>
              <a:rPr lang="fa-IR" sz="1500" b="1">
                <a:latin typeface="Calibri" pitchFamily="34" charset="0"/>
                <a:cs typeface="B Nazanin" pitchFamily="2" charset="-78"/>
              </a:rPr>
              <a:t>کوچه های و خیابان های بافت:</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با توجه به اینکه بافت حاشیه خیابان نواب صفوی(پایین خیابان) متعلق به دوره پهلوی اول می باشد و جز آلترناتیو احیای بنای مذکور می باشد،لذا پیشنهاد می گردد ضمن مرمت بافت به نگهداری و بازسازی  بنا های بافت اقدام گردد.</a:t>
            </a:r>
          </a:p>
          <a:p>
            <a:pPr algn="just"/>
            <a:endParaRPr lang="en-US" sz="600">
              <a:latin typeface="Calibri" pitchFamily="34" charset="0"/>
              <a:cs typeface="B Nazanin" pitchFamily="2" charset="-78"/>
            </a:endParaRPr>
          </a:p>
          <a:p>
            <a:pPr algn="just">
              <a:buFont typeface="Wingdings" pitchFamily="2" charset="2"/>
              <a:buChar char="§"/>
            </a:pPr>
            <a:r>
              <a:rPr lang="fa-IR" sz="1500" b="1">
                <a:latin typeface="Calibri" pitchFamily="34" charset="0"/>
                <a:cs typeface="B Nazanin" pitchFamily="2" charset="-78"/>
              </a:rPr>
              <a:t>حریم بنا:</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هر یک از بناهای با ارزش میراث فرهنگی داررای حریمی می باشند که رعایت یک سری اصول در ساخت و ساز داخل حریم الزامی می باشد.</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اصول پیشنهادی برای حریم مدرسه عباسقلی خان:</a:t>
            </a:r>
            <a:endParaRPr lang="en-US" sz="1100" b="1">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مصالح بکار برده شده در نماهای ساختمان های اطراف باید در رنگ و  فرم با بنای مدرسه همخوانی داشته باشد </a:t>
            </a:r>
            <a:endParaRPr lang="en-US" sz="1100">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در تخریب خانه های اطراف برای ساخت بناهی جدید کسب مجوز از میراث فرهنگی الزامی می باشد.</a:t>
            </a:r>
            <a:endParaRPr lang="en-US" sz="1100">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مرمت بناهای قدیمی حریم تحت نظارت معماران و مرمت کاران سازمان میراث فرهنگی انجام شود.</a:t>
            </a:r>
          </a:p>
          <a:p>
            <a:pPr algn="just"/>
            <a:endParaRPr lang="en-US" sz="600">
              <a:latin typeface="Calibri" pitchFamily="34" charset="0"/>
              <a:cs typeface="B Nazanin" pitchFamily="2" charset="-78"/>
            </a:endParaRPr>
          </a:p>
          <a:p>
            <a:pPr algn="just">
              <a:buFont typeface="Wingdings" pitchFamily="2" charset="2"/>
              <a:buChar char="§"/>
            </a:pPr>
            <a:r>
              <a:rPr lang="fa-IR" sz="1500" b="1">
                <a:latin typeface="Calibri" pitchFamily="34" charset="0"/>
                <a:cs typeface="B Nazanin" pitchFamily="2" charset="-78"/>
              </a:rPr>
              <a:t>پیشنهادات تاسیسات گرمایشی و سرمایشی:</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همانگونه که در مبحث شناخت و در خصوص اقیلم منطقه بیان شد گونه آب و هوایی منطقه از نوع سرد و خشک بوده و معماری بومی منطقه نیز نشات گرفته از این طبیعت می باشد.</a:t>
            </a:r>
          </a:p>
          <a:p>
            <a:pPr algn="just"/>
            <a:r>
              <a:rPr lang="fa-IR" sz="1100">
                <a:latin typeface="Calibri" pitchFamily="34" charset="0"/>
                <a:cs typeface="B Nazanin" pitchFamily="2" charset="-78"/>
              </a:rPr>
              <a:t>وجود جرزهای قطور و پوششهای گنبدی و همچنین جهت گیری منازل و عناصر معماری همچون بادگیر و روزنه های کوچک در دیوارها بر این نکته تاکید کرد. سرمای مورد نیاز روزهای گرم تابستان و همچنین گرمای لازم روزها و شب های سرد و خشک و طاقت فرسای  زمستان و  اواخر پاییز نیاز به گرمایش و سرمایش و رسیدن به دمای مطبوع را در فضاهای مسکونی این منطقه از کشور کاملا مشخس می نمایند . البته در بافت تاریخی منطقه نوع معماری و تطبیق فرم و فضاها با محیط تا حدودی به این امر پاسخ داده شده اما در بناهای خاص و مورد نظر پروژه با توجه به باز زنده سازی و احیای این آثار می بایست به این مقوله با دیدی خاص نگاه کرد.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a:p>
            <a:pPr algn="just"/>
            <a:endParaRPr lang="fa-IR" sz="1100">
              <a:latin typeface="Calibri" pitchFamily="34" charset="0"/>
              <a:cs typeface="B Nazanin" pitchFamily="2" charset="-78"/>
            </a:endParaRPr>
          </a:p>
        </p:txBody>
      </p:sp>
      <p:pic>
        <p:nvPicPr>
          <p:cNvPr id="122887"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22888" name="Group 35"/>
          <p:cNvGrpSpPr>
            <a:grpSpLocks/>
          </p:cNvGrpSpPr>
          <p:nvPr/>
        </p:nvGrpSpPr>
        <p:grpSpPr bwMode="auto">
          <a:xfrm>
            <a:off x="325438" y="1616075"/>
            <a:ext cx="3425825" cy="5187950"/>
            <a:chOff x="421417" y="2261407"/>
            <a:chExt cx="4426324" cy="7263590"/>
          </a:xfrm>
        </p:grpSpPr>
        <p:grpSp>
          <p:nvGrpSpPr>
            <p:cNvPr id="122893" name="Group 82"/>
            <p:cNvGrpSpPr>
              <a:grpSpLocks/>
            </p:cNvGrpSpPr>
            <p:nvPr/>
          </p:nvGrpSpPr>
          <p:grpSpPr bwMode="auto">
            <a:xfrm>
              <a:off x="421417" y="2261407"/>
              <a:ext cx="4426324" cy="7263590"/>
              <a:chOff x="80891" y="3033303"/>
              <a:chExt cx="5100710" cy="6278942"/>
            </a:xfrm>
          </p:grpSpPr>
          <p:pic>
            <p:nvPicPr>
              <p:cNvPr id="122895"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2896"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2904"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2894"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597275" y="247650"/>
            <a:ext cx="5954713"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3" name="Text Box 35"/>
          <p:cNvSpPr txBox="1">
            <a:spLocks noChangeArrowheads="1"/>
          </p:cNvSpPr>
          <p:nvPr/>
        </p:nvSpPr>
        <p:spPr bwMode="auto">
          <a:xfrm>
            <a:off x="5778500" y="595313"/>
            <a:ext cx="3656013"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2891"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1" name="Slide Number Placeholder 36"/>
          <p:cNvSpPr>
            <a:spLocks noGrp="1"/>
          </p:cNvSpPr>
          <p:nvPr>
            <p:ph type="sldNum" sz="quarter" idx="12"/>
          </p:nvPr>
        </p:nvSpPr>
        <p:spPr>
          <a:xfrm>
            <a:off x="3643313" y="6438900"/>
            <a:ext cx="2311400" cy="365125"/>
          </a:xfrm>
        </p:spPr>
        <p:txBody>
          <a:bodyPr/>
          <a:lstStyle/>
          <a:p>
            <a:pPr>
              <a:defRPr/>
            </a:pPr>
            <a:fld id="{A700C0D6-71F8-4480-9C55-B5265509361F}" type="slidenum">
              <a:rPr lang="en-US" smtClean="0">
                <a:latin typeface="F_jalal" pitchFamily="2" charset="0"/>
              </a:rPr>
              <a:pPr>
                <a:defRPr/>
              </a:pPr>
              <a:t>119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331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331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dirty="0">
                <a:effectLst>
                  <a:outerShdw blurRad="38100" dist="38100" dir="2700000" algn="tl">
                    <a:srgbClr val="000000">
                      <a:alpha val="43137"/>
                    </a:srgbClr>
                  </a:outerShdw>
                </a:effectLst>
                <a:latin typeface="+mj-lt"/>
                <a:ea typeface="+mj-ea"/>
                <a:cs typeface="B Nazanin" pitchFamily="2" charset="-78"/>
              </a:rPr>
              <a:t>فصل اول : شناخت </a:t>
            </a:r>
            <a:endParaRPr lang="en-US" sz="1500"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319" name="Rectangle 51"/>
          <p:cNvSpPr>
            <a:spLocks noChangeArrowheads="1"/>
          </p:cNvSpPr>
          <p:nvPr/>
        </p:nvSpPr>
        <p:spPr bwMode="auto">
          <a:xfrm>
            <a:off x="4776788" y="1414463"/>
            <a:ext cx="4395787" cy="342900"/>
          </a:xfrm>
          <a:prstGeom prst="rect">
            <a:avLst/>
          </a:prstGeom>
          <a:noFill/>
          <a:ln w="9525">
            <a:noFill/>
            <a:miter lim="800000"/>
            <a:headEnd/>
            <a:tailEnd/>
          </a:ln>
        </p:spPr>
        <p:txBody>
          <a:bodyPr wrap="none" lIns="95735" tIns="47870" rIns="95735" bIns="47870">
            <a:spAutoFit/>
          </a:bodyPr>
          <a:lstStyle/>
          <a:p>
            <a:pPr algn="l" rtl="0" eaLnBrk="0" hangingPunct="0"/>
            <a:r>
              <a:rPr lang="fa-IR" sz="1600" b="1">
                <a:latin typeface="Calibri" pitchFamily="34" charset="0"/>
                <a:cs typeface="B Nazanin" pitchFamily="2" charset="-78"/>
              </a:rPr>
              <a:t>موقعيت قرار گيري بنا نسيت به ورودي هاي شهر قديم مشهد</a:t>
            </a:r>
            <a:endParaRPr lang="en-US" sz="1600" b="1">
              <a:latin typeface="Calibri" pitchFamily="34" charset="0"/>
              <a:cs typeface="B Nazanin" pitchFamily="2" charset="-78"/>
            </a:endParaRPr>
          </a:p>
        </p:txBody>
      </p:sp>
      <p:grpSp>
        <p:nvGrpSpPr>
          <p:cNvPr id="13320" name="Group 50"/>
          <p:cNvGrpSpPr>
            <a:grpSpLocks/>
          </p:cNvGrpSpPr>
          <p:nvPr/>
        </p:nvGrpSpPr>
        <p:grpSpPr bwMode="auto">
          <a:xfrm>
            <a:off x="3714750" y="2122488"/>
            <a:ext cx="4821238" cy="2995612"/>
            <a:chOff x="4154382" y="2667000"/>
            <a:chExt cx="7690596" cy="5555666"/>
          </a:xfrm>
        </p:grpSpPr>
        <p:grpSp>
          <p:nvGrpSpPr>
            <p:cNvPr id="13339" name="Group 8"/>
            <p:cNvGrpSpPr>
              <a:grpSpLocks/>
            </p:cNvGrpSpPr>
            <p:nvPr/>
          </p:nvGrpSpPr>
          <p:grpSpPr bwMode="auto">
            <a:xfrm>
              <a:off x="4154382" y="2667000"/>
              <a:ext cx="7690596" cy="5555666"/>
              <a:chOff x="4105632" y="2117947"/>
              <a:chExt cx="7304392" cy="5388608"/>
            </a:xfrm>
          </p:grpSpPr>
          <p:pic>
            <p:nvPicPr>
              <p:cNvPr id="13343" name="Picture 16" descr="1010.jpg"/>
              <p:cNvPicPr>
                <a:picLocks noChangeAspect="1"/>
              </p:cNvPicPr>
              <p:nvPr/>
            </p:nvPicPr>
            <p:blipFill>
              <a:blip r:embed="rId5"/>
              <a:srcRect/>
              <a:stretch>
                <a:fillRect/>
              </a:stretch>
            </p:blipFill>
            <p:spPr bwMode="auto">
              <a:xfrm>
                <a:off x="4105632" y="2117947"/>
                <a:ext cx="7304392" cy="5388608"/>
              </a:xfrm>
              <a:prstGeom prst="rect">
                <a:avLst/>
              </a:prstGeom>
              <a:noFill/>
              <a:ln w="9525">
                <a:noFill/>
                <a:miter lim="800000"/>
                <a:headEnd/>
                <a:tailEnd/>
              </a:ln>
            </p:spPr>
          </p:pic>
          <p:sp>
            <p:nvSpPr>
              <p:cNvPr id="13344" name="Oval 12"/>
              <p:cNvSpPr>
                <a:spLocks noChangeArrowheads="1"/>
              </p:cNvSpPr>
              <p:nvPr/>
            </p:nvSpPr>
            <p:spPr bwMode="auto">
              <a:xfrm>
                <a:off x="8482816" y="4700520"/>
                <a:ext cx="916930" cy="817226"/>
              </a:xfrm>
              <a:prstGeom prst="ellipse">
                <a:avLst/>
              </a:prstGeom>
              <a:noFill/>
              <a:ln w="57150" algn="ctr">
                <a:solidFill>
                  <a:srgbClr val="A20000"/>
                </a:solidFill>
                <a:prstDash val="sysDash"/>
                <a:round/>
                <a:headEnd/>
                <a:tailEnd/>
              </a:ln>
            </p:spPr>
            <p:txBody>
              <a:bodyPr lIns="128016" tIns="64008" rIns="128016" bIns="64008"/>
              <a:lstStyle/>
              <a:p>
                <a:pPr algn="l" rtl="0"/>
                <a:endParaRPr lang="fa-IR">
                  <a:solidFill>
                    <a:srgbClr val="C00000"/>
                  </a:solidFill>
                  <a:latin typeface="Calibri" pitchFamily="34" charset="0"/>
                </a:endParaRPr>
              </a:p>
            </p:txBody>
          </p:sp>
        </p:grpSp>
        <p:sp>
          <p:nvSpPr>
            <p:cNvPr id="13340" name="TextBox 39"/>
            <p:cNvSpPr txBox="1">
              <a:spLocks noChangeArrowheads="1"/>
            </p:cNvSpPr>
            <p:nvPr/>
          </p:nvSpPr>
          <p:spPr bwMode="auto">
            <a:xfrm>
              <a:off x="8915400" y="5638800"/>
              <a:ext cx="969562" cy="428231"/>
            </a:xfrm>
            <a:prstGeom prst="rect">
              <a:avLst/>
            </a:prstGeom>
            <a:noFill/>
            <a:ln w="9525">
              <a:noFill/>
              <a:miter lim="800000"/>
              <a:headEnd/>
              <a:tailEnd/>
            </a:ln>
          </p:spPr>
          <p:txBody>
            <a:bodyPr wrap="none">
              <a:spAutoFit/>
            </a:bodyPr>
            <a:lstStyle/>
            <a:p>
              <a:pPr algn="l" rtl="0"/>
              <a:r>
                <a:rPr lang="fa-IR" sz="900" b="1">
                  <a:solidFill>
                    <a:srgbClr val="C00000"/>
                  </a:solidFill>
                  <a:latin typeface="Calibri" pitchFamily="34" charset="0"/>
                  <a:cs typeface="B Nazanin" pitchFamily="2" charset="-78"/>
                </a:rPr>
                <a:t>موقعیت بنا</a:t>
              </a:r>
            </a:p>
          </p:txBody>
        </p:sp>
        <p:sp>
          <p:nvSpPr>
            <p:cNvPr id="13341" name="Oval 12"/>
            <p:cNvSpPr>
              <a:spLocks noChangeArrowheads="1"/>
            </p:cNvSpPr>
            <p:nvPr/>
          </p:nvSpPr>
          <p:spPr bwMode="auto">
            <a:xfrm>
              <a:off x="10287000" y="6019800"/>
              <a:ext cx="758464" cy="789801"/>
            </a:xfrm>
            <a:prstGeom prst="ellipse">
              <a:avLst/>
            </a:prstGeom>
            <a:noFill/>
            <a:ln w="57150" algn="ctr">
              <a:solidFill>
                <a:srgbClr val="A20000"/>
              </a:solidFill>
              <a:prstDash val="sysDash"/>
              <a:round/>
              <a:headEnd/>
              <a:tailEnd/>
            </a:ln>
          </p:spPr>
          <p:txBody>
            <a:bodyPr lIns="128016" tIns="64008" rIns="128016" bIns="64008"/>
            <a:lstStyle/>
            <a:p>
              <a:pPr algn="l" rtl="0"/>
              <a:endParaRPr lang="fa-IR">
                <a:solidFill>
                  <a:srgbClr val="C00000"/>
                </a:solidFill>
                <a:latin typeface="Calibri" pitchFamily="34" charset="0"/>
              </a:endParaRPr>
            </a:p>
          </p:txBody>
        </p:sp>
        <p:sp>
          <p:nvSpPr>
            <p:cNvPr id="13342" name="TextBox 41"/>
            <p:cNvSpPr txBox="1">
              <a:spLocks noChangeArrowheads="1"/>
            </p:cNvSpPr>
            <p:nvPr/>
          </p:nvSpPr>
          <p:spPr bwMode="auto">
            <a:xfrm>
              <a:off x="10231505" y="6172200"/>
              <a:ext cx="823821" cy="570976"/>
            </a:xfrm>
            <a:prstGeom prst="rect">
              <a:avLst/>
            </a:prstGeom>
            <a:noFill/>
            <a:ln w="9525">
              <a:noFill/>
              <a:miter lim="800000"/>
              <a:headEnd/>
              <a:tailEnd/>
            </a:ln>
          </p:spPr>
          <p:txBody>
            <a:bodyPr wrap="none">
              <a:spAutoFit/>
            </a:bodyPr>
            <a:lstStyle/>
            <a:p>
              <a:pPr algn="ctr"/>
              <a:r>
                <a:rPr lang="fa-IR" sz="700" b="1">
                  <a:solidFill>
                    <a:srgbClr val="C00000"/>
                  </a:solidFill>
                  <a:latin typeface="Calibri" pitchFamily="34" charset="0"/>
                  <a:cs typeface="B Nazanin" pitchFamily="2" charset="-78"/>
                </a:rPr>
                <a:t>دروازه </a:t>
              </a:r>
            </a:p>
            <a:p>
              <a:pPr algn="ctr"/>
              <a:r>
                <a:rPr lang="fa-IR" sz="700" b="1">
                  <a:solidFill>
                    <a:srgbClr val="C00000"/>
                  </a:solidFill>
                  <a:latin typeface="Calibri" pitchFamily="34" charset="0"/>
                  <a:cs typeface="B Nazanin" pitchFamily="2" charset="-78"/>
                </a:rPr>
                <a:t>پایین یابان</a:t>
              </a:r>
            </a:p>
          </p:txBody>
        </p:sp>
      </p:grpSp>
      <p:pic>
        <p:nvPicPr>
          <p:cNvPr id="13321" name="Picture 42"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3322" name="Group 19"/>
          <p:cNvGrpSpPr>
            <a:grpSpLocks/>
          </p:cNvGrpSpPr>
          <p:nvPr/>
        </p:nvGrpSpPr>
        <p:grpSpPr bwMode="auto">
          <a:xfrm>
            <a:off x="325438" y="1616075"/>
            <a:ext cx="3425825" cy="5187950"/>
            <a:chOff x="421417" y="2261407"/>
            <a:chExt cx="4426324" cy="7263590"/>
          </a:xfrm>
        </p:grpSpPr>
        <p:grpSp>
          <p:nvGrpSpPr>
            <p:cNvPr id="13328" name="Group 82"/>
            <p:cNvGrpSpPr>
              <a:grpSpLocks/>
            </p:cNvGrpSpPr>
            <p:nvPr/>
          </p:nvGrpSpPr>
          <p:grpSpPr bwMode="auto">
            <a:xfrm>
              <a:off x="421417" y="2261407"/>
              <a:ext cx="4426324" cy="7263590"/>
              <a:chOff x="80891" y="3033303"/>
              <a:chExt cx="5100710" cy="6278942"/>
            </a:xfrm>
          </p:grpSpPr>
          <p:pic>
            <p:nvPicPr>
              <p:cNvPr id="13330"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3331" name="Group 29"/>
              <p:cNvGrpSpPr>
                <a:grpSpLocks/>
              </p:cNvGrpSpPr>
              <p:nvPr/>
            </p:nvGrpSpPr>
            <p:grpSpPr bwMode="auto">
              <a:xfrm>
                <a:off x="80891" y="3033303"/>
                <a:ext cx="5100710" cy="6278942"/>
                <a:chOff x="80891" y="3033303"/>
                <a:chExt cx="5100710" cy="6278942"/>
              </a:xfrm>
            </p:grpSpPr>
            <p:sp>
              <p:nvSpPr>
                <p:cNvPr id="3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3338"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3329" name="TextBox 2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13324" name="TextBox 10"/>
          <p:cNvSpPr txBox="1">
            <a:spLocks noChangeArrowheads="1"/>
          </p:cNvSpPr>
          <p:nvPr/>
        </p:nvSpPr>
        <p:spPr bwMode="auto">
          <a:xfrm>
            <a:off x="3125788" y="5280025"/>
            <a:ext cx="6227762" cy="406400"/>
          </a:xfrm>
          <a:prstGeom prst="rect">
            <a:avLst/>
          </a:prstGeom>
          <a:noFill/>
          <a:ln w="9525">
            <a:noFill/>
            <a:miter lim="800000"/>
            <a:headEnd/>
            <a:tailEnd/>
          </a:ln>
        </p:spPr>
        <p:txBody>
          <a:bodyPr lIns="68415" tIns="34208" rIns="68415" bIns="34208">
            <a:spAutoFit/>
          </a:bodyPr>
          <a:lstStyle/>
          <a:p>
            <a:pPr algn="just"/>
            <a:r>
              <a:rPr lang="fa-IR" sz="1100">
                <a:latin typeface="Calibri" pitchFamily="34" charset="0"/>
                <a:cs typeface="B Nazanin" pitchFamily="2" charset="-78"/>
              </a:rPr>
              <a:t>با توجه به اینکه کارونسراها در مبادی وردی شهر قرار داشته اند ملاحضه می نماییم که مدرسه عباسقلی خان به همراه موقوفات موجود در ورودی محله پایین خیابان مشهد واقع بوده است که با رشد و توسعه شهر مشهد هم اکنون در مرکز شهر واقع شده است.</a:t>
            </a:r>
          </a:p>
        </p:txBody>
      </p:sp>
      <p:sp>
        <p:nvSpPr>
          <p:cNvPr id="36"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3326"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3" name="Slide Number Placeholder 36"/>
          <p:cNvSpPr>
            <a:spLocks noGrp="1"/>
          </p:cNvSpPr>
          <p:nvPr>
            <p:ph type="sldNum" sz="quarter" idx="12"/>
          </p:nvPr>
        </p:nvSpPr>
        <p:spPr>
          <a:xfrm>
            <a:off x="3525838" y="6438900"/>
            <a:ext cx="2311400" cy="365125"/>
          </a:xfrm>
        </p:spPr>
        <p:txBody>
          <a:bodyPr/>
          <a:lstStyle/>
          <a:p>
            <a:pPr>
              <a:defRPr/>
            </a:pPr>
            <a:fld id="{EF4EE900-3C28-4DE6-83C9-7F99C62596D0}" type="slidenum">
              <a:rPr lang="en-US" smtClean="0">
                <a:latin typeface="F_jalal" pitchFamily="2" charset="0"/>
              </a:rPr>
              <a:pPr>
                <a:defRPr/>
              </a:pPr>
              <a:t>12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390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390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3910" name="Picture 2" descr="E:\مرمت ابنیه\مرمت عباسقلی خان\Madrese-Abasgholikhan-Mashhad\Madreseh Abasgholikhan (21).jpg"/>
          <p:cNvPicPr>
            <a:picLocks noChangeAspect="1" noChangeArrowheads="1"/>
          </p:cNvPicPr>
          <p:nvPr/>
        </p:nvPicPr>
        <p:blipFill>
          <a:blip r:embed="rId5">
            <a:lum bright="10000"/>
          </a:blip>
          <a:srcRect/>
          <a:stretch>
            <a:fillRect/>
          </a:stretch>
        </p:blipFill>
        <p:spPr bwMode="auto">
          <a:xfrm>
            <a:off x="3630613" y="4237038"/>
            <a:ext cx="2736850" cy="1587500"/>
          </a:xfrm>
          <a:prstGeom prst="rect">
            <a:avLst/>
          </a:prstGeom>
          <a:noFill/>
          <a:ln w="9525">
            <a:noFill/>
            <a:miter lim="800000"/>
            <a:headEnd/>
            <a:tailEnd/>
          </a:ln>
        </p:spPr>
      </p:pic>
      <p:sp>
        <p:nvSpPr>
          <p:cNvPr id="123911" name="TextBox 33"/>
          <p:cNvSpPr txBox="1">
            <a:spLocks noChangeArrowheads="1"/>
          </p:cNvSpPr>
          <p:nvPr/>
        </p:nvSpPr>
        <p:spPr bwMode="auto">
          <a:xfrm>
            <a:off x="2935288" y="3706813"/>
            <a:ext cx="6381750" cy="2932112"/>
          </a:xfrm>
          <a:prstGeom prst="rect">
            <a:avLst/>
          </a:prstGeom>
          <a:noFill/>
          <a:ln w="9525">
            <a:noFill/>
            <a:miter lim="800000"/>
            <a:headEnd/>
            <a:tailEnd/>
          </a:ln>
        </p:spPr>
        <p:txBody>
          <a:bodyPr lIns="68415" tIns="34208" rIns="68415" bIns="34208">
            <a:spAutoFit/>
          </a:bodyPr>
          <a:lstStyle/>
          <a:p>
            <a:pPr algn="just"/>
            <a:r>
              <a:rPr lang="fa-IR" sz="1600" b="1" dirty="0">
                <a:latin typeface="Calibri" pitchFamily="34" charset="0"/>
                <a:cs typeface="B Nazanin" pitchFamily="2" charset="-78"/>
              </a:rPr>
              <a:t>با توجه به مسائل تشریح شده در استراتژی احیا فضاهای مورد نیاز  مدرسه علوم اسلامی عبارتند از :</a:t>
            </a:r>
            <a:endParaRPr lang="en-US" sz="1600" b="1" dirty="0">
              <a:latin typeface="Calibri" pitchFamily="34" charset="0"/>
              <a:cs typeface="B Nazanin" pitchFamily="2" charset="-78"/>
            </a:endParaRPr>
          </a:p>
          <a:p>
            <a:pPr algn="just">
              <a:buFont typeface="Wingdings" pitchFamily="2" charset="2"/>
              <a:buChar char="§"/>
            </a:pPr>
            <a:r>
              <a:rPr lang="fa-IR" sz="1100" dirty="0">
                <a:latin typeface="Calibri" pitchFamily="34" charset="0"/>
                <a:cs typeface="B Nazanin" pitchFamily="2" charset="-78"/>
              </a:rPr>
              <a:t>- کتابخانه اختصاصی مدرسه علمیه </a:t>
            </a:r>
            <a:endParaRPr lang="en-US" sz="1100" dirty="0">
              <a:latin typeface="Calibri" pitchFamily="34" charset="0"/>
              <a:cs typeface="B Nazanin" pitchFamily="2" charset="-78"/>
            </a:endParaRPr>
          </a:p>
          <a:p>
            <a:pPr algn="just">
              <a:buFont typeface="Wingdings" pitchFamily="2" charset="2"/>
              <a:buChar char="§"/>
            </a:pPr>
            <a:r>
              <a:rPr lang="fa-IR" sz="1100" dirty="0">
                <a:latin typeface="Calibri" pitchFamily="34" charset="0"/>
                <a:cs typeface="B Nazanin" pitchFamily="2" charset="-78"/>
              </a:rPr>
              <a:t>-   مرکز تحقیقات و پژوهش های علوم اسلامی</a:t>
            </a:r>
            <a:endParaRPr lang="en-US" sz="1100" dirty="0">
              <a:latin typeface="Calibri" pitchFamily="34" charset="0"/>
              <a:cs typeface="B Nazanin" pitchFamily="2" charset="-78"/>
            </a:endParaRPr>
          </a:p>
          <a:p>
            <a:pPr algn="just">
              <a:buFont typeface="Wingdings" pitchFamily="2" charset="2"/>
              <a:buChar char="§"/>
            </a:pPr>
            <a:r>
              <a:rPr lang="fa-IR" sz="1100" dirty="0">
                <a:latin typeface="Calibri" pitchFamily="34" charset="0"/>
                <a:cs typeface="B Nazanin" pitchFamily="2" charset="-78"/>
              </a:rPr>
              <a:t>- کلاس های آموزشی علوم اسلامی</a:t>
            </a:r>
            <a:endParaRPr lang="en-US" sz="1100" dirty="0">
              <a:latin typeface="Calibri" pitchFamily="34" charset="0"/>
              <a:cs typeface="B Nazanin" pitchFamily="2" charset="-78"/>
            </a:endParaRPr>
          </a:p>
          <a:p>
            <a:pPr algn="just">
              <a:buFont typeface="Wingdings" pitchFamily="2" charset="2"/>
              <a:buChar char="§"/>
            </a:pPr>
            <a:r>
              <a:rPr lang="fa-IR" sz="1100" dirty="0">
                <a:latin typeface="Calibri" pitchFamily="34" charset="0"/>
                <a:cs typeface="B Nazanin" pitchFamily="2" charset="-78"/>
              </a:rPr>
              <a:t>- آمفی تائتر</a:t>
            </a:r>
            <a:endParaRPr lang="en-US" sz="1100" dirty="0">
              <a:latin typeface="Calibri" pitchFamily="34" charset="0"/>
              <a:cs typeface="B Nazanin" pitchFamily="2" charset="-78"/>
            </a:endParaRPr>
          </a:p>
          <a:p>
            <a:pPr algn="just">
              <a:buFont typeface="Wingdings" pitchFamily="2" charset="2"/>
              <a:buChar char="§"/>
            </a:pPr>
            <a:r>
              <a:rPr lang="fa-IR" sz="1100" dirty="0">
                <a:latin typeface="Calibri" pitchFamily="34" charset="0"/>
                <a:cs typeface="B Nazanin" pitchFamily="2" charset="-78"/>
              </a:rPr>
              <a:t>- سمعی بصری (نمایش  فیلم و سمینار)</a:t>
            </a:r>
          </a:p>
          <a:p>
            <a:pPr algn="just">
              <a:buFont typeface="Wingdings" pitchFamily="2" charset="2"/>
              <a:buChar char="§"/>
            </a:pPr>
            <a:r>
              <a:rPr lang="fa-IR" sz="1100" dirty="0">
                <a:latin typeface="Calibri" pitchFamily="34" charset="0"/>
                <a:cs typeface="B Nazanin" pitchFamily="2" charset="-78"/>
              </a:rPr>
              <a:t> فضای اداری</a:t>
            </a:r>
          </a:p>
          <a:p>
            <a:pPr algn="just">
              <a:buFont typeface="Wingdings" pitchFamily="2" charset="2"/>
              <a:buChar char="§"/>
            </a:pPr>
            <a:r>
              <a:rPr lang="fa-IR" sz="1100" dirty="0">
                <a:latin typeface="Calibri" pitchFamily="34" charset="0"/>
                <a:cs typeface="B Nazanin" pitchFamily="2" charset="-78"/>
              </a:rPr>
              <a:t> فضای رفاهی طلاب</a:t>
            </a:r>
          </a:p>
          <a:p>
            <a:pPr algn="just">
              <a:buFont typeface="Wingdings" pitchFamily="2" charset="2"/>
              <a:buChar char="§"/>
            </a:pPr>
            <a:r>
              <a:rPr lang="fa-IR" sz="1100" dirty="0">
                <a:latin typeface="Calibri" pitchFamily="34" charset="0"/>
                <a:cs typeface="B Nazanin" pitchFamily="2" charset="-78"/>
              </a:rPr>
              <a:t>مرکز پاسخگویی به سوالات شرعی</a:t>
            </a:r>
          </a:p>
          <a:p>
            <a:pPr algn="just">
              <a:buFont typeface="Wingdings" pitchFamily="2" charset="2"/>
              <a:buChar char="§"/>
            </a:pPr>
            <a:r>
              <a:rPr lang="fa-IR" sz="1100" dirty="0">
                <a:latin typeface="Calibri" pitchFamily="34" charset="0"/>
                <a:cs typeface="B Nazanin" pitchFamily="2" charset="-78"/>
              </a:rPr>
              <a:t>پارکینگ اختصاصی </a:t>
            </a:r>
          </a:p>
          <a:p>
            <a:pPr algn="just">
              <a:buFont typeface="Wingdings" pitchFamily="2" charset="2"/>
              <a:buChar char="§"/>
            </a:pPr>
            <a:r>
              <a:rPr lang="fa-IR" sz="1100" dirty="0">
                <a:latin typeface="Calibri" pitchFamily="34" charset="0"/>
                <a:cs typeface="B Nazanin" pitchFamily="2" charset="-78"/>
              </a:rPr>
              <a:t>تاسیسات گرمایش و سرمایشی مناسب</a:t>
            </a:r>
          </a:p>
          <a:p>
            <a:pPr algn="just">
              <a:buFont typeface="Wingdings" pitchFamily="2" charset="2"/>
              <a:buChar char="§"/>
            </a:pPr>
            <a:r>
              <a:rPr lang="fa-IR" sz="1100" dirty="0">
                <a:latin typeface="Calibri" pitchFamily="34" charset="0"/>
                <a:cs typeface="B Nazanin" pitchFamily="2" charset="-78"/>
              </a:rPr>
              <a:t>نمازخانه</a:t>
            </a:r>
          </a:p>
          <a:p>
            <a:pPr algn="just">
              <a:buFont typeface="Wingdings" pitchFamily="2" charset="2"/>
              <a:buChar char="§"/>
            </a:pPr>
            <a:r>
              <a:rPr lang="fa-IR" sz="1100" dirty="0">
                <a:latin typeface="Calibri" pitchFamily="34" charset="0"/>
                <a:cs typeface="B Nazanin" pitchFamily="2" charset="-78"/>
              </a:rPr>
              <a:t>فضای ملاقات با مراجعه کنندگان</a:t>
            </a:r>
          </a:p>
          <a:p>
            <a:pPr algn="just"/>
            <a:endParaRPr lang="fa-IR" sz="1100" dirty="0">
              <a:latin typeface="Calibri" pitchFamily="34" charset="0"/>
              <a:cs typeface="B Nazanin" pitchFamily="2" charset="-78"/>
            </a:endParaRPr>
          </a:p>
          <a:p>
            <a:pPr algn="just"/>
            <a:endParaRPr lang="fa-IR" sz="1100" dirty="0">
              <a:latin typeface="Calibri" pitchFamily="34" charset="0"/>
            </a:endParaRPr>
          </a:p>
        </p:txBody>
      </p:sp>
      <p:sp>
        <p:nvSpPr>
          <p:cNvPr id="123912" name="Rectangle 36"/>
          <p:cNvSpPr>
            <a:spLocks noChangeArrowheads="1"/>
          </p:cNvSpPr>
          <p:nvPr/>
        </p:nvSpPr>
        <p:spPr bwMode="auto">
          <a:xfrm>
            <a:off x="2947988" y="1633538"/>
            <a:ext cx="6330950" cy="1930400"/>
          </a:xfrm>
          <a:prstGeom prst="rect">
            <a:avLst/>
          </a:prstGeom>
          <a:noFill/>
          <a:ln w="9525">
            <a:noFill/>
            <a:miter lim="800000"/>
            <a:headEnd/>
            <a:tailEnd/>
          </a:ln>
        </p:spPr>
        <p:txBody>
          <a:bodyPr lIns="68415" tIns="34208" rIns="68415" bIns="34208">
            <a:spAutoFit/>
          </a:bodyPr>
          <a:lstStyle/>
          <a:p>
            <a:pPr algn="just"/>
            <a:r>
              <a:rPr lang="fa-IR" sz="1100">
                <a:latin typeface="Calibri" pitchFamily="34" charset="0"/>
                <a:cs typeface="B Nazanin" pitchFamily="2" charset="-78"/>
              </a:rPr>
              <a:t>بیان این نکته در خصوص ارائه طرح های تاسیساتی در قالب طرحهای احیای و باززنده سازی جهت آثار تاریخی با اهمیت ابنیه های مذکور قطعا از دو سر فصل کلی ذیل می بایست تبعیت نماید:</a:t>
            </a:r>
            <a:endParaRPr lang="en-US" sz="1100">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بررسی دقدیق در خصوص نیاز قطعی این گونه مداخلات در آثار تاریخی</a:t>
            </a:r>
            <a:endParaRPr lang="en-US" sz="1100" b="1">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رعایت اصول و موازین حفاظت از آثار تاریخی بر اساس نظریات و قوانین حاکم</a:t>
            </a:r>
            <a:endParaRPr lang="en-US" sz="1100">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با توجه به روش های سیستم های تاسیساتی موجود ،جهت سرمایش و گرمایش در بخش های مختلف بنا  در دو قسمت می باشند:</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قسمت های اصلی و اصیل بنا فوق منجمله وضع موجود مدرسه در استفاده از وسایل گرمایشی و سرمایشی استفاده از وسایا گرمایشی و سرمایشی</a:t>
            </a:r>
            <a:endParaRPr lang="en-US" sz="1100" b="1">
              <a:latin typeface="Calibri" pitchFamily="34" charset="0"/>
              <a:cs typeface="B Nazanin" pitchFamily="2" charset="-78"/>
            </a:endParaRPr>
          </a:p>
          <a:p>
            <a:pPr algn="just"/>
            <a:r>
              <a:rPr lang="fa-IR" sz="1100" b="1">
                <a:latin typeface="Calibri" pitchFamily="34" charset="0"/>
                <a:cs typeface="B Nazanin" pitchFamily="2" charset="-78"/>
              </a:rPr>
              <a:t>در قسمت های الحاقی و نوسازی شده بنا استفاده از فن کوئل توصیه می شود</a:t>
            </a:r>
            <a:endParaRPr lang="en-US" sz="1100" b="1">
              <a:latin typeface="Calibri" pitchFamily="34" charset="0"/>
              <a:cs typeface="B Nazanin" pitchFamily="2" charset="-78"/>
            </a:endParaRPr>
          </a:p>
          <a:p>
            <a:pPr algn="just"/>
            <a:r>
              <a:rPr lang="fa-IR" sz="1100">
                <a:latin typeface="Calibri" pitchFamily="34" charset="0"/>
                <a:cs typeface="B Nazanin" pitchFamily="2" charset="-78"/>
              </a:rPr>
              <a:t>در 2 مورد یاد شده پس از محاسبه حجم های داخلی آثار به تناسب نوع تناسب نوع  تاسیسات محاسبه لازم جهت تعداد دستگاهها و میزان انرژی مورد نیاز توسط مهندسین مکانیک صورت گرفته و اجرا می شود.</a:t>
            </a:r>
          </a:p>
          <a:p>
            <a:pPr algn="just">
              <a:buFont typeface="Wingdings" pitchFamily="2" charset="2"/>
              <a:buChar char="§"/>
            </a:pPr>
            <a:r>
              <a:rPr lang="fa-IR" sz="1100">
                <a:latin typeface="Calibri" pitchFamily="34" charset="0"/>
                <a:cs typeface="B Nazanin" pitchFamily="2" charset="-78"/>
              </a:rPr>
              <a:t>بدیهی است با توجه به پیشنهاد اجرای گربه رو در بخش مرمت بنا ، لذا  کلیه تاسیسات پیشنهادی از داخل گربه روها عبور می کند</a:t>
            </a:r>
            <a:endParaRPr lang="en-US" sz="1100">
              <a:latin typeface="Calibri" pitchFamily="34" charset="0"/>
              <a:cs typeface="B Nazanin" pitchFamily="2" charset="-78"/>
            </a:endParaRPr>
          </a:p>
        </p:txBody>
      </p:sp>
      <p:pic>
        <p:nvPicPr>
          <p:cNvPr id="123913" name="Picture 37"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23914" name="Group 38"/>
          <p:cNvGrpSpPr>
            <a:grpSpLocks/>
          </p:cNvGrpSpPr>
          <p:nvPr/>
        </p:nvGrpSpPr>
        <p:grpSpPr bwMode="auto">
          <a:xfrm>
            <a:off x="325438" y="1616075"/>
            <a:ext cx="3425825" cy="5187950"/>
            <a:chOff x="421417" y="2261407"/>
            <a:chExt cx="4426324" cy="7263590"/>
          </a:xfrm>
        </p:grpSpPr>
        <p:grpSp>
          <p:nvGrpSpPr>
            <p:cNvPr id="123919" name="Group 82"/>
            <p:cNvGrpSpPr>
              <a:grpSpLocks/>
            </p:cNvGrpSpPr>
            <p:nvPr/>
          </p:nvGrpSpPr>
          <p:grpSpPr bwMode="auto">
            <a:xfrm>
              <a:off x="421417" y="2261407"/>
              <a:ext cx="4426324" cy="7263590"/>
              <a:chOff x="80891" y="3033303"/>
              <a:chExt cx="5100710" cy="6278942"/>
            </a:xfrm>
          </p:grpSpPr>
          <p:pic>
            <p:nvPicPr>
              <p:cNvPr id="123921"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3922"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3930"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3920"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2"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7" name="Text Box 35"/>
          <p:cNvSpPr txBox="1">
            <a:spLocks noChangeArrowheads="1"/>
          </p:cNvSpPr>
          <p:nvPr/>
        </p:nvSpPr>
        <p:spPr bwMode="auto">
          <a:xfrm>
            <a:off x="7312025" y="595313"/>
            <a:ext cx="2063750"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3917"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4" name="Slide Number Placeholder 36"/>
          <p:cNvSpPr>
            <a:spLocks noGrp="1"/>
          </p:cNvSpPr>
          <p:nvPr>
            <p:ph type="sldNum" sz="quarter" idx="12"/>
          </p:nvPr>
        </p:nvSpPr>
        <p:spPr>
          <a:xfrm>
            <a:off x="3643313" y="6438900"/>
            <a:ext cx="2311400" cy="365125"/>
          </a:xfrm>
        </p:spPr>
        <p:txBody>
          <a:bodyPr/>
          <a:lstStyle/>
          <a:p>
            <a:pPr>
              <a:defRPr/>
            </a:pPr>
            <a:fld id="{98528FE3-D8DF-4D16-8A85-EF7E0F54DC12}" type="slidenum">
              <a:rPr lang="en-US" smtClean="0">
                <a:latin typeface="F_jalal" pitchFamily="2" charset="0"/>
              </a:rPr>
              <a:pPr>
                <a:defRPr/>
              </a:pPr>
              <a:t>120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493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493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934" name="TextBox 8"/>
          <p:cNvSpPr txBox="1">
            <a:spLocks noChangeArrowheads="1"/>
          </p:cNvSpPr>
          <p:nvPr/>
        </p:nvSpPr>
        <p:spPr bwMode="auto">
          <a:xfrm>
            <a:off x="2867025" y="1606200"/>
            <a:ext cx="6492875" cy="5328000"/>
          </a:xfrm>
          <a:prstGeom prst="rect">
            <a:avLst/>
          </a:prstGeom>
          <a:noFill/>
          <a:ln w="9525">
            <a:noFill/>
            <a:miter lim="800000"/>
            <a:headEnd/>
            <a:tailEnd/>
          </a:ln>
        </p:spPr>
        <p:txBody>
          <a:bodyPr lIns="68406" tIns="34203" rIns="68406" bIns="34203">
            <a:spAutoFit/>
          </a:bodyPr>
          <a:lstStyle/>
          <a:p>
            <a:pPr algn="just">
              <a:buFont typeface="Wingdings" pitchFamily="2" charset="2"/>
              <a:buChar char="ü"/>
            </a:pPr>
            <a:r>
              <a:rPr lang="fa-IR" sz="1300" b="1" dirty="0">
                <a:latin typeface="Calibri" pitchFamily="34" charset="0"/>
                <a:cs typeface="B Nazanin" pitchFamily="2" charset="-78"/>
              </a:rPr>
              <a:t>پس ارائه راهبردهای احیای بنا مدرسه ، پیشنهاداتی جهت حفظ بافت و کوچه های اطراف و حریم بنا و همچنین  اصول کالبدی بنا و پیشنهادات تاسیسات گرمایشی و سرمایشی  ارائه می شود که عبارتند از: </a:t>
            </a:r>
          </a:p>
          <a:p>
            <a:pPr algn="just"/>
            <a:endParaRPr lang="en-US" sz="1200" b="1" dirty="0">
              <a:latin typeface="Calibri" pitchFamily="34" charset="0"/>
              <a:cs typeface="B Nazanin" pitchFamily="2" charset="-78"/>
            </a:endParaRPr>
          </a:p>
          <a:p>
            <a:pPr algn="just">
              <a:buFont typeface="Wingdings" pitchFamily="2" charset="2"/>
              <a:buChar char="§"/>
            </a:pPr>
            <a:r>
              <a:rPr lang="fa-IR" sz="1600" b="1" dirty="0">
                <a:latin typeface="Calibri" pitchFamily="34" charset="0"/>
                <a:cs typeface="B Nazanin" pitchFamily="2" charset="-78"/>
              </a:rPr>
              <a:t>خانه های بافت:</a:t>
            </a:r>
            <a:endParaRPr lang="en-US" sz="1600" b="1" dirty="0">
              <a:latin typeface="Calibri" pitchFamily="34" charset="0"/>
              <a:cs typeface="B Nazanin" pitchFamily="2" charset="-78"/>
            </a:endParaRPr>
          </a:p>
          <a:p>
            <a:pPr algn="just"/>
            <a:r>
              <a:rPr lang="fa-IR" sz="1100" dirty="0">
                <a:latin typeface="Calibri" pitchFamily="34" charset="0"/>
                <a:cs typeface="B Nazanin" pitchFamily="2" charset="-78"/>
              </a:rPr>
              <a:t>برای تهیه طرح احیای مدرسه عباسقلی خان ، نمی توان به بافت اطراف این بناها به خصوص بناهای موجود در حریم این بناها بی توجه بود. حتی توجه به بافت اطراف و مرمت و احیای آنها به رونق گردشگری منطقه نیز کمک کرد. در بافت محله پایین خیابان بناهای تاریخی زیادی وجود دارد که معماری و سبک ساختنشان نشانه ای از فرهنگ مردم این سزمین هستند. حفظ این بناها به ععنوان میراثی از گذشتگان راهی است برای زنده نگهداشتن فرهنگ این سرزمین.</a:t>
            </a:r>
          </a:p>
          <a:p>
            <a:pPr algn="just"/>
            <a:endParaRPr lang="en-US" sz="600" dirty="0">
              <a:latin typeface="Calibri" pitchFamily="34" charset="0"/>
              <a:cs typeface="B Nazanin" pitchFamily="2" charset="-78"/>
            </a:endParaRPr>
          </a:p>
          <a:p>
            <a:pPr algn="just">
              <a:buFont typeface="Wingdings" pitchFamily="2" charset="2"/>
              <a:buChar char="§"/>
            </a:pPr>
            <a:r>
              <a:rPr lang="fa-IR" sz="1600" b="1" dirty="0">
                <a:latin typeface="Calibri" pitchFamily="34" charset="0"/>
                <a:cs typeface="B Nazanin" pitchFamily="2" charset="-78"/>
              </a:rPr>
              <a:t>کوچه های و خیابان های بافت:</a:t>
            </a:r>
            <a:endParaRPr lang="en-US" sz="1600" b="1" dirty="0">
              <a:latin typeface="Calibri" pitchFamily="34" charset="0"/>
              <a:cs typeface="B Nazanin" pitchFamily="2" charset="-78"/>
            </a:endParaRPr>
          </a:p>
          <a:p>
            <a:pPr algn="just"/>
            <a:r>
              <a:rPr lang="fa-IR" sz="1100" dirty="0">
                <a:latin typeface="Calibri" pitchFamily="34" charset="0"/>
                <a:cs typeface="B Nazanin" pitchFamily="2" charset="-78"/>
              </a:rPr>
              <a:t>با توجه به اینکه بافت حاشیه خیابان نواب صفوی(پایین خیابان) متعلق به دوره پهلوی اول می باشد و جز آلترناتیو احیای بنای مذکور می باشد،لذا پیشنهاد می گردد ضمن مرمت بافت به نگهداری و بازسازی  بنا های بافت اقدام گردد.</a:t>
            </a:r>
          </a:p>
          <a:p>
            <a:pPr algn="just"/>
            <a:endParaRPr lang="en-US" sz="600" dirty="0">
              <a:latin typeface="Calibri" pitchFamily="34" charset="0"/>
              <a:cs typeface="B Nazanin" pitchFamily="2" charset="-78"/>
            </a:endParaRPr>
          </a:p>
          <a:p>
            <a:pPr algn="just">
              <a:buFont typeface="Wingdings" pitchFamily="2" charset="2"/>
              <a:buChar char="§"/>
            </a:pPr>
            <a:r>
              <a:rPr lang="fa-IR" sz="1600" b="1" dirty="0">
                <a:latin typeface="Calibri" pitchFamily="34" charset="0"/>
                <a:cs typeface="B Nazanin" pitchFamily="2" charset="-78"/>
              </a:rPr>
              <a:t>حریم بنا:</a:t>
            </a:r>
            <a:endParaRPr lang="en-US" sz="1600" b="1" dirty="0">
              <a:latin typeface="Calibri" pitchFamily="34" charset="0"/>
              <a:cs typeface="B Nazanin" pitchFamily="2" charset="-78"/>
            </a:endParaRPr>
          </a:p>
          <a:p>
            <a:pPr algn="just"/>
            <a:r>
              <a:rPr lang="fa-IR" sz="1100" dirty="0">
                <a:latin typeface="Calibri" pitchFamily="34" charset="0"/>
                <a:cs typeface="B Nazanin" pitchFamily="2" charset="-78"/>
              </a:rPr>
              <a:t>هر یک از بناهای با ارزش میراث فرهنگی داررای حریمی می باشند که رعایت یک سری اصول در ساخت و ساز داخل حریم الزامی می باشد.</a:t>
            </a:r>
            <a:endParaRPr lang="en-US" sz="1100" dirty="0">
              <a:latin typeface="Calibri" pitchFamily="34" charset="0"/>
              <a:cs typeface="B Nazanin" pitchFamily="2" charset="-78"/>
            </a:endParaRPr>
          </a:p>
          <a:p>
            <a:pPr algn="just"/>
            <a:r>
              <a:rPr lang="fa-IR" sz="1100" b="1" dirty="0">
                <a:latin typeface="Calibri" pitchFamily="34" charset="0"/>
                <a:cs typeface="B Nazanin" pitchFamily="2" charset="-78"/>
              </a:rPr>
              <a:t>اصول پیشنهادی برای حریم مدرسه عباسقلی خان:</a:t>
            </a:r>
            <a:endParaRPr lang="en-US" sz="1100" b="1" dirty="0">
              <a:latin typeface="Calibri" pitchFamily="34" charset="0"/>
              <a:cs typeface="B Nazanin" pitchFamily="2" charset="-78"/>
            </a:endParaRPr>
          </a:p>
          <a:p>
            <a:pPr algn="just">
              <a:buFont typeface="Arial" pitchFamily="34" charset="0"/>
              <a:buChar char="•"/>
            </a:pPr>
            <a:r>
              <a:rPr lang="fa-IR" sz="1100" dirty="0">
                <a:latin typeface="Calibri" pitchFamily="34" charset="0"/>
                <a:cs typeface="B Nazanin" pitchFamily="2" charset="-78"/>
              </a:rPr>
              <a:t>مصالح بکار برده شده در نماهای ساختمان های اطراف باید در رنگ و  فرم با بنای مدرسه همخوانی داشته باشد </a:t>
            </a:r>
            <a:endParaRPr lang="en-US" sz="1100" dirty="0">
              <a:latin typeface="Calibri" pitchFamily="34" charset="0"/>
              <a:cs typeface="B Nazanin" pitchFamily="2" charset="-78"/>
            </a:endParaRPr>
          </a:p>
          <a:p>
            <a:pPr algn="just">
              <a:buFont typeface="Arial" pitchFamily="34" charset="0"/>
              <a:buChar char="•"/>
            </a:pPr>
            <a:r>
              <a:rPr lang="fa-IR" sz="1100" dirty="0">
                <a:latin typeface="Calibri" pitchFamily="34" charset="0"/>
                <a:cs typeface="B Nazanin" pitchFamily="2" charset="-78"/>
              </a:rPr>
              <a:t>در تخریب خانه های اطراف برای ساخت بناهی جدید کسب مجوز از میراث فرهنگی الزامی می باشد.</a:t>
            </a:r>
            <a:endParaRPr lang="en-US" sz="1100" dirty="0">
              <a:latin typeface="Calibri" pitchFamily="34" charset="0"/>
              <a:cs typeface="B Nazanin" pitchFamily="2" charset="-78"/>
            </a:endParaRPr>
          </a:p>
          <a:p>
            <a:pPr algn="just">
              <a:buFont typeface="Arial" pitchFamily="34" charset="0"/>
              <a:buChar char="•"/>
            </a:pPr>
            <a:r>
              <a:rPr lang="fa-IR" sz="1100" dirty="0">
                <a:latin typeface="Calibri" pitchFamily="34" charset="0"/>
                <a:cs typeface="B Nazanin" pitchFamily="2" charset="-78"/>
              </a:rPr>
              <a:t>مرمت بناهای قدیمی حریم تحت نظارت معماران و مرمت کاران سازمان میراث فرهنگی انجام شود.</a:t>
            </a:r>
          </a:p>
          <a:p>
            <a:pPr algn="just"/>
            <a:endParaRPr lang="en-US" sz="600" dirty="0">
              <a:latin typeface="Calibri" pitchFamily="34" charset="0"/>
              <a:cs typeface="B Nazanin" pitchFamily="2" charset="-78"/>
            </a:endParaRPr>
          </a:p>
          <a:p>
            <a:pPr algn="just">
              <a:buFont typeface="Wingdings" pitchFamily="2" charset="2"/>
              <a:buChar char="§"/>
            </a:pPr>
            <a:r>
              <a:rPr lang="fa-IR" sz="1600" b="1" dirty="0">
                <a:latin typeface="Calibri" pitchFamily="34" charset="0"/>
                <a:cs typeface="B Nazanin" pitchFamily="2" charset="-78"/>
              </a:rPr>
              <a:t>پیشنهادات تاسیسات گرمایشی و سرمایشی:</a:t>
            </a:r>
            <a:endParaRPr lang="en-US" sz="1600" b="1" dirty="0">
              <a:latin typeface="Calibri" pitchFamily="34" charset="0"/>
              <a:cs typeface="B Nazanin" pitchFamily="2" charset="-78"/>
            </a:endParaRPr>
          </a:p>
          <a:p>
            <a:pPr algn="just"/>
            <a:r>
              <a:rPr lang="fa-IR" sz="1100" dirty="0">
                <a:latin typeface="Calibri" pitchFamily="34" charset="0"/>
                <a:cs typeface="B Nazanin" pitchFamily="2" charset="-78"/>
              </a:rPr>
              <a:t>همانگونه که در مبحث شناخت و در خصوص اقیلم منطقه بیان شد گونه آب و هوایی منطقه از نوع سرد و خشک بوده و معماری بومی منطقه نیز نشات گرفته از این طبیعت می باشد.</a:t>
            </a:r>
          </a:p>
          <a:p>
            <a:pPr algn="just"/>
            <a:r>
              <a:rPr lang="fa-IR" sz="1100" dirty="0">
                <a:latin typeface="Calibri" pitchFamily="34" charset="0"/>
                <a:cs typeface="B Nazanin" pitchFamily="2" charset="-78"/>
              </a:rPr>
              <a:t>وجود جرزهای قطور و پوششهای گنبدی و همچنین جهت گیری منازل و عناصر معماری همچون بادگیر و روزنه های کوچک در دیوارها بر این نکته تاکید کرد. سرمای مورد نیاز روزهای گرم تابستان و همچنین گرمای لازم روزها و شب های سرد و خشک و طاقت فرسای  زمستان و  اواخر پاییز نیاز به گرمایش و سرمایش و رسیدن به دمای مطبوع را در فضاهای مسکونی این منطقه از کشور کاملا مشخس می نمایند . البته در بافت تاریخی منطقه نوع معماری و تطبیق فرم و فضاها با محیط تا حدودی به این امر پاسخ داده شده اما در بناهای خاص و مورد نظر پروژه با توجه به باز زنده سازی و احیای این آثار می بایست به این مقوله با دیدی خاص نگاه کرد.</a:t>
            </a:r>
            <a:endParaRPr lang="en-US" sz="1100" dirty="0">
              <a:latin typeface="Calibri" pitchFamily="34" charset="0"/>
              <a:cs typeface="B Nazanin" pitchFamily="2" charset="-78"/>
            </a:endParaRPr>
          </a:p>
          <a:p>
            <a:pPr algn="just"/>
            <a:r>
              <a:rPr lang="fa-IR" sz="1100" dirty="0">
                <a:latin typeface="Calibri" pitchFamily="34" charset="0"/>
                <a:cs typeface="B Nazanin" pitchFamily="2" charset="-78"/>
              </a:rPr>
              <a:t> </a:t>
            </a:r>
            <a:endParaRPr lang="en-US" sz="1100" dirty="0">
              <a:latin typeface="Calibri" pitchFamily="34" charset="0"/>
              <a:cs typeface="B Nazanin" pitchFamily="2" charset="-78"/>
            </a:endParaRPr>
          </a:p>
          <a:p>
            <a:pPr algn="just"/>
            <a:endParaRPr lang="fa-IR" sz="1100" dirty="0">
              <a:latin typeface="Calibri" pitchFamily="34" charset="0"/>
              <a:cs typeface="B Nazanin" pitchFamily="2" charset="-78"/>
            </a:endParaRPr>
          </a:p>
        </p:txBody>
      </p:sp>
      <p:pic>
        <p:nvPicPr>
          <p:cNvPr id="124935"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24936" name="Group 35"/>
          <p:cNvGrpSpPr>
            <a:grpSpLocks/>
          </p:cNvGrpSpPr>
          <p:nvPr/>
        </p:nvGrpSpPr>
        <p:grpSpPr bwMode="auto">
          <a:xfrm>
            <a:off x="325438" y="1616075"/>
            <a:ext cx="3425825" cy="5187950"/>
            <a:chOff x="421417" y="2261407"/>
            <a:chExt cx="4426324" cy="7263590"/>
          </a:xfrm>
        </p:grpSpPr>
        <p:grpSp>
          <p:nvGrpSpPr>
            <p:cNvPr id="124941" name="Group 82"/>
            <p:cNvGrpSpPr>
              <a:grpSpLocks/>
            </p:cNvGrpSpPr>
            <p:nvPr/>
          </p:nvGrpSpPr>
          <p:grpSpPr bwMode="auto">
            <a:xfrm>
              <a:off x="421417" y="2261407"/>
              <a:ext cx="4426324" cy="7263590"/>
              <a:chOff x="80891" y="3033303"/>
              <a:chExt cx="5100710" cy="6278942"/>
            </a:xfrm>
          </p:grpSpPr>
          <p:pic>
            <p:nvPicPr>
              <p:cNvPr id="124943"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4944"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4952"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4942"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597275" y="247650"/>
            <a:ext cx="5954713"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3" name="Text Box 35"/>
          <p:cNvSpPr txBox="1">
            <a:spLocks noChangeArrowheads="1"/>
          </p:cNvSpPr>
          <p:nvPr/>
        </p:nvSpPr>
        <p:spPr bwMode="auto">
          <a:xfrm>
            <a:off x="5719763"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4939"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1" name="Slide Number Placeholder 36"/>
          <p:cNvSpPr>
            <a:spLocks noGrp="1"/>
          </p:cNvSpPr>
          <p:nvPr>
            <p:ph type="sldNum" sz="quarter" idx="12"/>
          </p:nvPr>
        </p:nvSpPr>
        <p:spPr>
          <a:xfrm>
            <a:off x="3643313" y="6438900"/>
            <a:ext cx="2311400" cy="365125"/>
          </a:xfrm>
        </p:spPr>
        <p:txBody>
          <a:bodyPr/>
          <a:lstStyle/>
          <a:p>
            <a:pPr>
              <a:defRPr/>
            </a:pPr>
            <a:fld id="{15F39491-6DB4-4D03-AFF3-412694FC3288}" type="slidenum">
              <a:rPr lang="en-US" smtClean="0">
                <a:latin typeface="F_jalal" pitchFamily="2" charset="0"/>
              </a:rPr>
              <a:pPr>
                <a:defRPr/>
              </a:pPr>
              <a:t>121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595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595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5958" name="Picture 2" descr="E:\مرمت ابنیه\مرمت عباسقلی خان\Madrese-Abasgholikhan-Mashhad\Madreseh Abasgholikhan (21).jpg"/>
          <p:cNvPicPr>
            <a:picLocks noChangeAspect="1" noChangeArrowheads="1"/>
          </p:cNvPicPr>
          <p:nvPr/>
        </p:nvPicPr>
        <p:blipFill>
          <a:blip r:embed="rId5">
            <a:lum bright="10000"/>
          </a:blip>
          <a:srcRect/>
          <a:stretch>
            <a:fillRect/>
          </a:stretch>
        </p:blipFill>
        <p:spPr bwMode="auto">
          <a:xfrm>
            <a:off x="3630613" y="4237038"/>
            <a:ext cx="2736850" cy="1587500"/>
          </a:xfrm>
          <a:prstGeom prst="rect">
            <a:avLst/>
          </a:prstGeom>
          <a:noFill/>
          <a:ln w="9525">
            <a:noFill/>
            <a:miter lim="800000"/>
            <a:headEnd/>
            <a:tailEnd/>
          </a:ln>
        </p:spPr>
      </p:pic>
      <p:sp>
        <p:nvSpPr>
          <p:cNvPr id="36" name="TextBox 33"/>
          <p:cNvSpPr txBox="1">
            <a:spLocks noChangeArrowheads="1"/>
          </p:cNvSpPr>
          <p:nvPr/>
        </p:nvSpPr>
        <p:spPr bwMode="auto">
          <a:xfrm>
            <a:off x="2935288" y="3706813"/>
            <a:ext cx="6381750" cy="2484437"/>
          </a:xfrm>
          <a:prstGeom prst="rect">
            <a:avLst/>
          </a:prstGeom>
          <a:noFill/>
          <a:ln w="9525">
            <a:noFill/>
            <a:miter lim="800000"/>
            <a:headEnd/>
            <a:tailEnd/>
          </a:ln>
        </p:spPr>
        <p:txBody>
          <a:bodyPr lIns="68415" tIns="34208" rIns="68415" bIns="34208">
            <a:spAutoFit/>
          </a:bodyPr>
          <a:lstStyle/>
          <a:p>
            <a:pPr algn="just" defTabSz="957011" fontAlgn="auto">
              <a:spcBef>
                <a:spcPts val="0"/>
              </a:spcBef>
              <a:spcAft>
                <a:spcPts val="0"/>
              </a:spcAft>
              <a:defRPr/>
            </a:pPr>
            <a:r>
              <a:rPr lang="fa-IR" sz="1600" b="1" spc="-112" dirty="0">
                <a:latin typeface="+mn-lt"/>
                <a:cs typeface="B Nazanin" pitchFamily="2" charset="-78"/>
              </a:rPr>
              <a:t>با </a:t>
            </a:r>
            <a:r>
              <a:rPr lang="fa-IR" sz="1600" b="1" dirty="0">
                <a:latin typeface="+mn-lt"/>
                <a:cs typeface="B Nazanin" pitchFamily="2" charset="-78"/>
              </a:rPr>
              <a:t>توجه به پیشبینی تدابیر ویژه جهت طرح احیا فضاهای مورد نیاز  مدرسه علوم اسلامی عبارتند از :</a:t>
            </a:r>
            <a:endParaRPr lang="en-US" sz="1600" b="1"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کتابخانه اختصاصی مدرسه علمیه </a:t>
            </a:r>
            <a:endParaRPr lang="en-US" sz="1100"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مرکز تحقیقات و پژوهش های علوم اسلامی</a:t>
            </a:r>
            <a:endParaRPr lang="en-US" sz="1100"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کلاس های آموزشی علوم اسلامی</a:t>
            </a:r>
            <a:endParaRPr lang="en-US" sz="1100"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آمفی تائتر</a:t>
            </a:r>
            <a:endParaRPr lang="en-US" sz="1100"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سمعی بصری (نمایش  فیلم و سمینار)</a:t>
            </a: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فضای اداری</a:t>
            </a: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 فضای رفاهی طلاب</a:t>
            </a: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مرکز پاسخگویی به سوالات شرعی</a:t>
            </a:r>
          </a:p>
          <a:p>
            <a:pPr algn="just" defTabSz="957011" fontAlgn="auto">
              <a:spcBef>
                <a:spcPts val="0"/>
              </a:spcBef>
              <a:spcAft>
                <a:spcPts val="0"/>
              </a:spcAft>
              <a:buFont typeface="Wingdings" pitchFamily="2" charset="2"/>
              <a:buChar char="§"/>
              <a:defRPr/>
            </a:pPr>
            <a:r>
              <a:rPr lang="fa-IR" sz="1100" dirty="0" err="1">
                <a:latin typeface="+mn-lt"/>
                <a:cs typeface="B Nazanin" pitchFamily="2" charset="-78"/>
              </a:rPr>
              <a:t>پارگینگ</a:t>
            </a:r>
            <a:endParaRPr lang="fa-IR" sz="1100" dirty="0">
              <a:latin typeface="+mn-lt"/>
              <a:cs typeface="B Nazanin" pitchFamily="2" charset="-78"/>
            </a:endParaRPr>
          </a:p>
          <a:p>
            <a:pPr algn="just" defTabSz="957011" fontAlgn="auto">
              <a:spcBef>
                <a:spcPts val="0"/>
              </a:spcBef>
              <a:spcAft>
                <a:spcPts val="0"/>
              </a:spcAft>
              <a:buFont typeface="Wingdings" pitchFamily="2" charset="2"/>
              <a:buChar char="§"/>
              <a:defRPr/>
            </a:pPr>
            <a:r>
              <a:rPr lang="fa-IR" sz="1100" dirty="0">
                <a:latin typeface="+mn-lt"/>
                <a:cs typeface="B Nazanin" pitchFamily="2" charset="-78"/>
              </a:rPr>
              <a:t>مرکز انفورماتیک</a:t>
            </a:r>
          </a:p>
          <a:p>
            <a:pPr algn="just" defTabSz="957011" fontAlgn="auto">
              <a:spcBef>
                <a:spcPts val="0"/>
              </a:spcBef>
              <a:spcAft>
                <a:spcPts val="0"/>
              </a:spcAft>
              <a:defRPr/>
            </a:pPr>
            <a:endParaRPr lang="fa-IR" sz="1100" dirty="0">
              <a:latin typeface="+mn-lt"/>
              <a:cs typeface="+mn-cs"/>
            </a:endParaRPr>
          </a:p>
        </p:txBody>
      </p:sp>
      <p:sp>
        <p:nvSpPr>
          <p:cNvPr id="125960" name="Rectangle 36"/>
          <p:cNvSpPr>
            <a:spLocks noChangeArrowheads="1"/>
          </p:cNvSpPr>
          <p:nvPr/>
        </p:nvSpPr>
        <p:spPr bwMode="auto">
          <a:xfrm>
            <a:off x="2947988" y="1633538"/>
            <a:ext cx="6330950" cy="2160587"/>
          </a:xfrm>
          <a:prstGeom prst="rect">
            <a:avLst/>
          </a:prstGeom>
          <a:noFill/>
          <a:ln w="9525">
            <a:noFill/>
            <a:miter lim="800000"/>
            <a:headEnd/>
            <a:tailEnd/>
          </a:ln>
        </p:spPr>
        <p:txBody>
          <a:bodyPr lIns="68415" tIns="34208" rIns="68415" bIns="34208">
            <a:spAutoFit/>
          </a:bodyPr>
          <a:lstStyle/>
          <a:p>
            <a:pPr algn="just"/>
            <a:r>
              <a:rPr lang="fa-IR" sz="1100">
                <a:latin typeface="Calibri" pitchFamily="34" charset="0"/>
                <a:cs typeface="B Nazanin" pitchFamily="2" charset="-78"/>
              </a:rPr>
              <a:t>بیان این نکته در خصوص ارائه طرح های تاسیساتی در قالب طرحهای احیای و باززنده سازی جهت آثار تاریخی با اهمیت ابنیه های مذکور قطعا از دو سر فصل کلی ذیل می بایست تبعیت نماید:</a:t>
            </a:r>
            <a:endParaRPr lang="en-US" sz="1100">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بررسی دقدیق در خصوص نیاز قطعی این گونه مداخلات در آثار تاریخی</a:t>
            </a:r>
            <a:endParaRPr lang="en-US" sz="1100" b="1">
              <a:latin typeface="Calibri" pitchFamily="34" charset="0"/>
              <a:cs typeface="B Nazanin" pitchFamily="2" charset="-78"/>
            </a:endParaRPr>
          </a:p>
          <a:p>
            <a:pPr algn="just">
              <a:buFont typeface="Arial" pitchFamily="34" charset="0"/>
              <a:buChar char="•"/>
            </a:pPr>
            <a:r>
              <a:rPr lang="fa-IR" sz="1100" b="1">
                <a:latin typeface="Calibri" pitchFamily="34" charset="0"/>
                <a:cs typeface="B Nazanin" pitchFamily="2" charset="-78"/>
              </a:rPr>
              <a:t>رعایت اصول و موازین حفاظت از آثار تاریخی بر اساس نظریات و قوانین حاکم</a:t>
            </a:r>
            <a:endParaRPr lang="en-US" sz="1100">
              <a:latin typeface="Calibri" pitchFamily="34" charset="0"/>
              <a:cs typeface="B Nazanin" pitchFamily="2" charset="-78"/>
            </a:endParaRPr>
          </a:p>
          <a:p>
            <a:pPr algn="just">
              <a:buFont typeface="Arial" pitchFamily="34" charset="0"/>
              <a:buChar char="•"/>
            </a:pPr>
            <a:r>
              <a:rPr lang="fa-IR" sz="1100">
                <a:latin typeface="Calibri" pitchFamily="34" charset="0"/>
                <a:cs typeface="B Nazanin" pitchFamily="2" charset="-78"/>
              </a:rPr>
              <a:t>با توجه به روش های سیستم های تاسیساتی موجود ،جهت سرمایش و گرمایش در بخش های مختلف بنا  در دو قسمت می باشند:</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قسمت های اصلی و اصیل بنا فوق منجمله وضع موجود مدرسه در استفاده از وسایل گرمایشی و سرمایشی استفاده از وسایا گرمایشی و سرمایشی</a:t>
            </a:r>
            <a:endParaRPr lang="en-US" sz="1100" b="1">
              <a:latin typeface="Calibri" pitchFamily="34" charset="0"/>
              <a:cs typeface="B Nazanin" pitchFamily="2" charset="-78"/>
            </a:endParaRPr>
          </a:p>
          <a:p>
            <a:pPr algn="just"/>
            <a:r>
              <a:rPr lang="fa-IR" sz="1100" b="1">
                <a:latin typeface="Calibri" pitchFamily="34" charset="0"/>
                <a:cs typeface="B Nazanin" pitchFamily="2" charset="-78"/>
              </a:rPr>
              <a:t>در قسمت های الحاقی و نوسازی شده بنا استفاده از فن کوئل توصیه می شود</a:t>
            </a:r>
            <a:endParaRPr lang="en-US" sz="1100" b="1">
              <a:latin typeface="Calibri" pitchFamily="34" charset="0"/>
              <a:cs typeface="B Nazanin" pitchFamily="2" charset="-78"/>
            </a:endParaRPr>
          </a:p>
          <a:p>
            <a:pPr algn="just"/>
            <a:r>
              <a:rPr lang="fa-IR" sz="1100">
                <a:latin typeface="Calibri" pitchFamily="34" charset="0"/>
                <a:cs typeface="B Nazanin" pitchFamily="2" charset="-78"/>
              </a:rPr>
              <a:t>در 2 مورد یاد شده پس از محاسبه حجم های داخلی آثار به تناسب نوع تناسب نوع  تاسیسات محاسبه لازم جهت تعداد دستگاهها و میزان انرژی مورد نیاز توسط مهندسین مکانیک صورت گرفته و اجرا می شود.</a:t>
            </a:r>
          </a:p>
          <a:p>
            <a:pPr algn="just">
              <a:buFont typeface="Wingdings" pitchFamily="2" charset="2"/>
              <a:buChar char="§"/>
            </a:pPr>
            <a:r>
              <a:rPr lang="fa-IR" sz="1100">
                <a:latin typeface="Calibri" pitchFamily="34" charset="0"/>
                <a:cs typeface="B Nazanin" pitchFamily="2" charset="-78"/>
              </a:rPr>
              <a:t>بدیهی است با توجه به پیشنهاد اجرای گربه رو در بخش مرمت بنا ، لذا  کلیه تاسیسات پیشنهادی از داخل گربه روها عبور می کند</a:t>
            </a:r>
          </a:p>
          <a:p>
            <a:pPr algn="just">
              <a:buFont typeface="Wingdings" pitchFamily="2" charset="2"/>
              <a:buChar char="§"/>
            </a:pPr>
            <a:endParaRPr lang="en-US" sz="1100">
              <a:latin typeface="Calibri" pitchFamily="34" charset="0"/>
              <a:cs typeface="B Nazanin" pitchFamily="2" charset="-78"/>
            </a:endParaRPr>
          </a:p>
        </p:txBody>
      </p:sp>
      <p:pic>
        <p:nvPicPr>
          <p:cNvPr id="125961" name="Picture 37"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25962" name="Group 38"/>
          <p:cNvGrpSpPr>
            <a:grpSpLocks/>
          </p:cNvGrpSpPr>
          <p:nvPr/>
        </p:nvGrpSpPr>
        <p:grpSpPr bwMode="auto">
          <a:xfrm>
            <a:off x="325438" y="1616075"/>
            <a:ext cx="3425825" cy="5187950"/>
            <a:chOff x="421417" y="2261407"/>
            <a:chExt cx="4426324" cy="7263590"/>
          </a:xfrm>
        </p:grpSpPr>
        <p:grpSp>
          <p:nvGrpSpPr>
            <p:cNvPr id="125967" name="Group 82"/>
            <p:cNvGrpSpPr>
              <a:grpSpLocks/>
            </p:cNvGrpSpPr>
            <p:nvPr/>
          </p:nvGrpSpPr>
          <p:grpSpPr bwMode="auto">
            <a:xfrm>
              <a:off x="421417" y="2261407"/>
              <a:ext cx="4426324" cy="7263590"/>
              <a:chOff x="80891" y="3033303"/>
              <a:chExt cx="5100710" cy="6278942"/>
            </a:xfrm>
          </p:grpSpPr>
          <p:pic>
            <p:nvPicPr>
              <p:cNvPr id="125969"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5970"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5978"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5968"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2"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7" name="Text Box 35"/>
          <p:cNvSpPr txBox="1">
            <a:spLocks noChangeArrowheads="1"/>
          </p:cNvSpPr>
          <p:nvPr/>
        </p:nvSpPr>
        <p:spPr bwMode="auto">
          <a:xfrm>
            <a:off x="7253288" y="595313"/>
            <a:ext cx="2063750"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25965"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4" name="Slide Number Placeholder 36"/>
          <p:cNvSpPr>
            <a:spLocks noGrp="1"/>
          </p:cNvSpPr>
          <p:nvPr>
            <p:ph type="sldNum" sz="quarter" idx="12"/>
          </p:nvPr>
        </p:nvSpPr>
        <p:spPr>
          <a:xfrm>
            <a:off x="3643313" y="6438900"/>
            <a:ext cx="2311400" cy="365125"/>
          </a:xfrm>
        </p:spPr>
        <p:txBody>
          <a:bodyPr/>
          <a:lstStyle/>
          <a:p>
            <a:pPr>
              <a:defRPr/>
            </a:pPr>
            <a:fld id="{24B6050D-F6B1-4729-AE9A-FB0055837E9C}" type="slidenum">
              <a:rPr lang="en-US" smtClean="0">
                <a:latin typeface="F_jalal" pitchFamily="2" charset="0"/>
              </a:rPr>
              <a:pPr>
                <a:defRPr/>
              </a:pPr>
              <a:t>122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697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2698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6982" name="Picture 67"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26983" name="Group 68"/>
          <p:cNvGrpSpPr>
            <a:grpSpLocks/>
          </p:cNvGrpSpPr>
          <p:nvPr/>
        </p:nvGrpSpPr>
        <p:grpSpPr bwMode="auto">
          <a:xfrm>
            <a:off x="325438" y="1616075"/>
            <a:ext cx="3425825" cy="5187950"/>
            <a:chOff x="421417" y="2261407"/>
            <a:chExt cx="4426324" cy="7263590"/>
          </a:xfrm>
        </p:grpSpPr>
        <p:grpSp>
          <p:nvGrpSpPr>
            <p:cNvPr id="127010" name="Group 82"/>
            <p:cNvGrpSpPr>
              <a:grpSpLocks/>
            </p:cNvGrpSpPr>
            <p:nvPr/>
          </p:nvGrpSpPr>
          <p:grpSpPr bwMode="auto">
            <a:xfrm>
              <a:off x="421417" y="2261407"/>
              <a:ext cx="4426324" cy="7263590"/>
              <a:chOff x="80891" y="3033303"/>
              <a:chExt cx="5100710" cy="6278942"/>
            </a:xfrm>
          </p:grpSpPr>
          <p:pic>
            <p:nvPicPr>
              <p:cNvPr id="127012"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7013" name="Group 29"/>
              <p:cNvGrpSpPr>
                <a:grpSpLocks/>
              </p:cNvGrpSpPr>
              <p:nvPr/>
            </p:nvGrpSpPr>
            <p:grpSpPr bwMode="auto">
              <a:xfrm>
                <a:off x="80891" y="3033303"/>
                <a:ext cx="5100710" cy="6278942"/>
                <a:chOff x="80891" y="3033303"/>
                <a:chExt cx="5100710" cy="6278942"/>
              </a:xfrm>
            </p:grpSpPr>
            <p:sp>
              <p:nvSpPr>
                <p:cNvPr id="7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8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7021"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7011" name="TextBox 7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2"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83" name="Text Box 35"/>
          <p:cNvSpPr txBox="1">
            <a:spLocks noChangeArrowheads="1"/>
          </p:cNvSpPr>
          <p:nvPr/>
        </p:nvSpPr>
        <p:spPr bwMode="auto">
          <a:xfrm>
            <a:off x="5661025" y="595313"/>
            <a:ext cx="3656013"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ایده های طرح احیا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nvGrpSpPr>
          <p:cNvPr id="126986" name="Group 90"/>
          <p:cNvGrpSpPr>
            <a:grpSpLocks/>
          </p:cNvGrpSpPr>
          <p:nvPr/>
        </p:nvGrpSpPr>
        <p:grpSpPr bwMode="auto">
          <a:xfrm>
            <a:off x="2654300" y="1531938"/>
            <a:ext cx="4303713" cy="2278062"/>
            <a:chOff x="3724289" y="2873588"/>
            <a:chExt cx="8463024" cy="5493071"/>
          </a:xfrm>
        </p:grpSpPr>
        <p:pic>
          <p:nvPicPr>
            <p:cNvPr id="127003" name="Picture 2" descr="C:\Users\mar\Desktop\maremattt\jkjkjkj.png"/>
            <p:cNvPicPr>
              <a:picLocks noChangeAspect="1" noChangeArrowheads="1"/>
            </p:cNvPicPr>
            <p:nvPr/>
          </p:nvPicPr>
          <p:blipFill>
            <a:blip r:embed="rId8"/>
            <a:srcRect l="3979" t="5296" r="1492" b="18010"/>
            <a:stretch>
              <a:fillRect/>
            </a:stretch>
          </p:blipFill>
          <p:spPr bwMode="auto">
            <a:xfrm>
              <a:off x="3724289" y="2873588"/>
              <a:ext cx="8463024" cy="5493071"/>
            </a:xfrm>
            <a:prstGeom prst="rect">
              <a:avLst/>
            </a:prstGeom>
            <a:noFill/>
            <a:ln w="9525">
              <a:noFill/>
              <a:miter lim="800000"/>
              <a:headEnd/>
              <a:tailEnd/>
            </a:ln>
          </p:spPr>
        </p:pic>
        <p:grpSp>
          <p:nvGrpSpPr>
            <p:cNvPr id="127004" name="Group 89"/>
            <p:cNvGrpSpPr>
              <a:grpSpLocks/>
            </p:cNvGrpSpPr>
            <p:nvPr/>
          </p:nvGrpSpPr>
          <p:grpSpPr bwMode="auto">
            <a:xfrm>
              <a:off x="5257800" y="3352800"/>
              <a:ext cx="6614651" cy="4648201"/>
              <a:chOff x="5257800" y="3352800"/>
              <a:chExt cx="6614651" cy="4648201"/>
            </a:xfrm>
          </p:grpSpPr>
          <p:sp>
            <p:nvSpPr>
              <p:cNvPr id="84" name="Rectangle 83"/>
              <p:cNvSpPr/>
              <p:nvPr/>
            </p:nvSpPr>
            <p:spPr bwMode="auto">
              <a:xfrm>
                <a:off x="5257800" y="3352800"/>
                <a:ext cx="838200" cy="71056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88" name="Rectangle 87"/>
              <p:cNvSpPr/>
              <p:nvPr/>
            </p:nvSpPr>
            <p:spPr bwMode="auto">
              <a:xfrm>
                <a:off x="11488046" y="6180915"/>
                <a:ext cx="380852" cy="654574"/>
              </a:xfrm>
              <a:prstGeom prst="rect">
                <a:avLst/>
              </a:prstGeom>
              <a:noFill/>
              <a:ln w="38100">
                <a:solidFill>
                  <a:srgbClr val="00206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effectLst>
                    <a:outerShdw blurRad="50800" dist="50800" dir="5400000" sx="132000" sy="132000" algn="ctr" rotWithShape="0">
                      <a:srgbClr val="000000">
                        <a:alpha val="0"/>
                      </a:srgbClr>
                    </a:outerShdw>
                  </a:effectLst>
                  <a:latin typeface="Arial" pitchFamily="34" charset="0"/>
                </a:endParaRPr>
              </a:p>
            </p:txBody>
          </p:sp>
          <p:sp>
            <p:nvSpPr>
              <p:cNvPr id="89" name="Rectangle 88"/>
              <p:cNvSpPr/>
              <p:nvPr/>
            </p:nvSpPr>
            <p:spPr bwMode="auto">
              <a:xfrm>
                <a:off x="11277599" y="7162802"/>
                <a:ext cx="594852" cy="838199"/>
              </a:xfrm>
              <a:prstGeom prst="rect">
                <a:avLst/>
              </a:prstGeom>
              <a:solidFill>
                <a:srgbClr val="FF0000"/>
              </a:solidFill>
              <a:ln w="76200">
                <a:solidFill>
                  <a:srgbClr val="FF0000"/>
                </a:solid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35" name="Rectangle 34"/>
              <p:cNvSpPr/>
              <p:nvPr/>
            </p:nvSpPr>
            <p:spPr bwMode="auto">
              <a:xfrm>
                <a:off x="11488046" y="6866112"/>
                <a:ext cx="380852" cy="294751"/>
              </a:xfrm>
              <a:prstGeom prst="rect">
                <a:avLst/>
              </a:prstGeom>
              <a:noFill/>
              <a:ln w="38100">
                <a:solidFill>
                  <a:srgbClr val="0E9444"/>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effectLst>
                    <a:outerShdw blurRad="50800" dist="50800" dir="5400000" sx="132000" sy="132000" algn="ctr" rotWithShape="0">
                      <a:srgbClr val="000000">
                        <a:alpha val="0"/>
                      </a:srgbClr>
                    </a:outerShdw>
                  </a:effectLst>
                  <a:latin typeface="Arial" pitchFamily="34" charset="0"/>
                </a:endParaRPr>
              </a:p>
            </p:txBody>
          </p:sp>
          <p:sp>
            <p:nvSpPr>
              <p:cNvPr id="43" name="Rectangle 42"/>
              <p:cNvSpPr/>
              <p:nvPr/>
            </p:nvSpPr>
            <p:spPr bwMode="auto">
              <a:xfrm>
                <a:off x="10532795" y="3554958"/>
                <a:ext cx="377729" cy="608639"/>
              </a:xfrm>
              <a:prstGeom prst="rect">
                <a:avLst/>
              </a:prstGeom>
              <a:noFill/>
              <a:ln w="57150">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effectLst>
                    <a:outerShdw blurRad="50800" dist="50800" dir="5400000" sx="132000" sy="132000" algn="ctr" rotWithShape="0">
                      <a:srgbClr val="000000">
                        <a:alpha val="0"/>
                      </a:srgbClr>
                    </a:outerShdw>
                  </a:effectLst>
                  <a:latin typeface="Arial" pitchFamily="34" charset="0"/>
                </a:endParaRPr>
              </a:p>
            </p:txBody>
          </p:sp>
        </p:grpSp>
      </p:grpSp>
      <p:grpSp>
        <p:nvGrpSpPr>
          <p:cNvPr id="126987" name="Group 56"/>
          <p:cNvGrpSpPr>
            <a:grpSpLocks/>
          </p:cNvGrpSpPr>
          <p:nvPr/>
        </p:nvGrpSpPr>
        <p:grpSpPr bwMode="auto">
          <a:xfrm>
            <a:off x="7134225" y="2635250"/>
            <a:ext cx="2476500" cy="2622550"/>
            <a:chOff x="9220199" y="1905000"/>
            <a:chExt cx="3200400" cy="3673631"/>
          </a:xfrm>
        </p:grpSpPr>
        <p:sp>
          <p:nvSpPr>
            <p:cNvPr id="127001" name="TextBox 45"/>
            <p:cNvSpPr txBox="1">
              <a:spLocks noChangeArrowheads="1"/>
            </p:cNvSpPr>
            <p:nvPr/>
          </p:nvSpPr>
          <p:spPr bwMode="auto">
            <a:xfrm>
              <a:off x="9220199" y="2088446"/>
              <a:ext cx="3200399" cy="3490185"/>
            </a:xfrm>
            <a:prstGeom prst="rect">
              <a:avLst/>
            </a:prstGeom>
            <a:noFill/>
            <a:ln w="9525">
              <a:noFill/>
              <a:miter lim="800000"/>
              <a:headEnd/>
              <a:tailEnd/>
            </a:ln>
          </p:spPr>
          <p:txBody>
            <a:bodyPr>
              <a:spAutoFit/>
            </a:bodyPr>
            <a:lstStyle/>
            <a:p>
              <a:r>
                <a:rPr lang="fa-IR" sz="1000" b="1" dirty="0">
                  <a:latin typeface="Calibri" pitchFamily="34" charset="0"/>
                  <a:cs typeface="B Nazanin" pitchFamily="2" charset="-78"/>
                </a:rPr>
                <a:t>طرح احیای مدرسه عباسقلی خان</a:t>
              </a:r>
            </a:p>
            <a:p>
              <a:r>
                <a:rPr lang="fa-IR" sz="1000" dirty="0">
                  <a:latin typeface="Calibri" pitchFamily="34" charset="0"/>
                  <a:cs typeface="B Nazanin" pitchFamily="2" charset="-78"/>
                </a:rPr>
                <a:t>1- حذف کاربری موجود (تجاری)</a:t>
              </a:r>
            </a:p>
            <a:p>
              <a:r>
                <a:rPr lang="fa-IR" sz="1000" dirty="0">
                  <a:latin typeface="Calibri" pitchFamily="34" charset="0"/>
                  <a:cs typeface="B Nazanin" pitchFamily="2" charset="-78"/>
                </a:rPr>
                <a:t>اعطای کاربری جدید (سالن آمفی تائتر)</a:t>
              </a:r>
            </a:p>
            <a:p>
              <a:r>
                <a:rPr lang="fa-IR" sz="1000" dirty="0">
                  <a:latin typeface="Calibri" pitchFamily="34" charset="0"/>
                  <a:cs typeface="B Nazanin" pitchFamily="2" charset="-78"/>
                </a:rPr>
                <a:t>2- حذف کاربری موجود (تجاری)</a:t>
              </a:r>
            </a:p>
            <a:p>
              <a:r>
                <a:rPr lang="fa-IR" sz="1000" dirty="0">
                  <a:latin typeface="Calibri" pitchFamily="34" charset="0"/>
                  <a:cs typeface="B Nazanin" pitchFamily="2" charset="-78"/>
                </a:rPr>
                <a:t>اعطای کاربری جدید( فضای ملاقلات با مراجعه کنندگان)</a:t>
              </a:r>
            </a:p>
            <a:p>
              <a:r>
                <a:rPr lang="fa-IR" sz="1000" dirty="0">
                  <a:latin typeface="Calibri" pitchFamily="34" charset="0"/>
                  <a:cs typeface="B Nazanin" pitchFamily="2" charset="-78"/>
                </a:rPr>
                <a:t>3- حذف کاربری موجود (تجاری)</a:t>
              </a:r>
            </a:p>
            <a:p>
              <a:r>
                <a:rPr lang="fa-IR" sz="1000" dirty="0">
                  <a:latin typeface="Calibri" pitchFamily="34" charset="0"/>
                  <a:cs typeface="B Nazanin" pitchFamily="2" charset="-78"/>
                </a:rPr>
                <a:t>اعطای کاربری جدید(مرکز پاسخگویی به سوالات شرعی)</a:t>
              </a:r>
            </a:p>
            <a:p>
              <a:r>
                <a:rPr lang="fa-IR" sz="1000" dirty="0">
                  <a:latin typeface="Calibri" pitchFamily="34" charset="0"/>
                  <a:cs typeface="B Nazanin" pitchFamily="2" charset="-78"/>
                </a:rPr>
                <a:t>4-حذف کاربری موجود (انبار)</a:t>
              </a:r>
            </a:p>
            <a:p>
              <a:r>
                <a:rPr lang="fa-IR" sz="1000" dirty="0">
                  <a:latin typeface="Calibri" pitchFamily="34" charset="0"/>
                  <a:cs typeface="B Nazanin" pitchFamily="2" charset="-78"/>
                </a:rPr>
                <a:t>اعطای کاربری جدید(تاسیسات)</a:t>
              </a:r>
            </a:p>
            <a:p>
              <a:r>
                <a:rPr lang="fa-IR" sz="1000" dirty="0">
                  <a:latin typeface="Calibri" pitchFamily="34" charset="0"/>
                  <a:cs typeface="B Nazanin" pitchFamily="2" charset="-78"/>
                </a:rPr>
                <a:t>5-حذف کاربری موجود (انبار)</a:t>
              </a:r>
            </a:p>
            <a:p>
              <a:r>
                <a:rPr lang="fa-IR" sz="1000" dirty="0">
                  <a:latin typeface="Calibri" pitchFamily="34" charset="0"/>
                  <a:cs typeface="B Nazanin" pitchFamily="2" charset="-78"/>
                </a:rPr>
                <a:t>اعطای کاربری جدید(مرکز انفورماتیک)</a:t>
              </a:r>
            </a:p>
            <a:p>
              <a:r>
                <a:rPr lang="fa-IR" sz="1000" dirty="0">
                  <a:latin typeface="Calibri" pitchFamily="34" charset="0"/>
                  <a:cs typeface="B Nazanin" pitchFamily="2" charset="-78"/>
                </a:rPr>
                <a:t>6- حذف کاربری موجود (حجره )</a:t>
              </a:r>
            </a:p>
            <a:p>
              <a:r>
                <a:rPr lang="fa-IR" sz="1000" dirty="0">
                  <a:latin typeface="Calibri" pitchFamily="34" charset="0"/>
                  <a:cs typeface="B Nazanin" pitchFamily="2" charset="-78"/>
                </a:rPr>
                <a:t>اعطای کاربری جدید(فضای خدماتی- سرویس –آشپزخانه)</a:t>
              </a:r>
            </a:p>
            <a:p>
              <a:endParaRPr lang="fa-IR" sz="1000" dirty="0">
                <a:latin typeface="Calibri" pitchFamily="34" charset="0"/>
                <a:cs typeface="B Nazanin" pitchFamily="2" charset="-78"/>
              </a:endParaRPr>
            </a:p>
            <a:p>
              <a:endParaRPr lang="en-US" sz="1000" dirty="0">
                <a:latin typeface="Calibri" pitchFamily="34" charset="0"/>
                <a:cs typeface="B Nazanin" pitchFamily="2" charset="-78"/>
              </a:endParaRPr>
            </a:p>
          </p:txBody>
        </p:sp>
        <p:sp>
          <p:nvSpPr>
            <p:cNvPr id="45" name="Rectangle 44"/>
            <p:cNvSpPr/>
            <p:nvPr/>
          </p:nvSpPr>
          <p:spPr>
            <a:xfrm>
              <a:off x="9294054" y="1905000"/>
              <a:ext cx="3126545" cy="3139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sp>
        <p:nvSpPr>
          <p:cNvPr id="126988" name="TextBox 46"/>
          <p:cNvSpPr txBox="1">
            <a:spLocks noChangeArrowheads="1"/>
          </p:cNvSpPr>
          <p:nvPr/>
        </p:nvSpPr>
        <p:spPr bwMode="auto">
          <a:xfrm>
            <a:off x="6545263" y="3265488"/>
            <a:ext cx="588962" cy="269875"/>
          </a:xfrm>
          <a:prstGeom prst="rect">
            <a:avLst/>
          </a:prstGeom>
          <a:noFill/>
          <a:ln w="9525">
            <a:noFill/>
            <a:miter lim="800000"/>
            <a:headEnd/>
            <a:tailEnd/>
          </a:ln>
        </p:spPr>
        <p:txBody>
          <a:bodyPr lIns="68415" tIns="34208" rIns="68415" bIns="34208">
            <a:spAutoFit/>
          </a:bodyPr>
          <a:lstStyle/>
          <a:p>
            <a:pPr algn="l" rtl="0"/>
            <a:r>
              <a:rPr lang="fa-IR" sz="1300">
                <a:latin typeface="Calibri" pitchFamily="34" charset="0"/>
              </a:rPr>
              <a:t>1</a:t>
            </a:r>
            <a:endParaRPr lang="en-US">
              <a:latin typeface="Calibri" pitchFamily="34" charset="0"/>
            </a:endParaRPr>
          </a:p>
        </p:txBody>
      </p:sp>
      <p:sp>
        <p:nvSpPr>
          <p:cNvPr id="126989" name="TextBox 47"/>
          <p:cNvSpPr txBox="1">
            <a:spLocks noChangeArrowheads="1"/>
          </p:cNvSpPr>
          <p:nvPr/>
        </p:nvSpPr>
        <p:spPr bwMode="auto">
          <a:xfrm>
            <a:off x="6600825" y="2990850"/>
            <a:ext cx="590550" cy="269875"/>
          </a:xfrm>
          <a:prstGeom prst="rect">
            <a:avLst/>
          </a:prstGeom>
          <a:noFill/>
          <a:ln w="9525">
            <a:noFill/>
            <a:miter lim="800000"/>
            <a:headEnd/>
            <a:tailEnd/>
          </a:ln>
        </p:spPr>
        <p:txBody>
          <a:bodyPr lIns="68415" tIns="34208" rIns="68415" bIns="34208">
            <a:spAutoFit/>
          </a:bodyPr>
          <a:lstStyle/>
          <a:p>
            <a:pPr algn="l" rtl="0"/>
            <a:r>
              <a:rPr lang="fa-IR" sz="1300">
                <a:latin typeface="Calibri" pitchFamily="34" charset="0"/>
              </a:rPr>
              <a:t>2</a:t>
            </a:r>
            <a:endParaRPr lang="en-US" sz="1300">
              <a:latin typeface="Calibri" pitchFamily="34" charset="0"/>
            </a:endParaRPr>
          </a:p>
        </p:txBody>
      </p:sp>
      <p:sp>
        <p:nvSpPr>
          <p:cNvPr id="126990" name="TextBox 48"/>
          <p:cNvSpPr txBox="1">
            <a:spLocks noChangeArrowheads="1"/>
          </p:cNvSpPr>
          <p:nvPr/>
        </p:nvSpPr>
        <p:spPr bwMode="auto">
          <a:xfrm>
            <a:off x="6600825" y="2827338"/>
            <a:ext cx="196850" cy="223837"/>
          </a:xfrm>
          <a:prstGeom prst="rect">
            <a:avLst/>
          </a:prstGeom>
          <a:noFill/>
          <a:ln w="9525">
            <a:noFill/>
            <a:miter lim="800000"/>
            <a:headEnd/>
            <a:tailEnd/>
          </a:ln>
        </p:spPr>
        <p:txBody>
          <a:bodyPr lIns="68415" tIns="34208" rIns="68415" bIns="34208">
            <a:spAutoFit/>
          </a:bodyPr>
          <a:lstStyle/>
          <a:p>
            <a:pPr algn="l" rtl="0"/>
            <a:r>
              <a:rPr lang="fa-IR" sz="1000">
                <a:latin typeface="Calibri" pitchFamily="34" charset="0"/>
              </a:rPr>
              <a:t>3</a:t>
            </a:r>
            <a:endParaRPr lang="en-US" sz="1500">
              <a:latin typeface="Calibri" pitchFamily="34" charset="0"/>
            </a:endParaRPr>
          </a:p>
        </p:txBody>
      </p:sp>
      <p:sp>
        <p:nvSpPr>
          <p:cNvPr id="126991" name="TextBox 50"/>
          <p:cNvSpPr txBox="1">
            <a:spLocks noChangeArrowheads="1"/>
          </p:cNvSpPr>
          <p:nvPr/>
        </p:nvSpPr>
        <p:spPr bwMode="auto">
          <a:xfrm>
            <a:off x="6113463" y="1687513"/>
            <a:ext cx="195262" cy="222250"/>
          </a:xfrm>
          <a:prstGeom prst="rect">
            <a:avLst/>
          </a:prstGeom>
          <a:noFill/>
          <a:ln w="9525">
            <a:noFill/>
            <a:miter lim="800000"/>
            <a:headEnd/>
            <a:tailEnd/>
          </a:ln>
        </p:spPr>
        <p:txBody>
          <a:bodyPr lIns="68415" tIns="34208" rIns="68415" bIns="34208">
            <a:spAutoFit/>
          </a:bodyPr>
          <a:lstStyle/>
          <a:p>
            <a:pPr algn="l" rtl="0"/>
            <a:r>
              <a:rPr lang="fa-IR" sz="1000">
                <a:latin typeface="Calibri" pitchFamily="34" charset="0"/>
              </a:rPr>
              <a:t>4</a:t>
            </a:r>
            <a:endParaRPr lang="en-US" sz="1500">
              <a:latin typeface="Calibri" pitchFamily="34" charset="0"/>
            </a:endParaRPr>
          </a:p>
        </p:txBody>
      </p:sp>
      <p:sp>
        <p:nvSpPr>
          <p:cNvPr id="126992" name="TextBox 51"/>
          <p:cNvSpPr txBox="1">
            <a:spLocks noChangeArrowheads="1"/>
          </p:cNvSpPr>
          <p:nvPr/>
        </p:nvSpPr>
        <p:spPr bwMode="auto">
          <a:xfrm>
            <a:off x="3554413" y="1616075"/>
            <a:ext cx="196850" cy="222250"/>
          </a:xfrm>
          <a:prstGeom prst="rect">
            <a:avLst/>
          </a:prstGeom>
          <a:noFill/>
          <a:ln w="9525">
            <a:noFill/>
            <a:miter lim="800000"/>
            <a:headEnd/>
            <a:tailEnd/>
          </a:ln>
        </p:spPr>
        <p:txBody>
          <a:bodyPr lIns="68415" tIns="34208" rIns="68415" bIns="34208">
            <a:spAutoFit/>
          </a:bodyPr>
          <a:lstStyle/>
          <a:p>
            <a:pPr algn="l" rtl="0"/>
            <a:r>
              <a:rPr lang="fa-IR" sz="1000">
                <a:latin typeface="Calibri" pitchFamily="34" charset="0"/>
              </a:rPr>
              <a:t>5</a:t>
            </a:r>
            <a:endParaRPr lang="en-US" sz="1500">
              <a:latin typeface="Calibri" pitchFamily="34" charset="0"/>
            </a:endParaRPr>
          </a:p>
        </p:txBody>
      </p:sp>
      <p:grpSp>
        <p:nvGrpSpPr>
          <p:cNvPr id="126993" name="Group 43"/>
          <p:cNvGrpSpPr>
            <a:grpSpLocks/>
          </p:cNvGrpSpPr>
          <p:nvPr/>
        </p:nvGrpSpPr>
        <p:grpSpPr bwMode="auto">
          <a:xfrm>
            <a:off x="2933700" y="3808413"/>
            <a:ext cx="4200525" cy="2505075"/>
            <a:chOff x="3352800" y="5143436"/>
            <a:chExt cx="6400800" cy="4152964"/>
          </a:xfrm>
        </p:grpSpPr>
        <p:pic>
          <p:nvPicPr>
            <p:cNvPr id="126997" name="Picture 3" descr="C:\Users\mar\Desktop\maremattt\mjj-Model.png"/>
            <p:cNvPicPr>
              <a:picLocks noChangeAspect="1" noChangeArrowheads="1"/>
            </p:cNvPicPr>
            <p:nvPr/>
          </p:nvPicPr>
          <p:blipFill>
            <a:blip r:embed="rId9">
              <a:clrChange>
                <a:clrFrom>
                  <a:srgbClr val="FFFFFF"/>
                </a:clrFrom>
                <a:clrTo>
                  <a:srgbClr val="FFFFFF">
                    <a:alpha val="0"/>
                  </a:srgbClr>
                </a:clrTo>
              </a:clrChange>
            </a:blip>
            <a:srcRect l="6100" t="5911" r="4778" b="12735"/>
            <a:stretch>
              <a:fillRect/>
            </a:stretch>
          </p:blipFill>
          <p:spPr bwMode="auto">
            <a:xfrm>
              <a:off x="3352800" y="5143436"/>
              <a:ext cx="6400800" cy="4152964"/>
            </a:xfrm>
            <a:prstGeom prst="rect">
              <a:avLst/>
            </a:prstGeom>
            <a:noFill/>
            <a:ln w="9525">
              <a:noFill/>
              <a:miter lim="800000"/>
              <a:headEnd/>
              <a:tailEnd/>
            </a:ln>
          </p:spPr>
        </p:pic>
        <p:grpSp>
          <p:nvGrpSpPr>
            <p:cNvPr id="126998" name="Group 55"/>
            <p:cNvGrpSpPr>
              <a:grpSpLocks/>
            </p:cNvGrpSpPr>
            <p:nvPr/>
          </p:nvGrpSpPr>
          <p:grpSpPr bwMode="auto">
            <a:xfrm>
              <a:off x="8153400" y="8382000"/>
              <a:ext cx="762000" cy="685800"/>
              <a:chOff x="10744200" y="8077200"/>
              <a:chExt cx="762000" cy="685800"/>
            </a:xfrm>
          </p:grpSpPr>
          <p:sp>
            <p:nvSpPr>
              <p:cNvPr id="93" name="Rectangle 92"/>
              <p:cNvSpPr/>
              <p:nvPr/>
            </p:nvSpPr>
            <p:spPr bwMode="auto">
              <a:xfrm>
                <a:off x="10744200" y="8077200"/>
                <a:ext cx="762000" cy="685800"/>
              </a:xfrm>
              <a:prstGeom prst="rect">
                <a:avLst/>
              </a:prstGeom>
              <a:solidFill>
                <a:srgbClr val="FF0000"/>
              </a:solidFill>
              <a:ln w="57150">
                <a:solidFill>
                  <a:srgbClr val="FF0000"/>
                </a:solid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127000" name="TextBox 53"/>
              <p:cNvSpPr txBox="1">
                <a:spLocks noChangeArrowheads="1"/>
              </p:cNvSpPr>
              <p:nvPr/>
            </p:nvSpPr>
            <p:spPr bwMode="auto">
              <a:xfrm>
                <a:off x="10972800" y="8180314"/>
                <a:ext cx="228600" cy="484771"/>
              </a:xfrm>
              <a:prstGeom prst="rect">
                <a:avLst/>
              </a:prstGeom>
              <a:noFill/>
              <a:ln w="9525">
                <a:noFill/>
                <a:miter lim="800000"/>
                <a:headEnd/>
                <a:tailEnd/>
              </a:ln>
            </p:spPr>
            <p:txBody>
              <a:bodyPr>
                <a:spAutoFit/>
              </a:bodyPr>
              <a:lstStyle/>
              <a:p>
                <a:pPr algn="l" rtl="0"/>
                <a:r>
                  <a:rPr lang="fa-IR" sz="1300">
                    <a:latin typeface="Calibri" pitchFamily="34" charset="0"/>
                  </a:rPr>
                  <a:t>6</a:t>
                </a:r>
                <a:endParaRPr lang="en-US">
                  <a:latin typeface="Calibri" pitchFamily="34" charset="0"/>
                </a:endParaRPr>
              </a:p>
            </p:txBody>
          </p:sp>
        </p:grpSp>
      </p:grpSp>
      <p:sp>
        <p:nvSpPr>
          <p:cNvPr id="126994" name="TextBox 49"/>
          <p:cNvSpPr txBox="1">
            <a:spLocks noChangeArrowheads="1"/>
          </p:cNvSpPr>
          <p:nvPr/>
        </p:nvSpPr>
        <p:spPr bwMode="auto">
          <a:xfrm>
            <a:off x="1001713" y="3429000"/>
            <a:ext cx="1243012" cy="222250"/>
          </a:xfrm>
          <a:prstGeom prst="rect">
            <a:avLst/>
          </a:prstGeom>
          <a:noFill/>
          <a:ln w="9525">
            <a:noFill/>
            <a:miter lim="800000"/>
            <a:headEnd/>
            <a:tailEnd/>
          </a:ln>
        </p:spPr>
        <p:txBody>
          <a:bodyPr lIns="68415" tIns="34208" rIns="68415" bIns="34208">
            <a:spAutoFit/>
          </a:bodyPr>
          <a:lstStyle/>
          <a:p>
            <a:pPr algn="l" rtl="0"/>
            <a:r>
              <a:rPr lang="fa-IR" sz="1000">
                <a:latin typeface="Calibri" pitchFamily="34" charset="0"/>
                <a:cs typeface="B Nazanin" pitchFamily="2" charset="-78"/>
              </a:rPr>
              <a:t>پلان مبلمان طرح مبلمان</a:t>
            </a:r>
          </a:p>
        </p:txBody>
      </p:sp>
      <p:pic>
        <p:nvPicPr>
          <p:cNvPr id="126995"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643313" y="6438900"/>
            <a:ext cx="2311400" cy="365125"/>
          </a:xfrm>
        </p:spPr>
        <p:txBody>
          <a:bodyPr/>
          <a:lstStyle/>
          <a:p>
            <a:pPr>
              <a:defRPr/>
            </a:pPr>
            <a:fld id="{779E1CAA-61D7-4434-9B46-1AC974278E3F}" type="slidenum">
              <a:rPr lang="en-US" smtClean="0">
                <a:latin typeface="F_jalal" pitchFamily="2" charset="0"/>
              </a:rPr>
              <a:pPr>
                <a:defRPr/>
              </a:pPr>
              <a:t>123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mar\Desktop\maremattt\تا12سیسات 2 عباس-Model.png"/>
          <p:cNvPicPr>
            <a:picLocks noChangeAspect="1" noChangeArrowheads="1"/>
          </p:cNvPicPr>
          <p:nvPr/>
        </p:nvPicPr>
        <p:blipFill>
          <a:blip r:embed="rId2"/>
          <a:srcRect l="5801" t="5692" r="4553" b="8946"/>
          <a:stretch>
            <a:fillRect/>
          </a:stretch>
        </p:blipFill>
        <p:spPr bwMode="auto">
          <a:xfrm>
            <a:off x="3582987" y="1371600"/>
            <a:ext cx="3656013" cy="2570162"/>
          </a:xfrm>
          <a:prstGeom prst="rect">
            <a:avLst/>
          </a:prstGeom>
          <a:noFill/>
          <a:ln w="9525">
            <a:noFill/>
            <a:miter lim="800000"/>
            <a:headEnd/>
            <a:tailEnd/>
          </a:ln>
        </p:spPr>
      </p:pic>
      <p:pic>
        <p:nvPicPr>
          <p:cNvPr id="128003"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8004"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128005"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8007" name="Picture 20"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28008" name="Group 34"/>
          <p:cNvGrpSpPr>
            <a:grpSpLocks/>
          </p:cNvGrpSpPr>
          <p:nvPr/>
        </p:nvGrpSpPr>
        <p:grpSpPr bwMode="auto">
          <a:xfrm>
            <a:off x="325438" y="1616075"/>
            <a:ext cx="3425825" cy="5187950"/>
            <a:chOff x="421417" y="2261407"/>
            <a:chExt cx="4426324" cy="7263590"/>
          </a:xfrm>
        </p:grpSpPr>
        <p:grpSp>
          <p:nvGrpSpPr>
            <p:cNvPr id="128020" name="Group 82"/>
            <p:cNvGrpSpPr>
              <a:grpSpLocks/>
            </p:cNvGrpSpPr>
            <p:nvPr/>
          </p:nvGrpSpPr>
          <p:grpSpPr bwMode="auto">
            <a:xfrm>
              <a:off x="421417" y="2261407"/>
              <a:ext cx="4426324" cy="7263590"/>
              <a:chOff x="80891" y="3033303"/>
              <a:chExt cx="5100710" cy="6278942"/>
            </a:xfrm>
          </p:grpSpPr>
          <p:pic>
            <p:nvPicPr>
              <p:cNvPr id="128022"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8023"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8031"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8021"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8" name="Rectangle 2"/>
          <p:cNvSpPr txBox="1">
            <a:spLocks noChangeArrowheads="1"/>
          </p:cNvSpPr>
          <p:nvPr/>
        </p:nvSpPr>
        <p:spPr>
          <a:xfrm>
            <a:off x="6015038" y="247650"/>
            <a:ext cx="3478212"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28010" name="Picture 3" descr="C:\Users\mar\Desktop\maremattt\تاسیسات 2 عباس11-Model.png"/>
          <p:cNvPicPr>
            <a:picLocks noChangeAspect="1" noChangeArrowheads="1"/>
          </p:cNvPicPr>
          <p:nvPr/>
        </p:nvPicPr>
        <p:blipFill>
          <a:blip r:embed="rId9"/>
          <a:srcRect l="5721" t="7214" r="5772" b="23038"/>
          <a:stretch>
            <a:fillRect/>
          </a:stretch>
        </p:blipFill>
        <p:spPr bwMode="auto">
          <a:xfrm>
            <a:off x="3152775" y="3789362"/>
            <a:ext cx="4010025" cy="2333625"/>
          </a:xfrm>
          <a:prstGeom prst="rect">
            <a:avLst/>
          </a:prstGeom>
          <a:noFill/>
          <a:ln w="9525">
            <a:noFill/>
            <a:miter lim="800000"/>
            <a:headEnd/>
            <a:tailEnd/>
          </a:ln>
        </p:spPr>
      </p:pic>
      <p:sp>
        <p:nvSpPr>
          <p:cNvPr id="24"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nvGrpSpPr>
          <p:cNvPr id="33" name="Group 32"/>
          <p:cNvGrpSpPr/>
          <p:nvPr/>
        </p:nvGrpSpPr>
        <p:grpSpPr>
          <a:xfrm>
            <a:off x="7372350" y="2514600"/>
            <a:ext cx="2000250" cy="2441990"/>
            <a:chOff x="7312025" y="1447801"/>
            <a:chExt cx="2000250" cy="2441990"/>
          </a:xfrm>
        </p:grpSpPr>
        <p:grpSp>
          <p:nvGrpSpPr>
            <p:cNvPr id="128012" name="Group 26"/>
            <p:cNvGrpSpPr>
              <a:grpSpLocks/>
            </p:cNvGrpSpPr>
            <p:nvPr/>
          </p:nvGrpSpPr>
          <p:grpSpPr bwMode="auto">
            <a:xfrm>
              <a:off x="7312025" y="1447801"/>
              <a:ext cx="2000250" cy="2441990"/>
              <a:chOff x="9220200" y="1928921"/>
              <a:chExt cx="3200399" cy="7060790"/>
            </a:xfrm>
          </p:grpSpPr>
          <p:sp>
            <p:nvSpPr>
              <p:cNvPr id="128018" name="TextBox 27"/>
              <p:cNvSpPr txBox="1">
                <a:spLocks noChangeArrowheads="1"/>
              </p:cNvSpPr>
              <p:nvPr/>
            </p:nvSpPr>
            <p:spPr bwMode="auto">
              <a:xfrm>
                <a:off x="9220200" y="2092927"/>
                <a:ext cx="3200399" cy="6896784"/>
              </a:xfrm>
              <a:prstGeom prst="rect">
                <a:avLst/>
              </a:prstGeom>
              <a:noFill/>
              <a:ln w="9525">
                <a:noFill/>
                <a:miter lim="800000"/>
                <a:headEnd/>
                <a:tailEnd/>
              </a:ln>
            </p:spPr>
            <p:txBody>
              <a:bodyPr>
                <a:spAutoFit/>
              </a:bodyPr>
              <a:lstStyle/>
              <a:p>
                <a:r>
                  <a:rPr lang="fa-IR" sz="1000" b="1" dirty="0">
                    <a:latin typeface="Calibri" pitchFamily="34" charset="0"/>
                    <a:cs typeface="B Nazanin" pitchFamily="2" charset="-78"/>
                  </a:rPr>
                  <a:t>طرح احیای مدرسه عباسقلی خان</a:t>
                </a:r>
              </a:p>
              <a:p>
                <a:r>
                  <a:rPr lang="fa-IR" sz="1000" u="sng" dirty="0">
                    <a:latin typeface="Calibri" pitchFamily="34" charset="0"/>
                    <a:cs typeface="B Nazanin" pitchFamily="2" charset="-78"/>
                  </a:rPr>
                  <a:t>پلان تاسیسات</a:t>
                </a:r>
              </a:p>
              <a:p>
                <a:endParaRPr lang="fa-IR" sz="1000" dirty="0">
                  <a:latin typeface="Calibri" pitchFamily="34" charset="0"/>
                  <a:cs typeface="B Nazanin" pitchFamily="2" charset="-78"/>
                </a:endParaRPr>
              </a:p>
              <a:p>
                <a:r>
                  <a:rPr lang="fa-IR" sz="900" dirty="0">
                    <a:latin typeface="Calibri" pitchFamily="34" charset="0"/>
                    <a:cs typeface="B Nazanin" pitchFamily="2" charset="-78"/>
                  </a:rPr>
                  <a:t>تاسیسات سرمایشی و </a:t>
                </a:r>
                <a:r>
                  <a:rPr lang="fa-IR" sz="900" dirty="0" smtClean="0">
                    <a:latin typeface="Calibri" pitchFamily="34" charset="0"/>
                    <a:cs typeface="B Nazanin" pitchFamily="2" charset="-78"/>
                  </a:rPr>
                  <a:t>گرمایشی</a:t>
                </a:r>
                <a:endParaRPr lang="fa-IR" sz="900" dirty="0">
                  <a:latin typeface="Calibri" pitchFamily="34" charset="0"/>
                  <a:cs typeface="B Nazanin" pitchFamily="2" charset="-78"/>
                </a:endParaRPr>
              </a:p>
              <a:p>
                <a:pPr algn="just">
                  <a:buFont typeface="Wingdings" pitchFamily="2" charset="2"/>
                  <a:buChar char="ü"/>
                </a:pPr>
                <a:r>
                  <a:rPr lang="fa-IR" sz="1000" dirty="0">
                    <a:latin typeface="Calibri" pitchFamily="34" charset="0"/>
                    <a:cs typeface="B Nazanin" pitchFamily="2" charset="-78"/>
                  </a:rPr>
                  <a:t>توضیحات:</a:t>
                </a:r>
              </a:p>
              <a:p>
                <a:pPr algn="just"/>
                <a:r>
                  <a:rPr lang="fa-IR" sz="1000" dirty="0">
                    <a:latin typeface="Calibri" pitchFamily="34" charset="0"/>
                    <a:cs typeface="B Nazanin" pitchFamily="2" charset="-78"/>
                  </a:rPr>
                  <a:t>مدرسه عباسقلی خان در تمامی حجره های طبقه همکف و طبقه اول دارای گربه رو می باشد این گربه رو ها از  گربه رو اصلی داخل محوطه انشعاب شده اند که این  مهم باعث بوجود  آمدن فضای مناسب جهت عبور تاسیسات می باشد و در طرح پیشنهادی جهت تاسیسات گرمایشی و سرمایشی کلیه لوله ها و اتصالات مربوطه از داخل گربه روها عبور کرده و در محل های مناسب نصب شده </a:t>
                </a:r>
                <a:r>
                  <a:rPr lang="fa-IR" sz="1000" dirty="0" smtClean="0">
                    <a:latin typeface="Calibri" pitchFamily="34" charset="0"/>
                    <a:cs typeface="B Nazanin" pitchFamily="2" charset="-78"/>
                  </a:rPr>
                  <a:t>اند.</a:t>
                </a:r>
                <a:endParaRPr lang="fa-IR" sz="1000" dirty="0">
                  <a:latin typeface="Calibri" pitchFamily="34" charset="0"/>
                  <a:cs typeface="B Nazanin" pitchFamily="2" charset="-78"/>
                </a:endParaRPr>
              </a:p>
              <a:p>
                <a:endParaRPr lang="en-US" sz="1000" dirty="0">
                  <a:latin typeface="Calibri" pitchFamily="34" charset="0"/>
                  <a:cs typeface="B Nazanin" pitchFamily="2" charset="-78"/>
                </a:endParaRPr>
              </a:p>
            </p:txBody>
          </p:sp>
          <p:sp>
            <p:nvSpPr>
              <p:cNvPr id="30" name="Rectangle 29"/>
              <p:cNvSpPr/>
              <p:nvPr/>
            </p:nvSpPr>
            <p:spPr>
              <a:xfrm>
                <a:off x="9220200" y="1928921"/>
                <a:ext cx="3126740" cy="67599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grpSp>
        <p:grpSp>
          <p:nvGrpSpPr>
            <p:cNvPr id="128013" name="Group 48"/>
            <p:cNvGrpSpPr>
              <a:grpSpLocks/>
            </p:cNvGrpSpPr>
            <p:nvPr/>
          </p:nvGrpSpPr>
          <p:grpSpPr bwMode="auto">
            <a:xfrm>
              <a:off x="7488238" y="1981200"/>
              <a:ext cx="334962" cy="128587"/>
              <a:chOff x="10972800" y="3071699"/>
              <a:chExt cx="533400" cy="204901"/>
            </a:xfrm>
          </p:grpSpPr>
          <p:sp>
            <p:nvSpPr>
              <p:cNvPr id="32" name="Rectangle 31"/>
              <p:cNvSpPr/>
              <p:nvPr/>
            </p:nvSpPr>
            <p:spPr>
              <a:xfrm>
                <a:off x="10972800" y="3076758"/>
                <a:ext cx="533400" cy="1998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cxnSp>
            <p:nvCxnSpPr>
              <p:cNvPr id="36" name="Straight Connector 35"/>
              <p:cNvCxnSpPr/>
              <p:nvPr/>
            </p:nvCxnSpPr>
            <p:spPr>
              <a:xfrm rot="10800000" flipH="1">
                <a:off x="10972800" y="3071699"/>
                <a:ext cx="533400" cy="2049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28014"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7" name="Slide Number Placeholder 36"/>
          <p:cNvSpPr>
            <a:spLocks noGrp="1"/>
          </p:cNvSpPr>
          <p:nvPr>
            <p:ph type="sldNum" sz="quarter" idx="12"/>
          </p:nvPr>
        </p:nvSpPr>
        <p:spPr>
          <a:xfrm>
            <a:off x="3643313" y="6438900"/>
            <a:ext cx="2311400" cy="365125"/>
          </a:xfrm>
        </p:spPr>
        <p:txBody>
          <a:bodyPr/>
          <a:lstStyle/>
          <a:p>
            <a:pPr>
              <a:defRPr/>
            </a:pPr>
            <a:fld id="{2DE4B420-AD1E-42A8-BE6C-7BD7CEDD5938}" type="slidenum">
              <a:rPr lang="en-US" smtClean="0">
                <a:latin typeface="F_jalal" pitchFamily="2" charset="0"/>
              </a:rPr>
              <a:pPr>
                <a:defRPr/>
              </a:pPr>
              <a:t>124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descr="C:\Users\mar\Desktop\maremattt\تاسیسات عباس-Model.png"/>
          <p:cNvPicPr>
            <a:picLocks noChangeAspect="1" noChangeArrowheads="1"/>
          </p:cNvPicPr>
          <p:nvPr/>
        </p:nvPicPr>
        <p:blipFill>
          <a:blip r:embed="rId2"/>
          <a:srcRect l="3079" t="6058" r="4846" b="9137"/>
          <a:stretch>
            <a:fillRect/>
          </a:stretch>
        </p:blipFill>
        <p:spPr bwMode="auto">
          <a:xfrm>
            <a:off x="3240087" y="4191000"/>
            <a:ext cx="3541713" cy="2409825"/>
          </a:xfrm>
          <a:prstGeom prst="rect">
            <a:avLst/>
          </a:prstGeom>
          <a:noFill/>
          <a:ln w="9525">
            <a:noFill/>
            <a:miter lim="800000"/>
            <a:headEnd/>
            <a:tailEnd/>
          </a:ln>
        </p:spPr>
      </p:pic>
      <p:pic>
        <p:nvPicPr>
          <p:cNvPr id="129027"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29028"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129029"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9031" name="Picture 20"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29032" name="Group 34"/>
          <p:cNvGrpSpPr>
            <a:grpSpLocks/>
          </p:cNvGrpSpPr>
          <p:nvPr/>
        </p:nvGrpSpPr>
        <p:grpSpPr bwMode="auto">
          <a:xfrm>
            <a:off x="325438" y="1616075"/>
            <a:ext cx="3425825" cy="5187950"/>
            <a:chOff x="421417" y="2261407"/>
            <a:chExt cx="4426324" cy="7263590"/>
          </a:xfrm>
        </p:grpSpPr>
        <p:grpSp>
          <p:nvGrpSpPr>
            <p:cNvPr id="129050" name="Group 82"/>
            <p:cNvGrpSpPr>
              <a:grpSpLocks/>
            </p:cNvGrpSpPr>
            <p:nvPr/>
          </p:nvGrpSpPr>
          <p:grpSpPr bwMode="auto">
            <a:xfrm>
              <a:off x="421417" y="2261407"/>
              <a:ext cx="4426324" cy="7263590"/>
              <a:chOff x="80891" y="3033303"/>
              <a:chExt cx="5100710" cy="6278942"/>
            </a:xfrm>
          </p:grpSpPr>
          <p:pic>
            <p:nvPicPr>
              <p:cNvPr id="129052"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29053"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29061"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29051"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29034" name="Picture 2" descr="C:\Users\mar\Desktop\maremattt\تاسیسات عباس1Model.png"/>
          <p:cNvPicPr>
            <a:picLocks noChangeAspect="1" noChangeArrowheads="1"/>
          </p:cNvPicPr>
          <p:nvPr/>
        </p:nvPicPr>
        <p:blipFill>
          <a:blip r:embed="rId9"/>
          <a:srcRect l="3421" t="11720" r="3329" b="8966"/>
          <a:stretch>
            <a:fillRect/>
          </a:stretch>
        </p:blipFill>
        <p:spPr bwMode="auto">
          <a:xfrm>
            <a:off x="2819400" y="1717675"/>
            <a:ext cx="3817938" cy="2397125"/>
          </a:xfrm>
          <a:prstGeom prst="rect">
            <a:avLst/>
          </a:prstGeom>
          <a:noFill/>
          <a:ln w="9525">
            <a:noFill/>
            <a:miter lim="800000"/>
            <a:headEnd/>
            <a:tailEnd/>
          </a:ln>
        </p:spPr>
      </p:pic>
      <p:pic>
        <p:nvPicPr>
          <p:cNvPr id="129035" name="Picture 5" descr="C:\Users\mar\Desktop\تgاسیسات عباس-Model.png"/>
          <p:cNvPicPr>
            <a:picLocks noChangeAspect="1" noChangeArrowheads="1"/>
          </p:cNvPicPr>
          <p:nvPr/>
        </p:nvPicPr>
        <p:blipFill>
          <a:blip r:embed="rId10">
            <a:clrChange>
              <a:clrFrom>
                <a:srgbClr val="FFFFFF"/>
              </a:clrFrom>
              <a:clrTo>
                <a:srgbClr val="FFFFFF">
                  <a:alpha val="0"/>
                </a:srgbClr>
              </a:clrTo>
            </a:clrChange>
            <a:lum bright="-30000"/>
          </a:blip>
          <a:srcRect l="20644" t="8771" r="13226" b="5472"/>
          <a:stretch>
            <a:fillRect/>
          </a:stretch>
        </p:blipFill>
        <p:spPr bwMode="auto">
          <a:xfrm>
            <a:off x="8196263" y="2244725"/>
            <a:ext cx="1179512" cy="1130300"/>
          </a:xfrm>
          <a:prstGeom prst="rect">
            <a:avLst/>
          </a:prstGeom>
          <a:noFill/>
          <a:ln w="9525">
            <a:noFill/>
            <a:miter lim="800000"/>
            <a:headEnd/>
            <a:tailEnd/>
          </a:ln>
        </p:spPr>
      </p:pic>
      <p:sp>
        <p:nvSpPr>
          <p:cNvPr id="28"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nvGrpSpPr>
          <p:cNvPr id="38" name="Group 37"/>
          <p:cNvGrpSpPr/>
          <p:nvPr/>
        </p:nvGrpSpPr>
        <p:grpSpPr>
          <a:xfrm>
            <a:off x="7312025" y="1961356"/>
            <a:ext cx="2003425" cy="3220244"/>
            <a:chOff x="7312025" y="1566069"/>
            <a:chExt cx="2003425" cy="3220244"/>
          </a:xfrm>
        </p:grpSpPr>
        <p:sp>
          <p:nvSpPr>
            <p:cNvPr id="30" name="Rectangle 29"/>
            <p:cNvSpPr/>
            <p:nvPr/>
          </p:nvSpPr>
          <p:spPr>
            <a:xfrm>
              <a:off x="7315200" y="1566069"/>
              <a:ext cx="2000250" cy="285353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sp>
          <p:nvSpPr>
            <p:cNvPr id="129038" name="TextBox 30"/>
            <p:cNvSpPr txBox="1">
              <a:spLocks noChangeArrowheads="1"/>
            </p:cNvSpPr>
            <p:nvPr/>
          </p:nvSpPr>
          <p:spPr bwMode="auto">
            <a:xfrm>
              <a:off x="7312025" y="1685925"/>
              <a:ext cx="2000250" cy="3100388"/>
            </a:xfrm>
            <a:prstGeom prst="rect">
              <a:avLst/>
            </a:prstGeom>
            <a:noFill/>
            <a:ln w="9525">
              <a:noFill/>
              <a:miter lim="800000"/>
              <a:headEnd/>
              <a:tailEnd/>
            </a:ln>
          </p:spPr>
          <p:txBody>
            <a:bodyPr lIns="68415" tIns="34208" rIns="68415" bIns="34208">
              <a:spAutoFit/>
            </a:bodyPr>
            <a:lstStyle/>
            <a:p>
              <a:r>
                <a:rPr lang="fa-IR" sz="1000" b="1" dirty="0">
                  <a:latin typeface="Calibri" pitchFamily="34" charset="0"/>
                  <a:cs typeface="B Nazanin" pitchFamily="2" charset="-78"/>
                </a:rPr>
                <a:t>طرح احیای مدرسه عباسقلی خان</a:t>
              </a:r>
            </a:p>
            <a:p>
              <a:r>
                <a:rPr lang="fa-IR" sz="1000" b="1" u="sng" dirty="0">
                  <a:latin typeface="Calibri" pitchFamily="34" charset="0"/>
                  <a:cs typeface="B Nazanin" pitchFamily="2" charset="-78"/>
                </a:rPr>
                <a:t>پلان نور پردازی</a:t>
              </a:r>
            </a:p>
            <a:p>
              <a:endParaRPr lang="fa-IR" sz="1000" b="1" dirty="0">
                <a:latin typeface="Calibri" pitchFamily="34" charset="0"/>
                <a:cs typeface="B Nazanin" pitchFamily="2" charset="-78"/>
              </a:endParaRPr>
            </a:p>
            <a:p>
              <a:r>
                <a:rPr lang="fa-IR" sz="1000" b="1" dirty="0">
                  <a:latin typeface="Calibri" pitchFamily="34" charset="0"/>
                  <a:cs typeface="B Nazanin" pitchFamily="2" charset="-78"/>
                </a:rPr>
                <a:t>مهتابی سقفی</a:t>
              </a:r>
            </a:p>
            <a:p>
              <a:r>
                <a:rPr lang="fa-IR" sz="1000" b="1" dirty="0">
                  <a:latin typeface="Calibri" pitchFamily="34" charset="0"/>
                  <a:cs typeface="B Nazanin" pitchFamily="2" charset="-78"/>
                </a:rPr>
                <a:t>نور افکن محوطه</a:t>
              </a:r>
            </a:p>
            <a:p>
              <a:r>
                <a:rPr lang="fa-IR" sz="1000" b="1" dirty="0">
                  <a:latin typeface="Calibri" pitchFamily="34" charset="0"/>
                  <a:cs typeface="B Nazanin" pitchFamily="2" charset="-78"/>
                </a:rPr>
                <a:t>لامپ رشته ای آویز</a:t>
              </a:r>
            </a:p>
            <a:p>
              <a:endParaRPr lang="fa-IR" sz="1000" b="1" dirty="0">
                <a:latin typeface="Calibri" pitchFamily="34" charset="0"/>
                <a:cs typeface="B Nazanin" pitchFamily="2" charset="-78"/>
              </a:endParaRPr>
            </a:p>
            <a:p>
              <a:pPr algn="just">
                <a:buFont typeface="Wingdings" pitchFamily="2" charset="2"/>
                <a:buChar char="ü"/>
              </a:pPr>
              <a:r>
                <a:rPr lang="fa-IR" sz="1100" b="1" dirty="0">
                  <a:latin typeface="Calibri" pitchFamily="34" charset="0"/>
                  <a:cs typeface="B Nazanin" pitchFamily="2" charset="-78"/>
                </a:rPr>
                <a:t>توضیحات:</a:t>
              </a:r>
            </a:p>
            <a:p>
              <a:pPr algn="just"/>
              <a:r>
                <a:rPr lang="fa-IR" sz="1000" b="1" dirty="0">
                  <a:latin typeface="Calibri" pitchFamily="34" charset="0"/>
                  <a:cs typeface="B Nazanin" pitchFamily="2" charset="-78"/>
                </a:rPr>
                <a:t>با توجه به مهم بودن نورپردازی در بناهای تاریخی و همچنین زیبا جلوه دادن در شب در مقابل کلیه ایوان های بنا از نورافکن استفاده شده و در کلیه فضاهای مدرس جهت نورپردازی مناسب از تلفیق نور سفید و زرد استفاده شده است همچنین در مسیر حرکتی محوطه لامپ هایی در کف نصب مشود که علاوه بر زیبایی ، کف اصلی بنا را نمایان می کند</a:t>
              </a:r>
            </a:p>
            <a:p>
              <a:endParaRPr lang="fa-IR" sz="1000" dirty="0">
                <a:latin typeface="Calibri" pitchFamily="34" charset="0"/>
                <a:cs typeface="B Nazanin" pitchFamily="2" charset="-78"/>
              </a:endParaRPr>
            </a:p>
            <a:p>
              <a:endParaRPr lang="en-US" sz="1000" dirty="0">
                <a:latin typeface="Calibri" pitchFamily="34" charset="0"/>
                <a:cs typeface="B Nazanin" pitchFamily="2" charset="-78"/>
              </a:endParaRPr>
            </a:p>
          </p:txBody>
        </p:sp>
      </p:grpSp>
      <p:sp>
        <p:nvSpPr>
          <p:cNvPr id="32" name="Rectangle 31"/>
          <p:cNvSpPr/>
          <p:nvPr/>
        </p:nvSpPr>
        <p:spPr>
          <a:xfrm>
            <a:off x="7429500" y="2593975"/>
            <a:ext cx="222250" cy="5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grpSp>
        <p:nvGrpSpPr>
          <p:cNvPr id="129040" name="Group 53"/>
          <p:cNvGrpSpPr>
            <a:grpSpLocks/>
          </p:cNvGrpSpPr>
          <p:nvPr/>
        </p:nvGrpSpPr>
        <p:grpSpPr bwMode="auto">
          <a:xfrm>
            <a:off x="7477125" y="2767012"/>
            <a:ext cx="306388" cy="128588"/>
            <a:chOff x="9048892" y="4876800"/>
            <a:chExt cx="596459" cy="252532"/>
          </a:xfrm>
        </p:grpSpPr>
        <p:sp>
          <p:nvSpPr>
            <p:cNvPr id="33" name="Rectangle 32"/>
            <p:cNvSpPr/>
            <p:nvPr/>
          </p:nvSpPr>
          <p:spPr>
            <a:xfrm>
              <a:off x="9048892" y="4876800"/>
              <a:ext cx="179246" cy="143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cxnSp>
          <p:nvCxnSpPr>
            <p:cNvPr id="39" name="Straight Connector 38"/>
            <p:cNvCxnSpPr>
              <a:stCxn id="33" idx="3"/>
            </p:cNvCxnSpPr>
            <p:nvPr/>
          </p:nvCxnSpPr>
          <p:spPr>
            <a:xfrm flipV="1">
              <a:off x="9228138" y="4876800"/>
              <a:ext cx="417213" cy="717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228138" y="4948507"/>
              <a:ext cx="417213" cy="1808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9041" name="Group 64"/>
          <p:cNvGrpSpPr>
            <a:grpSpLocks/>
          </p:cNvGrpSpPr>
          <p:nvPr/>
        </p:nvGrpSpPr>
        <p:grpSpPr bwMode="auto">
          <a:xfrm>
            <a:off x="7439025" y="2894013"/>
            <a:ext cx="166688" cy="153987"/>
            <a:chOff x="9144000" y="4139560"/>
            <a:chExt cx="878943" cy="585634"/>
          </a:xfrm>
        </p:grpSpPr>
        <p:sp>
          <p:nvSpPr>
            <p:cNvPr id="58" name="Oval 57"/>
            <p:cNvSpPr/>
            <p:nvPr/>
          </p:nvSpPr>
          <p:spPr>
            <a:xfrm>
              <a:off x="9144000" y="4139560"/>
              <a:ext cx="878943" cy="585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cxnSp>
          <p:nvCxnSpPr>
            <p:cNvPr id="60" name="Straight Connector 59"/>
            <p:cNvCxnSpPr>
              <a:stCxn id="58" idx="0"/>
              <a:endCxn id="58" idx="4"/>
            </p:cNvCxnSpPr>
            <p:nvPr/>
          </p:nvCxnSpPr>
          <p:spPr>
            <a:xfrm rot="16200000" flipH="1">
              <a:off x="9294839" y="4432379"/>
              <a:ext cx="5856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58" idx="6"/>
            </p:cNvCxnSpPr>
            <p:nvPr/>
          </p:nvCxnSpPr>
          <p:spPr>
            <a:xfrm>
              <a:off x="9160742" y="4417284"/>
              <a:ext cx="8622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9042"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4" name="Slide Number Placeholder 36"/>
          <p:cNvSpPr>
            <a:spLocks noGrp="1"/>
          </p:cNvSpPr>
          <p:nvPr>
            <p:ph type="sldNum" sz="quarter" idx="12"/>
          </p:nvPr>
        </p:nvSpPr>
        <p:spPr>
          <a:xfrm>
            <a:off x="3643313" y="6438900"/>
            <a:ext cx="2311400" cy="365125"/>
          </a:xfrm>
        </p:spPr>
        <p:txBody>
          <a:bodyPr/>
          <a:lstStyle/>
          <a:p>
            <a:pPr>
              <a:defRPr/>
            </a:pPr>
            <a:fld id="{B5ABC14F-1773-4E10-89B2-55A809647C59}" type="slidenum">
              <a:rPr lang="en-US" smtClean="0">
                <a:latin typeface="F_jalal" pitchFamily="2" charset="0"/>
              </a:rPr>
              <a:pPr>
                <a:defRPr/>
              </a:pPr>
              <a:t>125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3005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3005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0054" name="Picture 20"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30055" name="Group 34"/>
          <p:cNvGrpSpPr>
            <a:grpSpLocks/>
          </p:cNvGrpSpPr>
          <p:nvPr/>
        </p:nvGrpSpPr>
        <p:grpSpPr bwMode="auto">
          <a:xfrm>
            <a:off x="325438" y="1616075"/>
            <a:ext cx="3425825" cy="5187950"/>
            <a:chOff x="421417" y="2261407"/>
            <a:chExt cx="4426324" cy="7263590"/>
          </a:xfrm>
        </p:grpSpPr>
        <p:grpSp>
          <p:nvGrpSpPr>
            <p:cNvPr id="130066" name="Group 82"/>
            <p:cNvGrpSpPr>
              <a:grpSpLocks/>
            </p:cNvGrpSpPr>
            <p:nvPr/>
          </p:nvGrpSpPr>
          <p:grpSpPr bwMode="auto">
            <a:xfrm>
              <a:off x="421417" y="2261407"/>
              <a:ext cx="4426324" cy="7263590"/>
              <a:chOff x="80891" y="3033303"/>
              <a:chExt cx="5100710" cy="6278942"/>
            </a:xfrm>
          </p:grpSpPr>
          <p:pic>
            <p:nvPicPr>
              <p:cNvPr id="130068"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30069"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30077"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30067"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30058" name="Picture 3" descr="C:\Users\mar\Desktop\maremattt\995656.png"/>
          <p:cNvPicPr>
            <a:picLocks noChangeAspect="1" noChangeArrowheads="1"/>
          </p:cNvPicPr>
          <p:nvPr/>
        </p:nvPicPr>
        <p:blipFill>
          <a:blip r:embed="rId8">
            <a:clrChange>
              <a:clrFrom>
                <a:srgbClr val="FFFFFF"/>
              </a:clrFrom>
              <a:clrTo>
                <a:srgbClr val="FFFFFF">
                  <a:alpha val="0"/>
                </a:srgbClr>
              </a:clrTo>
            </a:clrChange>
            <a:lum bright="-10000"/>
          </a:blip>
          <a:srcRect l="15694" t="35821" r="12721" b="30789"/>
          <a:stretch>
            <a:fillRect/>
          </a:stretch>
        </p:blipFill>
        <p:spPr bwMode="auto">
          <a:xfrm>
            <a:off x="2895600" y="3886200"/>
            <a:ext cx="5060950" cy="1743075"/>
          </a:xfrm>
          <a:prstGeom prst="rect">
            <a:avLst/>
          </a:prstGeom>
          <a:noFill/>
          <a:ln w="9525">
            <a:noFill/>
            <a:miter lim="800000"/>
            <a:headEnd/>
            <a:tailEnd/>
          </a:ln>
        </p:spPr>
      </p:pic>
      <p:grpSp>
        <p:nvGrpSpPr>
          <p:cNvPr id="30" name="Group 29"/>
          <p:cNvGrpSpPr/>
          <p:nvPr/>
        </p:nvGrpSpPr>
        <p:grpSpPr>
          <a:xfrm>
            <a:off x="2743200" y="1379537"/>
            <a:ext cx="4186237" cy="2049463"/>
            <a:chOff x="2895600" y="1470025"/>
            <a:chExt cx="4186237" cy="2049463"/>
          </a:xfrm>
        </p:grpSpPr>
        <p:pic>
          <p:nvPicPr>
            <p:cNvPr id="130057" name="Picture 2" descr="C:\Users\mar\Desktop\maremattt\123.png"/>
            <p:cNvPicPr>
              <a:picLocks noChangeAspect="1" noChangeArrowheads="1"/>
            </p:cNvPicPr>
            <p:nvPr/>
          </p:nvPicPr>
          <p:blipFill>
            <a:blip r:embed="rId9">
              <a:clrChange>
                <a:clrFrom>
                  <a:srgbClr val="FFFFFF"/>
                </a:clrFrom>
                <a:clrTo>
                  <a:srgbClr val="FFFFFF">
                    <a:alpha val="0"/>
                  </a:srgbClr>
                </a:clrTo>
              </a:clrChange>
              <a:lum bright="-10000"/>
            </a:blip>
            <a:srcRect l="10690" t="14536" r="9352" b="38908"/>
            <a:stretch>
              <a:fillRect/>
            </a:stretch>
          </p:blipFill>
          <p:spPr bwMode="auto">
            <a:xfrm>
              <a:off x="2895600" y="1470025"/>
              <a:ext cx="4186237" cy="1800225"/>
            </a:xfrm>
            <a:prstGeom prst="rect">
              <a:avLst/>
            </a:prstGeom>
            <a:noFill/>
            <a:ln w="9525">
              <a:noFill/>
              <a:miter lim="800000"/>
              <a:headEnd/>
              <a:tailEnd/>
            </a:ln>
          </p:spPr>
        </p:pic>
        <p:sp>
          <p:nvSpPr>
            <p:cNvPr id="130059" name="TextBox 8"/>
            <p:cNvSpPr txBox="1">
              <a:spLocks noChangeArrowheads="1"/>
            </p:cNvSpPr>
            <p:nvPr/>
          </p:nvSpPr>
          <p:spPr bwMode="auto">
            <a:xfrm>
              <a:off x="3714750" y="3295650"/>
              <a:ext cx="2944813" cy="223838"/>
            </a:xfrm>
            <a:prstGeom prst="rect">
              <a:avLst/>
            </a:prstGeom>
            <a:noFill/>
            <a:ln w="9525">
              <a:noFill/>
              <a:miter lim="800000"/>
              <a:headEnd/>
              <a:tailEnd/>
            </a:ln>
          </p:spPr>
          <p:txBody>
            <a:bodyPr lIns="68406" tIns="34203" rIns="68406" bIns="34203">
              <a:spAutoFit/>
            </a:bodyPr>
            <a:lstStyle/>
            <a:p>
              <a:pPr algn="ctr"/>
              <a:r>
                <a:rPr lang="fa-IR" sz="1000" dirty="0">
                  <a:latin typeface="Calibri" pitchFamily="34" charset="0"/>
                  <a:cs typeface="B Nazanin" pitchFamily="2" charset="-78"/>
                </a:rPr>
                <a:t>نمای ایوان جنوبی-قبله</a:t>
              </a:r>
              <a:endParaRPr lang="en-US" sz="1000" dirty="0">
                <a:latin typeface="Calibri" pitchFamily="34" charset="0"/>
                <a:cs typeface="B Nazanin" pitchFamily="2" charset="-78"/>
              </a:endParaRPr>
            </a:p>
          </p:txBody>
        </p:sp>
      </p:grpSp>
      <p:sp>
        <p:nvSpPr>
          <p:cNvPr id="130060" name="TextBox 8"/>
          <p:cNvSpPr txBox="1">
            <a:spLocks noChangeArrowheads="1"/>
          </p:cNvSpPr>
          <p:nvPr/>
        </p:nvSpPr>
        <p:spPr bwMode="auto">
          <a:xfrm>
            <a:off x="3608388" y="5405437"/>
            <a:ext cx="2944812" cy="223838"/>
          </a:xfrm>
          <a:prstGeom prst="rect">
            <a:avLst/>
          </a:prstGeom>
          <a:noFill/>
          <a:ln w="9525">
            <a:noFill/>
            <a:miter lim="800000"/>
            <a:headEnd/>
            <a:tailEnd/>
          </a:ln>
        </p:spPr>
        <p:txBody>
          <a:bodyPr lIns="68406" tIns="34203" rIns="68406" bIns="34203">
            <a:spAutoFit/>
          </a:bodyPr>
          <a:lstStyle/>
          <a:p>
            <a:pPr algn="ctr"/>
            <a:r>
              <a:rPr lang="fa-IR" sz="1000" dirty="0">
                <a:latin typeface="Calibri" pitchFamily="34" charset="0"/>
                <a:cs typeface="B Nazanin" pitchFamily="2" charset="-78"/>
              </a:rPr>
              <a:t>نمای شمالی</a:t>
            </a:r>
            <a:endParaRPr lang="en-US" sz="1000" dirty="0">
              <a:latin typeface="Calibri" pitchFamily="34" charset="0"/>
              <a:cs typeface="B Nazanin" pitchFamily="2" charset="-78"/>
            </a:endParaRPr>
          </a:p>
        </p:txBody>
      </p:sp>
      <p:sp>
        <p:nvSpPr>
          <p:cNvPr id="28"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nvGrpSpPr>
          <p:cNvPr id="32" name="Group 31"/>
          <p:cNvGrpSpPr/>
          <p:nvPr/>
        </p:nvGrpSpPr>
        <p:grpSpPr>
          <a:xfrm>
            <a:off x="7312025" y="1982788"/>
            <a:ext cx="2005013" cy="1751012"/>
            <a:chOff x="7312025" y="1744663"/>
            <a:chExt cx="2005013" cy="1751012"/>
          </a:xfrm>
        </p:grpSpPr>
        <p:sp>
          <p:nvSpPr>
            <p:cNvPr id="130062" name="TextBox 29"/>
            <p:cNvSpPr txBox="1">
              <a:spLocks noChangeArrowheads="1"/>
            </p:cNvSpPr>
            <p:nvPr/>
          </p:nvSpPr>
          <p:spPr bwMode="auto">
            <a:xfrm>
              <a:off x="7315200" y="1825625"/>
              <a:ext cx="2001838" cy="1670050"/>
            </a:xfrm>
            <a:prstGeom prst="rect">
              <a:avLst/>
            </a:prstGeom>
            <a:noFill/>
            <a:ln w="9525">
              <a:noFill/>
              <a:miter lim="800000"/>
              <a:headEnd/>
              <a:tailEnd/>
            </a:ln>
          </p:spPr>
          <p:txBody>
            <a:bodyPr lIns="68415" tIns="34208" rIns="68415" bIns="34208">
              <a:spAutoFit/>
            </a:bodyPr>
            <a:lstStyle/>
            <a:p>
              <a:r>
                <a:rPr lang="fa-IR" sz="1200" b="1" dirty="0">
                  <a:latin typeface="Calibri" pitchFamily="34" charset="0"/>
                  <a:cs typeface="B Nazanin" pitchFamily="2" charset="-78"/>
                </a:rPr>
                <a:t>طرح احیای مدرسه عباسقلی خان</a:t>
              </a:r>
            </a:p>
            <a:p>
              <a:r>
                <a:rPr lang="fa-IR" sz="1200" u="sng" dirty="0">
                  <a:latin typeface="Calibri" pitchFamily="34" charset="0"/>
                  <a:cs typeface="B Nazanin" pitchFamily="2" charset="-78"/>
                </a:rPr>
                <a:t>نماهای </a:t>
              </a:r>
              <a:r>
                <a:rPr lang="fa-IR" sz="1200" dirty="0">
                  <a:latin typeface="Calibri" pitchFamily="34" charset="0"/>
                  <a:cs typeface="B Nazanin" pitchFamily="2" charset="-78"/>
                </a:rPr>
                <a:t>داخلی حیاط</a:t>
              </a:r>
            </a:p>
            <a:p>
              <a:endParaRPr lang="fa-IR" sz="1000" dirty="0">
                <a:latin typeface="Calibri" pitchFamily="34" charset="0"/>
                <a:cs typeface="B Nazanin" pitchFamily="2" charset="-78"/>
              </a:endParaRPr>
            </a:p>
            <a:p>
              <a:pPr algn="just"/>
              <a:r>
                <a:rPr lang="fa-IR" sz="1000" dirty="0">
                  <a:latin typeface="Calibri" pitchFamily="34" charset="0"/>
                  <a:cs typeface="B Nazanin" pitchFamily="2" charset="-78"/>
                </a:rPr>
                <a:t>با توجه به اینکه  بنای مدرسه عباسقلی خان درونگرا بوده لذا  در جداره خارجی بنا هیچ گونه تزئینی وجود ندارد و کلیه تزئینات در جداره های داخلی بنا می باشد  لذا با توجه به این مهم جهت طراحی جداره  های داخلی سعی شده ضمن زیبایی از اصالت بنا و همچنین قوانین و روش های معماری سنتی ایران استفاده شود</a:t>
              </a:r>
            </a:p>
          </p:txBody>
        </p:sp>
        <p:sp>
          <p:nvSpPr>
            <p:cNvPr id="31" name="Rectangle 30"/>
            <p:cNvSpPr/>
            <p:nvPr/>
          </p:nvSpPr>
          <p:spPr>
            <a:xfrm>
              <a:off x="7312025" y="1744663"/>
              <a:ext cx="2000250" cy="17383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grpSp>
      <p:pic>
        <p:nvPicPr>
          <p:cNvPr id="130064"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643313" y="6438900"/>
            <a:ext cx="2311400" cy="365125"/>
          </a:xfrm>
        </p:spPr>
        <p:txBody>
          <a:bodyPr/>
          <a:lstStyle/>
          <a:p>
            <a:pPr>
              <a:defRPr/>
            </a:pPr>
            <a:fld id="{1C78ADF6-2B10-4D07-A9E0-6BFEEBE8B468}" type="slidenum">
              <a:rPr lang="en-US" smtClean="0">
                <a:latin typeface="F_jalal" pitchFamily="2" charset="0"/>
              </a:rPr>
              <a:pPr>
                <a:defRPr/>
              </a:pPr>
              <a:t>126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3107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3107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1078" name="Picture 20"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31079" name="Group 34"/>
          <p:cNvGrpSpPr>
            <a:grpSpLocks/>
          </p:cNvGrpSpPr>
          <p:nvPr/>
        </p:nvGrpSpPr>
        <p:grpSpPr bwMode="auto">
          <a:xfrm>
            <a:off x="325438" y="1616075"/>
            <a:ext cx="3425825" cy="5187950"/>
            <a:chOff x="421417" y="2261407"/>
            <a:chExt cx="4426324" cy="7263590"/>
          </a:xfrm>
        </p:grpSpPr>
        <p:grpSp>
          <p:nvGrpSpPr>
            <p:cNvPr id="131093" name="Group 82"/>
            <p:cNvGrpSpPr>
              <a:grpSpLocks/>
            </p:cNvGrpSpPr>
            <p:nvPr/>
          </p:nvGrpSpPr>
          <p:grpSpPr bwMode="auto">
            <a:xfrm>
              <a:off x="421417" y="2261407"/>
              <a:ext cx="4426324" cy="7263590"/>
              <a:chOff x="80891" y="3033303"/>
              <a:chExt cx="5100710" cy="6278942"/>
            </a:xfrm>
          </p:grpSpPr>
          <p:pic>
            <p:nvPicPr>
              <p:cNvPr id="131095"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31096"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31104"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31094"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grpSp>
        <p:nvGrpSpPr>
          <p:cNvPr id="131081" name="Group 35"/>
          <p:cNvGrpSpPr>
            <a:grpSpLocks/>
          </p:cNvGrpSpPr>
          <p:nvPr/>
        </p:nvGrpSpPr>
        <p:grpSpPr bwMode="auto">
          <a:xfrm>
            <a:off x="5248275" y="5159375"/>
            <a:ext cx="1944688" cy="1311275"/>
            <a:chOff x="6019800" y="5886095"/>
            <a:chExt cx="3805313" cy="2693898"/>
          </a:xfrm>
        </p:grpSpPr>
        <p:pic>
          <p:nvPicPr>
            <p:cNvPr id="131091" name="Picture 6" descr="C:\Users\mar\Desktop\maremattt\nama-Model.png"/>
            <p:cNvPicPr>
              <a:picLocks noChangeAspect="1" noChangeArrowheads="1"/>
            </p:cNvPicPr>
            <p:nvPr/>
          </p:nvPicPr>
          <p:blipFill>
            <a:blip r:embed="rId8">
              <a:clrChange>
                <a:clrFrom>
                  <a:srgbClr val="FFFFFF"/>
                </a:clrFrom>
                <a:clrTo>
                  <a:srgbClr val="FFFFFF">
                    <a:alpha val="0"/>
                  </a:srgbClr>
                </a:clrTo>
              </a:clrChange>
              <a:lum bright="-10000"/>
            </a:blip>
            <a:srcRect l="17599" t="6023" r="20799" b="31770"/>
            <a:stretch>
              <a:fillRect/>
            </a:stretch>
          </p:blipFill>
          <p:spPr bwMode="auto">
            <a:xfrm>
              <a:off x="6324600" y="5886095"/>
              <a:ext cx="3174594" cy="2564544"/>
            </a:xfrm>
            <a:prstGeom prst="rect">
              <a:avLst/>
            </a:prstGeom>
            <a:noFill/>
            <a:ln w="9525">
              <a:noFill/>
              <a:miter lim="800000"/>
              <a:headEnd/>
              <a:tailEnd/>
            </a:ln>
          </p:spPr>
        </p:pic>
        <p:sp>
          <p:nvSpPr>
            <p:cNvPr id="131092" name="TextBox 8"/>
            <p:cNvSpPr txBox="1">
              <a:spLocks noChangeArrowheads="1"/>
            </p:cNvSpPr>
            <p:nvPr/>
          </p:nvSpPr>
          <p:spPr bwMode="auto">
            <a:xfrm>
              <a:off x="6019800" y="8074237"/>
              <a:ext cx="3805313" cy="505756"/>
            </a:xfrm>
            <a:prstGeom prst="rect">
              <a:avLst/>
            </a:prstGeom>
            <a:noFill/>
            <a:ln w="9525">
              <a:noFill/>
              <a:miter lim="800000"/>
              <a:headEnd/>
              <a:tailEnd/>
            </a:ln>
          </p:spPr>
          <p:txBody>
            <a:bodyPr lIns="91428" tIns="45714" rIns="91428" bIns="45714">
              <a:spAutoFit/>
            </a:bodyPr>
            <a:lstStyle/>
            <a:p>
              <a:pPr algn="ctr"/>
              <a:r>
                <a:rPr lang="fa-IR" sz="1000">
                  <a:latin typeface="Calibri" pitchFamily="34" charset="0"/>
                  <a:cs typeface="B Nazanin" pitchFamily="2" charset="-78"/>
                </a:rPr>
                <a:t>نمای ورودی</a:t>
              </a:r>
              <a:endParaRPr lang="en-US" sz="1000">
                <a:latin typeface="Calibri" pitchFamily="34" charset="0"/>
                <a:cs typeface="B Nazanin" pitchFamily="2" charset="-78"/>
              </a:endParaRPr>
            </a:p>
          </p:txBody>
        </p:sp>
      </p:grpSp>
      <p:grpSp>
        <p:nvGrpSpPr>
          <p:cNvPr id="131082" name="Group 31"/>
          <p:cNvGrpSpPr>
            <a:grpSpLocks/>
          </p:cNvGrpSpPr>
          <p:nvPr/>
        </p:nvGrpSpPr>
        <p:grpSpPr bwMode="auto">
          <a:xfrm>
            <a:off x="2359025" y="1589088"/>
            <a:ext cx="8054975" cy="1676400"/>
            <a:chOff x="3048000" y="2911441"/>
            <a:chExt cx="10411357" cy="2346359"/>
          </a:xfrm>
        </p:grpSpPr>
        <p:pic>
          <p:nvPicPr>
            <p:cNvPr id="131089" name="Picture 4" descr="C:\Users\mar\Desktop\maremattt\654.png"/>
            <p:cNvPicPr>
              <a:picLocks noChangeAspect="1" noChangeArrowheads="1"/>
            </p:cNvPicPr>
            <p:nvPr/>
          </p:nvPicPr>
          <p:blipFill>
            <a:blip r:embed="rId9">
              <a:clrChange>
                <a:clrFrom>
                  <a:srgbClr val="FFFFFF"/>
                </a:clrFrom>
                <a:clrTo>
                  <a:srgbClr val="FFFFFF">
                    <a:alpha val="0"/>
                  </a:srgbClr>
                </a:clrTo>
              </a:clrChange>
            </a:blip>
            <a:srcRect l="4939" t="34035" r="3085" b="40054"/>
            <a:stretch>
              <a:fillRect/>
            </a:stretch>
          </p:blipFill>
          <p:spPr bwMode="auto">
            <a:xfrm>
              <a:off x="3048000" y="2911441"/>
              <a:ext cx="10411357" cy="2346359"/>
            </a:xfrm>
            <a:prstGeom prst="rect">
              <a:avLst/>
            </a:prstGeom>
            <a:noFill/>
            <a:ln w="9525">
              <a:noFill/>
              <a:miter lim="800000"/>
              <a:headEnd/>
              <a:tailEnd/>
            </a:ln>
          </p:spPr>
        </p:pic>
        <p:sp>
          <p:nvSpPr>
            <p:cNvPr id="131090" name="TextBox 8"/>
            <p:cNvSpPr txBox="1">
              <a:spLocks noChangeArrowheads="1"/>
            </p:cNvSpPr>
            <p:nvPr/>
          </p:nvSpPr>
          <p:spPr bwMode="auto">
            <a:xfrm>
              <a:off x="6019800" y="4800599"/>
              <a:ext cx="3805313" cy="344698"/>
            </a:xfrm>
            <a:prstGeom prst="rect">
              <a:avLst/>
            </a:prstGeom>
            <a:noFill/>
            <a:ln w="9525">
              <a:noFill/>
              <a:miter lim="800000"/>
              <a:headEnd/>
              <a:tailEnd/>
            </a:ln>
          </p:spPr>
          <p:txBody>
            <a:bodyPr lIns="91428" tIns="45714" rIns="91428" bIns="45714">
              <a:spAutoFit/>
            </a:bodyPr>
            <a:lstStyle/>
            <a:p>
              <a:pPr algn="ctr"/>
              <a:r>
                <a:rPr lang="fa-IR" sz="1000">
                  <a:latin typeface="Calibri" pitchFamily="34" charset="0"/>
                  <a:cs typeface="B Nazanin" pitchFamily="2" charset="-78"/>
                </a:rPr>
                <a:t>نما شرقی حیاط</a:t>
              </a:r>
              <a:endParaRPr lang="en-US" sz="1000">
                <a:latin typeface="Calibri" pitchFamily="34" charset="0"/>
                <a:cs typeface="B Nazanin" pitchFamily="2" charset="-78"/>
              </a:endParaRPr>
            </a:p>
          </p:txBody>
        </p:sp>
      </p:grpSp>
      <p:sp>
        <p:nvSpPr>
          <p:cNvPr id="31"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nvGrpSpPr>
          <p:cNvPr id="131084" name="Group 38"/>
          <p:cNvGrpSpPr>
            <a:grpSpLocks/>
          </p:cNvGrpSpPr>
          <p:nvPr/>
        </p:nvGrpSpPr>
        <p:grpSpPr bwMode="auto">
          <a:xfrm>
            <a:off x="2947988" y="3482975"/>
            <a:ext cx="6545262" cy="1676400"/>
            <a:chOff x="3810000" y="5485468"/>
            <a:chExt cx="8458200" cy="2346359"/>
          </a:xfrm>
        </p:grpSpPr>
        <p:pic>
          <p:nvPicPr>
            <p:cNvPr id="131087" name="Picture 4" descr="C:\Users\mar\Desktop\maremattt\654.png"/>
            <p:cNvPicPr>
              <a:picLocks noChangeAspect="1" noChangeArrowheads="1"/>
            </p:cNvPicPr>
            <p:nvPr/>
          </p:nvPicPr>
          <p:blipFill>
            <a:blip r:embed="rId9">
              <a:clrChange>
                <a:clrFrom>
                  <a:srgbClr val="FFFFFF"/>
                </a:clrFrom>
                <a:clrTo>
                  <a:srgbClr val="FFFFFF">
                    <a:alpha val="0"/>
                  </a:srgbClr>
                </a:clrTo>
              </a:clrChange>
            </a:blip>
            <a:srcRect l="12344" t="34035" r="12935" b="40054"/>
            <a:stretch>
              <a:fillRect/>
            </a:stretch>
          </p:blipFill>
          <p:spPr bwMode="auto">
            <a:xfrm flipH="1">
              <a:off x="3810000" y="5485468"/>
              <a:ext cx="8458200" cy="2346359"/>
            </a:xfrm>
            <a:prstGeom prst="rect">
              <a:avLst/>
            </a:prstGeom>
            <a:noFill/>
            <a:ln w="9525">
              <a:noFill/>
              <a:miter lim="800000"/>
              <a:headEnd/>
              <a:tailEnd/>
            </a:ln>
          </p:spPr>
        </p:pic>
        <p:sp>
          <p:nvSpPr>
            <p:cNvPr id="131088" name="TextBox 8"/>
            <p:cNvSpPr txBox="1">
              <a:spLocks noChangeArrowheads="1"/>
            </p:cNvSpPr>
            <p:nvPr/>
          </p:nvSpPr>
          <p:spPr bwMode="auto">
            <a:xfrm flipH="1">
              <a:off x="6096000" y="7374626"/>
              <a:ext cx="3805314" cy="344698"/>
            </a:xfrm>
            <a:prstGeom prst="rect">
              <a:avLst/>
            </a:prstGeom>
            <a:noFill/>
            <a:ln w="9525">
              <a:noFill/>
              <a:miter lim="800000"/>
              <a:headEnd/>
              <a:tailEnd/>
            </a:ln>
          </p:spPr>
          <p:txBody>
            <a:bodyPr lIns="91428" tIns="45714" rIns="91428" bIns="45714">
              <a:spAutoFit/>
            </a:bodyPr>
            <a:lstStyle/>
            <a:p>
              <a:pPr algn="ctr"/>
              <a:r>
                <a:rPr lang="fa-IR" sz="1000">
                  <a:latin typeface="Calibri" pitchFamily="34" charset="0"/>
                  <a:cs typeface="B Nazanin" pitchFamily="2" charset="-78"/>
                </a:rPr>
                <a:t>نما شرقی حیاط</a:t>
              </a:r>
              <a:endParaRPr lang="en-US" sz="1000">
                <a:latin typeface="Calibri" pitchFamily="34" charset="0"/>
                <a:cs typeface="B Nazanin" pitchFamily="2" charset="-78"/>
              </a:endParaRPr>
            </a:p>
          </p:txBody>
        </p:sp>
      </p:grpSp>
      <p:pic>
        <p:nvPicPr>
          <p:cNvPr id="131085"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643313" y="6438900"/>
            <a:ext cx="2311400" cy="365125"/>
          </a:xfrm>
        </p:spPr>
        <p:txBody>
          <a:bodyPr/>
          <a:lstStyle/>
          <a:p>
            <a:pPr>
              <a:defRPr/>
            </a:pPr>
            <a:fld id="{BD8A3724-1D96-4DF7-BDAA-55FFF8F11BEB}" type="slidenum">
              <a:rPr lang="en-US" smtClean="0">
                <a:latin typeface="F_jalal" pitchFamily="2" charset="0"/>
              </a:rPr>
              <a:pPr>
                <a:defRPr/>
              </a:pPr>
              <a:t>127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3209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3210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2102" name="Picture 20"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32103" name="Group 34"/>
          <p:cNvGrpSpPr>
            <a:grpSpLocks/>
          </p:cNvGrpSpPr>
          <p:nvPr/>
        </p:nvGrpSpPr>
        <p:grpSpPr bwMode="auto">
          <a:xfrm>
            <a:off x="325438" y="1616075"/>
            <a:ext cx="3425825" cy="5187950"/>
            <a:chOff x="421417" y="2261407"/>
            <a:chExt cx="4426324" cy="7263590"/>
          </a:xfrm>
        </p:grpSpPr>
        <p:grpSp>
          <p:nvGrpSpPr>
            <p:cNvPr id="132111" name="Group 82"/>
            <p:cNvGrpSpPr>
              <a:grpSpLocks/>
            </p:cNvGrpSpPr>
            <p:nvPr/>
          </p:nvGrpSpPr>
          <p:grpSpPr bwMode="auto">
            <a:xfrm>
              <a:off x="421417" y="2261407"/>
              <a:ext cx="4426324" cy="7263590"/>
              <a:chOff x="80891" y="3033303"/>
              <a:chExt cx="5100710" cy="6278942"/>
            </a:xfrm>
          </p:grpSpPr>
          <p:pic>
            <p:nvPicPr>
              <p:cNvPr id="132113"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32114"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32122"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32112"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32105" name="Picture 2" descr="C:\Users\mar\Desktop\maremattt\321.png"/>
          <p:cNvPicPr>
            <a:picLocks noChangeAspect="1" noChangeArrowheads="1"/>
          </p:cNvPicPr>
          <p:nvPr/>
        </p:nvPicPr>
        <p:blipFill>
          <a:blip r:embed="rId8"/>
          <a:srcRect t="25395" b="43001"/>
          <a:stretch>
            <a:fillRect/>
          </a:stretch>
        </p:blipFill>
        <p:spPr bwMode="auto">
          <a:xfrm>
            <a:off x="2593975" y="3646488"/>
            <a:ext cx="7013575" cy="1638300"/>
          </a:xfrm>
          <a:prstGeom prst="rect">
            <a:avLst/>
          </a:prstGeom>
          <a:noFill/>
          <a:ln w="9525">
            <a:noFill/>
            <a:miter lim="800000"/>
            <a:headEnd/>
            <a:tailEnd/>
          </a:ln>
        </p:spPr>
      </p:pic>
      <p:pic>
        <p:nvPicPr>
          <p:cNvPr id="132106" name="Picture 3" descr="C:\Users\mar\Desktop\maremattt\325.png"/>
          <p:cNvPicPr>
            <a:picLocks noChangeAspect="1" noChangeArrowheads="1"/>
          </p:cNvPicPr>
          <p:nvPr/>
        </p:nvPicPr>
        <p:blipFill>
          <a:blip r:embed="rId9"/>
          <a:srcRect t="34447" b="24281"/>
          <a:stretch>
            <a:fillRect/>
          </a:stretch>
        </p:blipFill>
        <p:spPr bwMode="auto">
          <a:xfrm>
            <a:off x="2713038" y="1762125"/>
            <a:ext cx="6897687" cy="2101850"/>
          </a:xfrm>
          <a:prstGeom prst="rect">
            <a:avLst/>
          </a:prstGeom>
          <a:noFill/>
          <a:ln w="9525">
            <a:noFill/>
            <a:miter lim="800000"/>
            <a:headEnd/>
            <a:tailEnd/>
          </a:ln>
        </p:spPr>
      </p:pic>
      <p:sp>
        <p:nvSpPr>
          <p:cNvPr id="132107" name="TextBox 8"/>
          <p:cNvSpPr txBox="1">
            <a:spLocks noChangeArrowheads="1"/>
          </p:cNvSpPr>
          <p:nvPr/>
        </p:nvSpPr>
        <p:spPr bwMode="auto">
          <a:xfrm>
            <a:off x="4657725" y="5334000"/>
            <a:ext cx="2944813" cy="222250"/>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نما مقطع الف-الف</a:t>
            </a:r>
            <a:endParaRPr lang="en-US" sz="1000">
              <a:latin typeface="Calibri" pitchFamily="34" charset="0"/>
              <a:cs typeface="B Nazanin" pitchFamily="2" charset="-78"/>
            </a:endParaRPr>
          </a:p>
        </p:txBody>
      </p:sp>
      <p:sp>
        <p:nvSpPr>
          <p:cNvPr id="132108" name="TextBox 8"/>
          <p:cNvSpPr txBox="1">
            <a:spLocks noChangeArrowheads="1"/>
          </p:cNvSpPr>
          <p:nvPr/>
        </p:nvSpPr>
        <p:spPr bwMode="auto">
          <a:xfrm>
            <a:off x="4598988" y="3154363"/>
            <a:ext cx="2944812" cy="223837"/>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نما-مقطع ب-ب</a:t>
            </a:r>
            <a:endParaRPr lang="en-US" sz="1000">
              <a:latin typeface="Calibri" pitchFamily="34" charset="0"/>
              <a:cs typeface="B Nazanin" pitchFamily="2" charset="-78"/>
            </a:endParaRPr>
          </a:p>
        </p:txBody>
      </p:sp>
      <p:pic>
        <p:nvPicPr>
          <p:cNvPr id="132109"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3" name="Slide Number Placeholder 36"/>
          <p:cNvSpPr>
            <a:spLocks noGrp="1"/>
          </p:cNvSpPr>
          <p:nvPr>
            <p:ph type="sldNum" sz="quarter" idx="12"/>
          </p:nvPr>
        </p:nvSpPr>
        <p:spPr>
          <a:xfrm>
            <a:off x="3643313" y="6438900"/>
            <a:ext cx="2311400" cy="365125"/>
          </a:xfrm>
        </p:spPr>
        <p:txBody>
          <a:bodyPr/>
          <a:lstStyle/>
          <a:p>
            <a:pPr>
              <a:defRPr/>
            </a:pPr>
            <a:fld id="{BAF52EBC-902F-4B8E-B2E6-56DB7E1D0268}" type="slidenum">
              <a:rPr lang="en-US" smtClean="0">
                <a:latin typeface="F_jalal" pitchFamily="2" charset="0"/>
              </a:rPr>
              <a:pPr>
                <a:defRPr/>
              </a:pPr>
              <a:t>128</a:t>
            </a:fld>
            <a:endParaRPr lang="en-US" dirty="0">
              <a:latin typeface="F_jalal" pitchFamily="2" charset="0"/>
            </a:endParaRPr>
          </a:p>
        </p:txBody>
      </p:sp>
      <p:sp>
        <p:nvSpPr>
          <p:cNvPr id="27"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2" descr="C:\Users\mar\Desktop\maremattt\عباس پیاده-Model.png"/>
          <p:cNvPicPr>
            <a:picLocks noChangeAspect="1" noChangeArrowheads="1"/>
          </p:cNvPicPr>
          <p:nvPr/>
        </p:nvPicPr>
        <p:blipFill>
          <a:blip r:embed="rId2"/>
          <a:srcRect l="47897" t="43887" r="50838" b="53996"/>
          <a:stretch>
            <a:fillRect/>
          </a:stretch>
        </p:blipFill>
        <p:spPr bwMode="auto">
          <a:xfrm>
            <a:off x="87313" y="3430588"/>
            <a:ext cx="192087" cy="238125"/>
          </a:xfrm>
          <a:prstGeom prst="rect">
            <a:avLst/>
          </a:prstGeom>
          <a:noFill/>
          <a:ln w="9525">
            <a:noFill/>
            <a:miter lim="800000"/>
            <a:headEnd/>
            <a:tailEnd/>
          </a:ln>
        </p:spPr>
      </p:pic>
      <p:pic>
        <p:nvPicPr>
          <p:cNvPr id="133124"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33125"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133126"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3128" name="Picture 20"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sp>
        <p:nvSpPr>
          <p:cNvPr id="4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چهارم: احیا</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133142" name="Picture 2" descr="C:\Users\mar\Desktop\maremattt\عباس پیاده-Model.png"/>
          <p:cNvPicPr>
            <a:picLocks noChangeAspect="1" noChangeArrowheads="1"/>
          </p:cNvPicPr>
          <p:nvPr/>
        </p:nvPicPr>
        <p:blipFill>
          <a:blip r:embed="rId2"/>
          <a:srcRect/>
          <a:stretch>
            <a:fillRect/>
          </a:stretch>
        </p:blipFill>
        <p:spPr bwMode="auto">
          <a:xfrm>
            <a:off x="2713038" y="1636552"/>
            <a:ext cx="5165893" cy="4287567"/>
          </a:xfrm>
          <a:prstGeom prst="rect">
            <a:avLst/>
          </a:prstGeom>
          <a:noFill/>
          <a:ln w="38100">
            <a:solidFill>
              <a:schemeClr val="tx1"/>
            </a:solidFill>
            <a:miter lim="800000"/>
            <a:headEnd/>
            <a:tailEnd/>
          </a:ln>
        </p:spPr>
      </p:pic>
      <p:sp>
        <p:nvSpPr>
          <p:cNvPr id="133137" name="TextBox 58"/>
          <p:cNvSpPr txBox="1">
            <a:spLocks noChangeArrowheads="1"/>
          </p:cNvSpPr>
          <p:nvPr/>
        </p:nvSpPr>
        <p:spPr bwMode="auto">
          <a:xfrm rot="2517204">
            <a:off x="4894263" y="3532188"/>
            <a:ext cx="117475" cy="254000"/>
          </a:xfrm>
          <a:prstGeom prst="rect">
            <a:avLst/>
          </a:prstGeom>
          <a:solidFill>
            <a:srgbClr val="FFC000"/>
          </a:solidFill>
          <a:ln w="9525">
            <a:noFill/>
            <a:miter lim="800000"/>
            <a:headEnd/>
            <a:tailEnd/>
          </a:ln>
        </p:spPr>
        <p:txBody>
          <a:bodyPr lIns="68415" tIns="34208" rIns="68415" bIns="34208">
            <a:spAutoFit/>
          </a:bodyPr>
          <a:lstStyle/>
          <a:p>
            <a:pPr algn="ctr" rtl="0"/>
            <a:r>
              <a:rPr lang="fa-IR" sz="1200">
                <a:latin typeface="Calibri" pitchFamily="34" charset="0"/>
              </a:rPr>
              <a:t>4</a:t>
            </a:r>
          </a:p>
        </p:txBody>
      </p:sp>
      <p:sp>
        <p:nvSpPr>
          <p:cNvPr id="61" name="TextBox 60"/>
          <p:cNvSpPr txBox="1"/>
          <p:nvPr/>
        </p:nvSpPr>
        <p:spPr>
          <a:xfrm rot="19038858">
            <a:off x="4173538" y="3435350"/>
            <a:ext cx="177800" cy="254000"/>
          </a:xfrm>
          <a:prstGeom prst="rect">
            <a:avLst/>
          </a:prstGeom>
          <a:solidFill>
            <a:schemeClr val="accent3">
              <a:lumMod val="75000"/>
            </a:schemeClr>
          </a:solidFill>
        </p:spPr>
        <p:txBody>
          <a:bodyPr lIns="68415" tIns="34208" rIns="68415" bIns="34208" rtlCol="1">
            <a:spAutoFit/>
          </a:bodyPr>
          <a:lstStyle/>
          <a:p>
            <a:pPr algn="l" defTabSz="957011" rtl="0" fontAlgn="auto">
              <a:spcBef>
                <a:spcPts val="0"/>
              </a:spcBef>
              <a:spcAft>
                <a:spcPts val="0"/>
              </a:spcAft>
              <a:defRPr/>
            </a:pPr>
            <a:r>
              <a:rPr lang="fa-IR" sz="1200" dirty="0">
                <a:latin typeface="+mn-lt"/>
                <a:cs typeface="+mn-cs"/>
              </a:rPr>
              <a:t>5</a:t>
            </a:r>
          </a:p>
        </p:txBody>
      </p:sp>
      <p:grpSp>
        <p:nvGrpSpPr>
          <p:cNvPr id="38" name="Group 37"/>
          <p:cNvGrpSpPr/>
          <p:nvPr/>
        </p:nvGrpSpPr>
        <p:grpSpPr>
          <a:xfrm>
            <a:off x="7959725" y="1616075"/>
            <a:ext cx="1692000" cy="4527129"/>
            <a:chOff x="7959725" y="1616075"/>
            <a:chExt cx="1692000" cy="4527129"/>
          </a:xfrm>
        </p:grpSpPr>
        <p:pic>
          <p:nvPicPr>
            <p:cNvPr id="133122" name="Picture 2" descr="C:\Users\mar\Desktop\maremattt\عباس پیاده-Model.png"/>
            <p:cNvPicPr>
              <a:picLocks noChangeAspect="1" noChangeArrowheads="1"/>
            </p:cNvPicPr>
            <p:nvPr/>
          </p:nvPicPr>
          <p:blipFill>
            <a:blip r:embed="rId2"/>
            <a:srcRect l="42226" t="54770" r="56633" b="43398"/>
            <a:stretch>
              <a:fillRect/>
            </a:stretch>
          </p:blipFill>
          <p:spPr bwMode="auto">
            <a:xfrm>
              <a:off x="9429288" y="3644900"/>
              <a:ext cx="171912" cy="196850"/>
            </a:xfrm>
            <a:prstGeom prst="rect">
              <a:avLst/>
            </a:prstGeom>
            <a:noFill/>
            <a:ln w="19050">
              <a:noFill/>
              <a:miter lim="800000"/>
              <a:headEnd/>
              <a:tailEnd/>
            </a:ln>
          </p:spPr>
        </p:pic>
        <p:pic>
          <p:nvPicPr>
            <p:cNvPr id="133131" name="Picture 2" descr="C:\Users\mar\Desktop\maremattt\عباس پیاده-Model.png"/>
            <p:cNvPicPr>
              <a:picLocks noChangeAspect="1" noChangeArrowheads="1"/>
            </p:cNvPicPr>
            <p:nvPr/>
          </p:nvPicPr>
          <p:blipFill>
            <a:blip r:embed="rId2"/>
            <a:srcRect l="67587" t="44514" r="31290" b="53703"/>
            <a:stretch>
              <a:fillRect/>
            </a:stretch>
          </p:blipFill>
          <p:spPr bwMode="auto">
            <a:xfrm>
              <a:off x="9431338" y="2678113"/>
              <a:ext cx="180000" cy="212142"/>
            </a:xfrm>
            <a:prstGeom prst="rect">
              <a:avLst/>
            </a:prstGeom>
            <a:noFill/>
            <a:ln w="9525">
              <a:noFill/>
              <a:miter lim="800000"/>
              <a:headEnd/>
              <a:tailEnd/>
            </a:ln>
          </p:spPr>
        </p:pic>
        <p:pic>
          <p:nvPicPr>
            <p:cNvPr id="133132" name="Picture 2" descr="C:\Users\mar\Desktop\maremattt\عباس پیاده-Model.png"/>
            <p:cNvPicPr>
              <a:picLocks noChangeAspect="1" noChangeArrowheads="1"/>
            </p:cNvPicPr>
            <p:nvPr/>
          </p:nvPicPr>
          <p:blipFill>
            <a:blip r:embed="rId2"/>
            <a:srcRect l="41011" t="57799" r="56865" b="38341"/>
            <a:stretch>
              <a:fillRect/>
            </a:stretch>
          </p:blipFill>
          <p:spPr bwMode="auto">
            <a:xfrm>
              <a:off x="9421200" y="3197193"/>
              <a:ext cx="180000" cy="211529"/>
            </a:xfrm>
            <a:prstGeom prst="rect">
              <a:avLst/>
            </a:prstGeom>
            <a:noFill/>
            <a:ln w="9525">
              <a:noFill/>
              <a:miter lim="800000"/>
              <a:headEnd/>
              <a:tailEnd/>
            </a:ln>
          </p:spPr>
        </p:pic>
        <p:pic>
          <p:nvPicPr>
            <p:cNvPr id="133133" name="Picture 2" descr="C:\Users\mar\Desktop\maremattt\عباس پیاده-Model.png"/>
            <p:cNvPicPr>
              <a:picLocks noChangeAspect="1" noChangeArrowheads="1"/>
            </p:cNvPicPr>
            <p:nvPr/>
          </p:nvPicPr>
          <p:blipFill>
            <a:blip r:embed="rId2"/>
            <a:srcRect l="47768" t="42766" r="51836" b="56577"/>
            <a:stretch>
              <a:fillRect/>
            </a:stretch>
          </p:blipFill>
          <p:spPr bwMode="auto">
            <a:xfrm>
              <a:off x="9429288" y="3994150"/>
              <a:ext cx="171912" cy="196850"/>
            </a:xfrm>
            <a:prstGeom prst="rect">
              <a:avLst/>
            </a:prstGeom>
            <a:noFill/>
            <a:ln w="9525">
              <a:noFill/>
              <a:miter lim="800000"/>
              <a:headEnd/>
              <a:tailEnd/>
            </a:ln>
          </p:spPr>
        </p:pic>
        <p:grpSp>
          <p:nvGrpSpPr>
            <p:cNvPr id="133143" name="Group 35"/>
            <p:cNvGrpSpPr>
              <a:grpSpLocks/>
            </p:cNvGrpSpPr>
            <p:nvPr/>
          </p:nvGrpSpPr>
          <p:grpSpPr bwMode="auto">
            <a:xfrm>
              <a:off x="7959725" y="1616075"/>
              <a:ext cx="1692000" cy="4527129"/>
              <a:chOff x="10295507" y="2415068"/>
              <a:chExt cx="2186917" cy="6190305"/>
            </a:xfrm>
          </p:grpSpPr>
          <p:sp>
            <p:nvSpPr>
              <p:cNvPr id="34" name="Rectangle 33"/>
              <p:cNvSpPr/>
              <p:nvPr/>
            </p:nvSpPr>
            <p:spPr>
              <a:xfrm>
                <a:off x="10295507" y="2415068"/>
                <a:ext cx="2186917" cy="589132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011" rtl="0" fontAlgn="auto">
                  <a:spcBef>
                    <a:spcPts val="0"/>
                  </a:spcBef>
                  <a:spcAft>
                    <a:spcPts val="0"/>
                  </a:spcAft>
                  <a:defRPr/>
                </a:pPr>
                <a:endParaRPr lang="en-US" dirty="0"/>
              </a:p>
            </p:txBody>
          </p:sp>
          <p:sp>
            <p:nvSpPr>
              <p:cNvPr id="133145" name="TextBox 34"/>
              <p:cNvSpPr txBox="1">
                <a:spLocks noChangeArrowheads="1"/>
              </p:cNvSpPr>
              <p:nvPr/>
            </p:nvSpPr>
            <p:spPr bwMode="auto">
              <a:xfrm>
                <a:off x="10328772" y="2545169"/>
                <a:ext cx="1891370" cy="6060204"/>
              </a:xfrm>
              <a:prstGeom prst="rect">
                <a:avLst/>
              </a:prstGeom>
              <a:noFill/>
              <a:ln w="9525">
                <a:noFill/>
                <a:miter lim="800000"/>
                <a:headEnd/>
                <a:tailEnd/>
              </a:ln>
            </p:spPr>
            <p:txBody>
              <a:bodyPr>
                <a:spAutoFit/>
              </a:bodyPr>
              <a:lstStyle/>
              <a:p>
                <a:r>
                  <a:rPr lang="fa-IR" sz="1050" b="1" dirty="0">
                    <a:latin typeface="Calibri" pitchFamily="34" charset="0"/>
                    <a:cs typeface="B Nazanin" pitchFamily="2" charset="-78"/>
                  </a:rPr>
                  <a:t>طرح احیای مدرسه عباسقلی خان</a:t>
                </a:r>
              </a:p>
              <a:p>
                <a:pPr algn="just"/>
                <a:r>
                  <a:rPr lang="fa-IR" sz="1050" b="1" u="sng" dirty="0">
                    <a:latin typeface="Calibri" pitchFamily="34" charset="0"/>
                    <a:cs typeface="B Nazanin" pitchFamily="2" charset="-78"/>
                  </a:rPr>
                  <a:t>احیای بافت اطراف مدرسه</a:t>
                </a:r>
              </a:p>
              <a:p>
                <a:pPr algn="just"/>
                <a:endParaRPr lang="fa-IR" sz="900" b="1" dirty="0">
                  <a:latin typeface="Calibri" pitchFamily="34" charset="0"/>
                  <a:cs typeface="B Nazanin" pitchFamily="2" charset="-78"/>
                </a:endParaRPr>
              </a:p>
              <a:p>
                <a:pPr algn="just"/>
                <a:r>
                  <a:rPr lang="fa-IR" sz="1050" b="1" dirty="0">
                    <a:latin typeface="Calibri" pitchFamily="34" charset="0"/>
                    <a:cs typeface="B Nazanin" pitchFamily="2" charset="-78"/>
                  </a:rPr>
                  <a:t>آلترناتیوهای احیای بافت:</a:t>
                </a:r>
              </a:p>
              <a:p>
                <a:pPr algn="just"/>
                <a:endParaRPr lang="fa-IR" sz="900" b="1" dirty="0">
                  <a:latin typeface="Calibri" pitchFamily="34" charset="0"/>
                  <a:cs typeface="B Nazanin" pitchFamily="2" charset="-78"/>
                </a:endParaRPr>
              </a:p>
              <a:p>
                <a:pPr algn="just"/>
                <a:r>
                  <a:rPr lang="fa-IR" sz="900" b="1" dirty="0">
                    <a:latin typeface="Calibri" pitchFamily="34" charset="0"/>
                    <a:cs typeface="B Nazanin" pitchFamily="2" charset="-78"/>
                  </a:rPr>
                  <a:t>1- حفاظت و مرمت بافت تجاری خیابان نواب صفوی متعلق به دوران پهلوی به عنوان بخشی از احیای بنا</a:t>
                </a:r>
              </a:p>
              <a:p>
                <a:pPr algn="just"/>
                <a:r>
                  <a:rPr lang="fa-IR" sz="900" b="1" dirty="0">
                    <a:latin typeface="Calibri" pitchFamily="34" charset="0"/>
                    <a:cs typeface="B Nazanin" pitchFamily="2" charset="-78"/>
                  </a:rPr>
                  <a:t>2- مرمت و ساماندهی بافت مسکونی اطراف مدرسه به عنوان تاثیرگذارترین آیتم بافت</a:t>
                </a:r>
              </a:p>
              <a:p>
                <a:pPr algn="just"/>
                <a:r>
                  <a:rPr lang="fa-IR" sz="900" b="1" dirty="0">
                    <a:latin typeface="Calibri" pitchFamily="34" charset="0"/>
                    <a:cs typeface="B Nazanin" pitchFamily="2" charset="-78"/>
                  </a:rPr>
                  <a:t>3- احیا و باززنده سازی ارتباط مدرسه با و کارونسرا و بازار جنب مدرسه </a:t>
                </a:r>
              </a:p>
              <a:p>
                <a:pPr algn="just"/>
                <a:r>
                  <a:rPr lang="fa-IR" sz="900" b="1" dirty="0">
                    <a:latin typeface="Calibri" pitchFamily="34" charset="0"/>
                    <a:cs typeface="B Nazanin" pitchFamily="2" charset="-78"/>
                  </a:rPr>
                  <a:t>4- بازگشایی ایوان جنوبی و</a:t>
                </a:r>
              </a:p>
              <a:p>
                <a:pPr algn="just"/>
                <a:endParaRPr lang="fa-IR" sz="300" b="1" dirty="0">
                  <a:latin typeface="Calibri" pitchFamily="34" charset="0"/>
                  <a:cs typeface="B Nazanin" pitchFamily="2" charset="-78"/>
                </a:endParaRPr>
              </a:p>
              <a:p>
                <a:pPr algn="just"/>
                <a:r>
                  <a:rPr lang="fa-IR" sz="900" b="1" dirty="0">
                    <a:latin typeface="Calibri" pitchFamily="34" charset="0"/>
                    <a:cs typeface="B Nazanin" pitchFamily="2" charset="-78"/>
                  </a:rPr>
                  <a:t> ارتباط آن با چهار طاقی بازار حضرتی و برقراری ارتباط بین بازاریان و مدرسه طبق سنت گذشته</a:t>
                </a:r>
              </a:p>
              <a:p>
                <a:pPr algn="just"/>
                <a:r>
                  <a:rPr lang="fa-IR" sz="900" b="1" dirty="0">
                    <a:latin typeface="Calibri" pitchFamily="34" charset="0"/>
                    <a:cs typeface="B Nazanin" pitchFamily="2" charset="-78"/>
                  </a:rPr>
                  <a:t>5-  تخریب سنگبری پشت</a:t>
                </a:r>
              </a:p>
              <a:p>
                <a:pPr algn="just"/>
                <a:endParaRPr lang="fa-IR" sz="300" b="1" dirty="0">
                  <a:latin typeface="Calibri" pitchFamily="34" charset="0"/>
                  <a:cs typeface="B Nazanin" pitchFamily="2" charset="-78"/>
                </a:endParaRPr>
              </a:p>
              <a:p>
                <a:pPr algn="just"/>
                <a:r>
                  <a:rPr lang="fa-IR" sz="900" b="1" dirty="0">
                    <a:latin typeface="Calibri" pitchFamily="34" charset="0"/>
                    <a:cs typeface="B Nazanin" pitchFamily="2" charset="-78"/>
                  </a:rPr>
                  <a:t> مدرسه و ایجاد پارکینگ و فضای ورزشی متعلق به مدرسه</a:t>
                </a:r>
              </a:p>
              <a:p>
                <a:pPr algn="just"/>
                <a:r>
                  <a:rPr lang="fa-IR" sz="900" b="1" dirty="0">
                    <a:latin typeface="Calibri" pitchFamily="34" charset="0"/>
                    <a:cs typeface="B Nazanin" pitchFamily="2" charset="-78"/>
                  </a:rPr>
                  <a:t>6- احیای موقوفات مدرسه عباسقلی خان (کارونسرا و بازار عباسقلی خان)</a:t>
                </a:r>
              </a:p>
              <a:p>
                <a:endParaRPr lang="fa-IR" sz="900" b="1" dirty="0">
                  <a:latin typeface="Calibri" pitchFamily="34" charset="0"/>
                  <a:cs typeface="B Nazanin" pitchFamily="2" charset="-78"/>
                </a:endParaRPr>
              </a:p>
              <a:p>
                <a:endParaRPr lang="fa-IR" sz="900" b="1" dirty="0">
                  <a:latin typeface="Calibri" pitchFamily="34" charset="0"/>
                  <a:cs typeface="B Nazanin" pitchFamily="2" charset="-78"/>
                </a:endParaRPr>
              </a:p>
              <a:p>
                <a:endParaRPr lang="en-US" sz="900" dirty="0">
                  <a:latin typeface="Calibri" pitchFamily="34" charset="0"/>
                  <a:cs typeface="B Nazanin" pitchFamily="2" charset="-78"/>
                </a:endParaRPr>
              </a:p>
            </p:txBody>
          </p:sp>
        </p:grpSp>
        <p:sp>
          <p:nvSpPr>
            <p:cNvPr id="62" name="TextBox 61"/>
            <p:cNvSpPr txBox="1"/>
            <p:nvPr/>
          </p:nvSpPr>
          <p:spPr>
            <a:xfrm>
              <a:off x="9432925" y="4724400"/>
              <a:ext cx="168275" cy="180000"/>
            </a:xfrm>
            <a:prstGeom prst="rect">
              <a:avLst/>
            </a:prstGeom>
            <a:solidFill>
              <a:schemeClr val="accent3">
                <a:lumMod val="75000"/>
              </a:schemeClr>
            </a:solidFill>
          </p:spPr>
          <p:txBody>
            <a:bodyPr wrap="square" lIns="68415" tIns="34208" rIns="68415" bIns="34208" rtlCol="1">
              <a:spAutoFit/>
            </a:bodyPr>
            <a:lstStyle/>
            <a:p>
              <a:pPr algn="l" defTabSz="957011" rtl="0" fontAlgn="auto">
                <a:spcBef>
                  <a:spcPts val="0"/>
                </a:spcBef>
                <a:spcAft>
                  <a:spcPts val="0"/>
                </a:spcAft>
                <a:defRPr/>
              </a:pPr>
              <a:endParaRPr lang="fa-IR" sz="1200" dirty="0">
                <a:latin typeface="+mn-lt"/>
                <a:cs typeface="+mn-cs"/>
              </a:endParaRPr>
            </a:p>
          </p:txBody>
        </p:sp>
      </p:grpSp>
      <p:pic>
        <p:nvPicPr>
          <p:cNvPr id="133140" name="Picture 52" descr="Picture15.jpg"/>
          <p:cNvPicPr>
            <a:picLocks noChangeAspect="1"/>
          </p:cNvPicPr>
          <p:nvPr/>
        </p:nvPicPr>
        <p:blipFill>
          <a:blip r:embed="rId7"/>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2" name="Slide Number Placeholder 36"/>
          <p:cNvSpPr>
            <a:spLocks noGrp="1"/>
          </p:cNvSpPr>
          <p:nvPr>
            <p:ph type="sldNum" sz="quarter" idx="12"/>
          </p:nvPr>
        </p:nvSpPr>
        <p:spPr>
          <a:xfrm>
            <a:off x="3643313" y="6438900"/>
            <a:ext cx="2311400" cy="365125"/>
          </a:xfrm>
        </p:spPr>
        <p:txBody>
          <a:bodyPr/>
          <a:lstStyle/>
          <a:p>
            <a:pPr>
              <a:defRPr/>
            </a:pPr>
            <a:fld id="{B3FC0ED5-84A4-4702-9493-AD9CB61D7DFC}" type="slidenum">
              <a:rPr lang="en-US" smtClean="0">
                <a:latin typeface="F_jalal" pitchFamily="2" charset="0"/>
              </a:rPr>
              <a:pPr>
                <a:defRPr/>
              </a:pPr>
              <a:t>129</a:t>
            </a:fld>
            <a:endParaRPr lang="en-US" dirty="0">
              <a:latin typeface="F_jalal" pitchFamily="2" charset="0"/>
            </a:endParaRPr>
          </a:p>
        </p:txBody>
      </p:sp>
      <p:grpSp>
        <p:nvGrpSpPr>
          <p:cNvPr id="133129" name="Group 34"/>
          <p:cNvGrpSpPr>
            <a:grpSpLocks/>
          </p:cNvGrpSpPr>
          <p:nvPr/>
        </p:nvGrpSpPr>
        <p:grpSpPr bwMode="auto">
          <a:xfrm>
            <a:off x="325438" y="1616075"/>
            <a:ext cx="3425825" cy="5187950"/>
            <a:chOff x="421417" y="2261407"/>
            <a:chExt cx="4426324" cy="7263590"/>
          </a:xfrm>
        </p:grpSpPr>
        <p:grpSp>
          <p:nvGrpSpPr>
            <p:cNvPr id="133146" name="Group 82"/>
            <p:cNvGrpSpPr>
              <a:grpSpLocks/>
            </p:cNvGrpSpPr>
            <p:nvPr/>
          </p:nvGrpSpPr>
          <p:grpSpPr bwMode="auto">
            <a:xfrm>
              <a:off x="421417" y="2261407"/>
              <a:ext cx="4426324" cy="7263590"/>
              <a:chOff x="80891" y="3033303"/>
              <a:chExt cx="5100710" cy="6278942"/>
            </a:xfrm>
          </p:grpSpPr>
          <p:pic>
            <p:nvPicPr>
              <p:cNvPr id="133148"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33149" name="Group 29"/>
              <p:cNvGrpSpPr>
                <a:grpSpLocks/>
              </p:cNvGrpSpPr>
              <p:nvPr/>
            </p:nvGrpSpPr>
            <p:grpSpPr bwMode="auto">
              <a:xfrm>
                <a:off x="80891" y="3033303"/>
                <a:ext cx="5100710" cy="6278942"/>
                <a:chOff x="80891" y="3033303"/>
                <a:chExt cx="5100710" cy="6278942"/>
              </a:xfrm>
            </p:grpSpPr>
            <p:sp>
              <p:nvSpPr>
                <p:cNvPr id="4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33157"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33147" name="TextBox 3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9" name="Text Box 50"/>
          <p:cNvSpPr txBox="1">
            <a:spLocks noChangeArrowheads="1"/>
          </p:cNvSpPr>
          <p:nvPr/>
        </p:nvSpPr>
        <p:spPr bwMode="auto">
          <a:xfrm>
            <a:off x="7610475" y="544513"/>
            <a:ext cx="1882775" cy="300037"/>
          </a:xfrm>
          <a:prstGeom prst="rect">
            <a:avLst/>
          </a:prstGeom>
          <a:noFill/>
          <a:ln w="9525">
            <a:noFill/>
            <a:miter lim="800000"/>
            <a:headEnd/>
            <a:tailEnd/>
          </a:ln>
        </p:spPr>
        <p:txBody>
          <a:bodyPr lIns="68415" tIns="34208" rIns="68415" bIns="3420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نقشه های طرح احیا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433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434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471488" y="1395413"/>
            <a:ext cx="8915400" cy="563562"/>
          </a:xfrm>
          <a:prstGeom prst="rect">
            <a:avLst/>
          </a:prstGeom>
        </p:spPr>
        <p:txBody>
          <a:bodyPr lIns="95747" tIns="47875" rIns="95747" bIns="47875"/>
          <a:lstStyle/>
          <a:p>
            <a:pPr algn="just" defTabSz="957011" fontAlgn="auto">
              <a:spcBef>
                <a:spcPts val="0"/>
              </a:spcBef>
              <a:spcAft>
                <a:spcPts val="0"/>
              </a:spcAft>
              <a:defRPr/>
            </a:pPr>
            <a:r>
              <a:rPr lang="fa-IR" sz="1600" b="1" kern="0" dirty="0">
                <a:latin typeface="+mj-lt"/>
                <a:ea typeface="+mj-ea"/>
                <a:cs typeface="B Nazanin" pitchFamily="2" charset="-78"/>
              </a:rPr>
              <a:t>موقعیت شهری بنا ( وضعیت قرار گیری بنا نسبت به بناهای تاریخی شهر)</a:t>
            </a:r>
            <a:endParaRPr lang="en-US" sz="1600" b="1" kern="0" dirty="0">
              <a:latin typeface="+mj-lt"/>
              <a:ea typeface="+mj-ea"/>
              <a:cs typeface="B Nazanin" pitchFamily="2" charset="-78"/>
            </a:endParaRPr>
          </a:p>
        </p:txBody>
      </p:sp>
      <p:grpSp>
        <p:nvGrpSpPr>
          <p:cNvPr id="14344" name="Group 7"/>
          <p:cNvGrpSpPr>
            <a:grpSpLocks/>
          </p:cNvGrpSpPr>
          <p:nvPr/>
        </p:nvGrpSpPr>
        <p:grpSpPr bwMode="auto">
          <a:xfrm>
            <a:off x="3886200" y="1851025"/>
            <a:ext cx="5083175" cy="3754438"/>
            <a:chOff x="728663" y="1071563"/>
            <a:chExt cx="7986712" cy="5357812"/>
          </a:xfrm>
        </p:grpSpPr>
        <p:pic>
          <p:nvPicPr>
            <p:cNvPr id="14363" name="Picture 10" descr="2020301 copy.jpg"/>
            <p:cNvPicPr>
              <a:picLocks noChangeAspect="1"/>
            </p:cNvPicPr>
            <p:nvPr/>
          </p:nvPicPr>
          <p:blipFill>
            <a:blip r:embed="rId5">
              <a:grayscl/>
            </a:blip>
            <a:srcRect/>
            <a:stretch>
              <a:fillRect/>
            </a:stretch>
          </p:blipFill>
          <p:spPr bwMode="auto">
            <a:xfrm>
              <a:off x="728663" y="1071563"/>
              <a:ext cx="7986712" cy="5357812"/>
            </a:xfrm>
            <a:prstGeom prst="rect">
              <a:avLst/>
            </a:prstGeom>
            <a:noFill/>
            <a:ln w="9525">
              <a:noFill/>
              <a:miter lim="800000"/>
              <a:headEnd/>
              <a:tailEnd/>
            </a:ln>
          </p:spPr>
        </p:pic>
        <p:sp>
          <p:nvSpPr>
            <p:cNvPr id="14364" name="TextBox 12"/>
            <p:cNvSpPr txBox="1">
              <a:spLocks noChangeArrowheads="1"/>
            </p:cNvSpPr>
            <p:nvPr/>
          </p:nvSpPr>
          <p:spPr bwMode="auto">
            <a:xfrm>
              <a:off x="1428750" y="3857625"/>
              <a:ext cx="1428751" cy="658625"/>
            </a:xfrm>
            <a:prstGeom prst="rect">
              <a:avLst/>
            </a:prstGeom>
            <a:noFill/>
            <a:ln w="9525">
              <a:noFill/>
              <a:miter lim="800000"/>
              <a:headEnd/>
              <a:tailEnd/>
            </a:ln>
          </p:spPr>
          <p:txBody>
            <a:bodyPr>
              <a:spAutoFit/>
            </a:bodyPr>
            <a:lstStyle/>
            <a:p>
              <a:pPr algn="ctr" rtl="0"/>
              <a:r>
                <a:rPr lang="fa-IR" sz="1200">
                  <a:latin typeface="Calibri" pitchFamily="34" charset="0"/>
                  <a:cs typeface="B Nazanin" pitchFamily="2" charset="-78"/>
                </a:rPr>
                <a:t>فرهنگسرای بهشت</a:t>
              </a:r>
            </a:p>
          </p:txBody>
        </p:sp>
        <p:sp>
          <p:nvSpPr>
            <p:cNvPr id="14365" name="TextBox 13"/>
            <p:cNvSpPr txBox="1">
              <a:spLocks noChangeArrowheads="1"/>
            </p:cNvSpPr>
            <p:nvPr/>
          </p:nvSpPr>
          <p:spPr bwMode="auto">
            <a:xfrm>
              <a:off x="1785939" y="5500688"/>
              <a:ext cx="1000125" cy="790350"/>
            </a:xfrm>
            <a:prstGeom prst="rect">
              <a:avLst/>
            </a:prstGeom>
            <a:noFill/>
            <a:ln w="9525">
              <a:noFill/>
              <a:miter lim="800000"/>
              <a:headEnd/>
              <a:tailEnd/>
            </a:ln>
          </p:spPr>
          <p:txBody>
            <a:bodyPr>
              <a:spAutoFit/>
            </a:bodyPr>
            <a:lstStyle/>
            <a:p>
              <a:pPr algn="ctr" rtl="0"/>
              <a:r>
                <a:rPr lang="fa-IR" sz="1500">
                  <a:latin typeface="Calibri" pitchFamily="34" charset="0"/>
                  <a:cs typeface="B Nazanin" pitchFamily="2" charset="-78"/>
                </a:rPr>
                <a:t>خانه ملک</a:t>
              </a:r>
            </a:p>
          </p:txBody>
        </p:sp>
        <p:sp>
          <p:nvSpPr>
            <p:cNvPr id="14366" name="TextBox 14"/>
            <p:cNvSpPr txBox="1">
              <a:spLocks noChangeArrowheads="1"/>
            </p:cNvSpPr>
            <p:nvPr/>
          </p:nvSpPr>
          <p:spPr bwMode="auto">
            <a:xfrm>
              <a:off x="3428999" y="5286374"/>
              <a:ext cx="1571625" cy="790350"/>
            </a:xfrm>
            <a:prstGeom prst="rect">
              <a:avLst/>
            </a:prstGeom>
            <a:noFill/>
            <a:ln w="9525">
              <a:noFill/>
              <a:miter lim="800000"/>
              <a:headEnd/>
              <a:tailEnd/>
            </a:ln>
          </p:spPr>
          <p:txBody>
            <a:bodyPr>
              <a:spAutoFit/>
            </a:bodyPr>
            <a:lstStyle/>
            <a:p>
              <a:pPr algn="ctr" rtl="0"/>
              <a:r>
                <a:rPr lang="fa-IR" sz="1500">
                  <a:latin typeface="Calibri" pitchFamily="34" charset="0"/>
                </a:rPr>
                <a:t>آرمگاه شیخ محمد مومن</a:t>
              </a:r>
            </a:p>
          </p:txBody>
        </p:sp>
        <p:sp>
          <p:nvSpPr>
            <p:cNvPr id="14367" name="TextBox 15"/>
            <p:cNvSpPr txBox="1">
              <a:spLocks noChangeArrowheads="1"/>
            </p:cNvSpPr>
            <p:nvPr/>
          </p:nvSpPr>
          <p:spPr bwMode="auto">
            <a:xfrm>
              <a:off x="3214688" y="4143375"/>
              <a:ext cx="1214437" cy="790350"/>
            </a:xfrm>
            <a:prstGeom prst="rect">
              <a:avLst/>
            </a:prstGeom>
            <a:noFill/>
            <a:ln w="9525">
              <a:noFill/>
              <a:miter lim="800000"/>
              <a:headEnd/>
              <a:tailEnd/>
            </a:ln>
          </p:spPr>
          <p:txBody>
            <a:bodyPr>
              <a:spAutoFit/>
            </a:bodyPr>
            <a:lstStyle/>
            <a:p>
              <a:pPr algn="ctr" rtl="0"/>
              <a:r>
                <a:rPr lang="fa-IR" sz="1500">
                  <a:latin typeface="Calibri" pitchFamily="34" charset="0"/>
                  <a:cs typeface="B Nazanin" pitchFamily="2" charset="-78"/>
                </a:rPr>
                <a:t>مسجد و حمام شاه</a:t>
              </a:r>
            </a:p>
          </p:txBody>
        </p:sp>
        <p:sp>
          <p:nvSpPr>
            <p:cNvPr id="14368" name="TextBox 17"/>
            <p:cNvSpPr txBox="1">
              <a:spLocks noChangeArrowheads="1"/>
            </p:cNvSpPr>
            <p:nvPr/>
          </p:nvSpPr>
          <p:spPr bwMode="auto">
            <a:xfrm>
              <a:off x="5857876" y="3127014"/>
              <a:ext cx="1214437" cy="570809"/>
            </a:xfrm>
            <a:prstGeom prst="rect">
              <a:avLst/>
            </a:prstGeom>
            <a:noFill/>
            <a:ln w="9525">
              <a:noFill/>
              <a:miter lim="800000"/>
              <a:headEnd/>
              <a:tailEnd/>
            </a:ln>
          </p:spPr>
          <p:txBody>
            <a:bodyPr>
              <a:spAutoFit/>
            </a:bodyPr>
            <a:lstStyle/>
            <a:p>
              <a:pPr algn="ctr" rtl="0"/>
              <a:r>
                <a:rPr lang="fa-IR" sz="1000">
                  <a:latin typeface="Calibri" pitchFamily="34" charset="0"/>
                  <a:cs typeface="B Nazanin" pitchFamily="2" charset="-78"/>
                </a:rPr>
                <a:t>مقبره پیر پالاندوز</a:t>
              </a:r>
            </a:p>
          </p:txBody>
        </p:sp>
        <p:sp>
          <p:nvSpPr>
            <p:cNvPr id="14369" name="TextBox 18"/>
            <p:cNvSpPr txBox="1">
              <a:spLocks noChangeArrowheads="1"/>
            </p:cNvSpPr>
            <p:nvPr/>
          </p:nvSpPr>
          <p:spPr bwMode="auto">
            <a:xfrm>
              <a:off x="6113573" y="2214564"/>
              <a:ext cx="1214437" cy="395175"/>
            </a:xfrm>
            <a:prstGeom prst="rect">
              <a:avLst/>
            </a:prstGeom>
            <a:noFill/>
            <a:ln w="9525">
              <a:noFill/>
              <a:miter lim="800000"/>
              <a:headEnd/>
              <a:tailEnd/>
            </a:ln>
          </p:spPr>
          <p:txBody>
            <a:bodyPr>
              <a:spAutoFit/>
            </a:bodyPr>
            <a:lstStyle/>
            <a:p>
              <a:pPr algn="ctr" rtl="0"/>
              <a:r>
                <a:rPr lang="fa-IR" sz="1200">
                  <a:latin typeface="Calibri" pitchFamily="34" charset="0"/>
                  <a:cs typeface="B Nazanin" pitchFamily="2" charset="-78"/>
                </a:rPr>
                <a:t>گنبد خشتی</a:t>
              </a:r>
            </a:p>
          </p:txBody>
        </p:sp>
        <p:sp>
          <p:nvSpPr>
            <p:cNvPr id="14370" name="TextBox 19"/>
            <p:cNvSpPr txBox="1">
              <a:spLocks noChangeArrowheads="1"/>
            </p:cNvSpPr>
            <p:nvPr/>
          </p:nvSpPr>
          <p:spPr bwMode="auto">
            <a:xfrm>
              <a:off x="7786688" y="4572001"/>
              <a:ext cx="857251" cy="790350"/>
            </a:xfrm>
            <a:prstGeom prst="rect">
              <a:avLst/>
            </a:prstGeom>
            <a:noFill/>
            <a:ln w="9525">
              <a:noFill/>
              <a:miter lim="800000"/>
              <a:headEnd/>
              <a:tailEnd/>
            </a:ln>
          </p:spPr>
          <p:txBody>
            <a:bodyPr>
              <a:spAutoFit/>
            </a:bodyPr>
            <a:lstStyle/>
            <a:p>
              <a:pPr algn="ctr" rtl="0"/>
              <a:r>
                <a:rPr lang="fa-IR" sz="1500">
                  <a:latin typeface="Calibri" pitchFamily="34" charset="0"/>
                </a:rPr>
                <a:t>مصلی</a:t>
              </a:r>
            </a:p>
          </p:txBody>
        </p:sp>
        <p:sp>
          <p:nvSpPr>
            <p:cNvPr id="14371" name="TextBox 11"/>
            <p:cNvSpPr txBox="1">
              <a:spLocks noChangeArrowheads="1"/>
            </p:cNvSpPr>
            <p:nvPr/>
          </p:nvSpPr>
          <p:spPr bwMode="auto">
            <a:xfrm>
              <a:off x="2857499" y="2071688"/>
              <a:ext cx="1485327" cy="395175"/>
            </a:xfrm>
            <a:prstGeom prst="rect">
              <a:avLst/>
            </a:prstGeom>
            <a:noFill/>
            <a:ln w="9525">
              <a:noFill/>
              <a:miter lim="800000"/>
              <a:headEnd/>
              <a:tailEnd/>
            </a:ln>
          </p:spPr>
          <p:txBody>
            <a:bodyPr>
              <a:spAutoFit/>
            </a:bodyPr>
            <a:lstStyle/>
            <a:p>
              <a:pPr algn="ctr" rtl="0"/>
              <a:r>
                <a:rPr lang="fa-IR" sz="1200">
                  <a:latin typeface="Calibri" pitchFamily="34" charset="0"/>
                  <a:cs typeface="B Nazanin" pitchFamily="2" charset="-78"/>
                </a:rPr>
                <a:t>آرامگاه نادرشاه</a:t>
              </a:r>
            </a:p>
          </p:txBody>
        </p:sp>
      </p:grpSp>
      <p:sp>
        <p:nvSpPr>
          <p:cNvPr id="46" name="Rectangle 45"/>
          <p:cNvSpPr/>
          <p:nvPr/>
        </p:nvSpPr>
        <p:spPr>
          <a:xfrm>
            <a:off x="6839857" y="3915668"/>
            <a:ext cx="1061357" cy="346083"/>
          </a:xfrm>
          <a:prstGeom prst="rect">
            <a:avLst/>
          </a:prstGeom>
          <a:solidFill>
            <a:srgbClr val="FF6600"/>
          </a:solidFill>
        </p:spPr>
        <p:style>
          <a:lnRef idx="1">
            <a:schemeClr val="accent2"/>
          </a:lnRef>
          <a:fillRef idx="3">
            <a:schemeClr val="accent2"/>
          </a:fillRef>
          <a:effectRef idx="2">
            <a:schemeClr val="accent2"/>
          </a:effectRef>
          <a:fontRef idx="minor">
            <a:schemeClr val="lt1"/>
          </a:fontRef>
        </p:style>
        <p:txBody>
          <a:bodyPr lIns="68415" tIns="34208" rIns="68415" bIns="3420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57011" rtl="0" fontAlgn="auto">
              <a:spcBef>
                <a:spcPts val="0"/>
              </a:spcBef>
              <a:spcAft>
                <a:spcPts val="0"/>
              </a:spcAft>
              <a:defRPr/>
            </a:pPr>
            <a:r>
              <a:rPr lang="fa-IR" sz="900" b="1" spc="3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Nazanin" pitchFamily="2" charset="-78"/>
              </a:rPr>
              <a:t>مدرسه عباسقلی</a:t>
            </a:r>
          </a:p>
          <a:p>
            <a:pPr algn="ctr" defTabSz="957011" rtl="0" fontAlgn="auto">
              <a:spcBef>
                <a:spcPts val="0"/>
              </a:spcBef>
              <a:spcAft>
                <a:spcPts val="0"/>
              </a:spcAft>
              <a:defRPr/>
            </a:pPr>
            <a:r>
              <a:rPr lang="fa-IR" sz="900" b="1" spc="3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Nazanin" pitchFamily="2" charset="-78"/>
              </a:rPr>
              <a:t> خان</a:t>
            </a:r>
            <a:endParaRPr lang="en-US" sz="900" b="1" spc="3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Nazanin" pitchFamily="2" charset="-78"/>
            </a:endParaRPr>
          </a:p>
        </p:txBody>
      </p:sp>
      <p:pic>
        <p:nvPicPr>
          <p:cNvPr id="14346" name="Picture 46"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4347" name="Group 22"/>
          <p:cNvGrpSpPr>
            <a:grpSpLocks/>
          </p:cNvGrpSpPr>
          <p:nvPr/>
        </p:nvGrpSpPr>
        <p:grpSpPr bwMode="auto">
          <a:xfrm>
            <a:off x="325438" y="1616075"/>
            <a:ext cx="3425825" cy="5187950"/>
            <a:chOff x="421417" y="2261407"/>
            <a:chExt cx="4426324" cy="7263590"/>
          </a:xfrm>
        </p:grpSpPr>
        <p:grpSp>
          <p:nvGrpSpPr>
            <p:cNvPr id="14352" name="Group 82"/>
            <p:cNvGrpSpPr>
              <a:grpSpLocks/>
            </p:cNvGrpSpPr>
            <p:nvPr/>
          </p:nvGrpSpPr>
          <p:grpSpPr bwMode="auto">
            <a:xfrm>
              <a:off x="421417" y="2261407"/>
              <a:ext cx="4426324" cy="7263590"/>
              <a:chOff x="80891" y="3033303"/>
              <a:chExt cx="5100710" cy="6278942"/>
            </a:xfrm>
          </p:grpSpPr>
          <p:pic>
            <p:nvPicPr>
              <p:cNvPr id="14354"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4355" name="Group 29"/>
              <p:cNvGrpSpPr>
                <a:grpSpLocks/>
              </p:cNvGrpSpPr>
              <p:nvPr/>
            </p:nvGrpSpPr>
            <p:grpSpPr bwMode="auto">
              <a:xfrm>
                <a:off x="80891" y="3033303"/>
                <a:ext cx="5100710" cy="6278942"/>
                <a:chOff x="80891" y="3033303"/>
                <a:chExt cx="5100710" cy="6278942"/>
              </a:xfrm>
            </p:grpSpPr>
            <p:sp>
              <p:nvSpPr>
                <p:cNvPr id="3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4362"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4353" name="TextBox 2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6"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54"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4350"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3" name="Slide Number Placeholder 36"/>
          <p:cNvSpPr>
            <a:spLocks noGrp="1"/>
          </p:cNvSpPr>
          <p:nvPr>
            <p:ph type="sldNum" sz="quarter" idx="12"/>
          </p:nvPr>
        </p:nvSpPr>
        <p:spPr>
          <a:xfrm>
            <a:off x="3525838" y="6438900"/>
            <a:ext cx="2311400" cy="365125"/>
          </a:xfrm>
        </p:spPr>
        <p:txBody>
          <a:bodyPr/>
          <a:lstStyle/>
          <a:p>
            <a:pPr>
              <a:defRPr/>
            </a:pPr>
            <a:fld id="{868F9479-4191-40C1-BCB7-8495CD956D02}" type="slidenum">
              <a:rPr lang="en-US" smtClean="0">
                <a:latin typeface="F_jalal" pitchFamily="2" charset="0"/>
              </a:rPr>
              <a:pPr>
                <a:defRPr/>
              </a:pPr>
              <a:t>13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536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536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739900" y="1206500"/>
            <a:ext cx="83058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367" name="Rectangle 1"/>
          <p:cNvSpPr>
            <a:spLocks noChangeArrowheads="1"/>
          </p:cNvSpPr>
          <p:nvPr/>
        </p:nvSpPr>
        <p:spPr bwMode="auto">
          <a:xfrm>
            <a:off x="2830513" y="1827213"/>
            <a:ext cx="6626225" cy="1789112"/>
          </a:xfrm>
          <a:prstGeom prst="rect">
            <a:avLst/>
          </a:prstGeom>
          <a:noFill/>
          <a:ln w="9525">
            <a:noFill/>
            <a:miter lim="800000"/>
            <a:headEnd/>
            <a:tailEnd/>
          </a:ln>
        </p:spPr>
        <p:txBody>
          <a:bodyPr lIns="95747" tIns="47875" rIns="95747" bIns="47875" anchor="ctr">
            <a:spAutoFit/>
          </a:bodyPr>
          <a:lstStyle/>
          <a:p>
            <a:pPr algn="just"/>
            <a:r>
              <a:rPr lang="fa-IR" sz="1100" b="1">
                <a:latin typeface="Calibri" pitchFamily="34" charset="0"/>
                <a:cs typeface="B Nazanin" pitchFamily="2" charset="-78"/>
              </a:rPr>
              <a:t> موقعیت شهری مدرسه عباس قلی خان:</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این مدرسه یکی از مدارس قدیمی مشهد بوده و در محله پایین خیابان (خیابان نواب صفوی) واقع می باشد. این محله مرتبط با مجموعه بناهای مربوط به حرم مطهر امام رضا(ع) می باشد. به طوری که مدرسه عباس قلی خان در ضلع جنوبی خیابان نواب صفوی واقع شده و ضلع شرقی بنای مدرسه همجوار با با بازاری معروف به نام بازار حضرتی می با شد. قدمت این محله به مرحله دوم توسعه شهر مشهد بین سالهای472 تا 775 می رسد. این محله با قدمت زیاد  حوای ارزش های خاص معماری و شهرسازی شامل خا نه های قدیمی حمام قدیمی، کاروان سرا، و آب انبار و نیز بناهای با ارزش تاریخی – فرهنگی و بنای مذهبی می باشد.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سمت غربی مدرسه مرتبط با طرح توسعه حرم می باشد و سمت شرقی بنای مدرسه ا تصال به چند دکان دارد و کل نمای بیرونی مدرسه بعد از عقب نشینی سردر ورودی طی طرح تعریض خیا بان نواب صفوی به وسیله آجرنما بازسازی شده است. ورودی بنا از قسمت ا نتهایی ایوان شمالی می با شد که مشرف به خیابان نواب صفوی است و پشت بنای مدرسه و متصل به دیوار ایوان جنوبی بنا ، کارگاه سنگ بری وجود دارد که جزء الحاقات بنا می باشد. دسترسی به پشت بنا بوسیله بازار حضرتی ا مکان  پذیر می با شد .</a:t>
            </a:r>
          </a:p>
        </p:txBody>
      </p:sp>
      <p:sp>
        <p:nvSpPr>
          <p:cNvPr id="37" name="Rectangle 2"/>
          <p:cNvSpPr txBox="1">
            <a:spLocks noChangeArrowheads="1"/>
          </p:cNvSpPr>
          <p:nvPr/>
        </p:nvSpPr>
        <p:spPr>
          <a:xfrm>
            <a:off x="2371725" y="1504950"/>
            <a:ext cx="7062788" cy="563563"/>
          </a:xfrm>
          <a:prstGeom prst="rect">
            <a:avLst/>
          </a:prstGeom>
        </p:spPr>
        <p:txBody>
          <a:bodyPr lIns="95747" tIns="47875" rIns="95747" bIns="47875"/>
          <a:lstStyle/>
          <a:p>
            <a:pPr algn="just" defTabSz="957011" fontAlgn="auto">
              <a:spcBef>
                <a:spcPts val="0"/>
              </a:spcBef>
              <a:spcAft>
                <a:spcPts val="0"/>
              </a:spcAft>
              <a:defRPr/>
            </a:pPr>
            <a:r>
              <a:rPr lang="fa-IR" sz="1600" b="1" kern="0" dirty="0">
                <a:latin typeface="+mj-lt"/>
                <a:ea typeface="+mj-ea"/>
                <a:cs typeface="B Nazanin" pitchFamily="2" charset="-78"/>
              </a:rPr>
              <a:t>موقعیت شهری بنا</a:t>
            </a:r>
            <a:endParaRPr lang="en-US" sz="1600" b="1" kern="0" dirty="0">
              <a:latin typeface="+mj-lt"/>
              <a:ea typeface="+mj-ea"/>
              <a:cs typeface="B Nazanin" pitchFamily="2" charset="-78"/>
            </a:endParaRPr>
          </a:p>
        </p:txBody>
      </p:sp>
      <p:pic>
        <p:nvPicPr>
          <p:cNvPr id="15369" name="Picture 10" descr="C:\Documents and Settings\Administrator.EMTEDAD-D80151A\Desktop\222.JPG"/>
          <p:cNvPicPr>
            <a:picLocks noChangeAspect="1" noChangeArrowheads="1"/>
          </p:cNvPicPr>
          <p:nvPr/>
        </p:nvPicPr>
        <p:blipFill>
          <a:blip r:embed="rId5"/>
          <a:srcRect/>
          <a:stretch>
            <a:fillRect/>
          </a:stretch>
        </p:blipFill>
        <p:spPr bwMode="auto">
          <a:xfrm>
            <a:off x="2867025" y="4017963"/>
            <a:ext cx="3087688" cy="1905000"/>
          </a:xfrm>
          <a:prstGeom prst="rect">
            <a:avLst/>
          </a:prstGeom>
          <a:noFill/>
          <a:ln w="9525">
            <a:noFill/>
            <a:miter lim="800000"/>
            <a:headEnd/>
            <a:tailEnd/>
          </a:ln>
        </p:spPr>
      </p:pic>
      <p:pic>
        <p:nvPicPr>
          <p:cNvPr id="15370" name="Picture 9" descr="Madreseh Abasgholikhan (11).jpg"/>
          <p:cNvPicPr>
            <a:picLocks noChangeAspect="1"/>
          </p:cNvPicPr>
          <p:nvPr/>
        </p:nvPicPr>
        <p:blipFill>
          <a:blip r:embed="rId6"/>
          <a:srcRect/>
          <a:stretch>
            <a:fillRect/>
          </a:stretch>
        </p:blipFill>
        <p:spPr bwMode="auto">
          <a:xfrm>
            <a:off x="6073775" y="4027488"/>
            <a:ext cx="3275013" cy="1916112"/>
          </a:xfrm>
          <a:prstGeom prst="rect">
            <a:avLst/>
          </a:prstGeom>
          <a:noFill/>
          <a:ln w="9525">
            <a:noFill/>
            <a:miter lim="800000"/>
            <a:headEnd/>
            <a:tailEnd/>
          </a:ln>
        </p:spPr>
      </p:pic>
      <p:sp>
        <p:nvSpPr>
          <p:cNvPr id="35" name="Oval 34"/>
          <p:cNvSpPr/>
          <p:nvPr/>
        </p:nvSpPr>
        <p:spPr>
          <a:xfrm>
            <a:off x="4068763" y="5605463"/>
            <a:ext cx="354012" cy="273050"/>
          </a:xfrm>
          <a:prstGeom prst="ellipse">
            <a:avLst/>
          </a:prstGeom>
          <a:noFill/>
          <a:ln w="38100">
            <a:solidFill>
              <a:srgbClr val="C00000"/>
            </a:solidFill>
            <a:prstDash val="lgDash"/>
          </a:ln>
        </p:spPr>
        <p:style>
          <a:lnRef idx="2">
            <a:schemeClr val="dk1"/>
          </a:lnRef>
          <a:fillRef idx="1">
            <a:schemeClr val="lt1"/>
          </a:fillRef>
          <a:effectRef idx="0">
            <a:schemeClr val="dk1"/>
          </a:effectRef>
          <a:fontRef idx="minor">
            <a:schemeClr val="dk1"/>
          </a:fontRef>
        </p:style>
        <p:txBody>
          <a:bodyPr lIns="68415" tIns="34208" rIns="68415" bIns="34208" rtlCol="1" anchor="ctr"/>
          <a:lstStyle/>
          <a:p>
            <a:pPr algn="ctr" defTabSz="957011" rtl="0" fontAlgn="auto">
              <a:spcBef>
                <a:spcPts val="0"/>
              </a:spcBef>
              <a:spcAft>
                <a:spcPts val="0"/>
              </a:spcAft>
              <a:defRPr/>
            </a:pPr>
            <a:endParaRPr lang="fa-IR" dirty="0"/>
          </a:p>
        </p:txBody>
      </p:sp>
      <p:pic>
        <p:nvPicPr>
          <p:cNvPr id="15372" name="Picture 37"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15373" name="Group 15"/>
          <p:cNvGrpSpPr>
            <a:grpSpLocks/>
          </p:cNvGrpSpPr>
          <p:nvPr/>
        </p:nvGrpSpPr>
        <p:grpSpPr bwMode="auto">
          <a:xfrm>
            <a:off x="325438" y="1616075"/>
            <a:ext cx="3425825" cy="5187950"/>
            <a:chOff x="421417" y="2261407"/>
            <a:chExt cx="4426324" cy="7263590"/>
          </a:xfrm>
        </p:grpSpPr>
        <p:grpSp>
          <p:nvGrpSpPr>
            <p:cNvPr id="15378" name="Group 82"/>
            <p:cNvGrpSpPr>
              <a:grpSpLocks/>
            </p:cNvGrpSpPr>
            <p:nvPr/>
          </p:nvGrpSpPr>
          <p:grpSpPr bwMode="auto">
            <a:xfrm>
              <a:off x="421417" y="2261407"/>
              <a:ext cx="4426324" cy="7263590"/>
              <a:chOff x="80891" y="3033303"/>
              <a:chExt cx="5100710" cy="6278942"/>
            </a:xfrm>
          </p:grpSpPr>
          <p:pic>
            <p:nvPicPr>
              <p:cNvPr id="15380"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5381" name="Group 29"/>
              <p:cNvGrpSpPr>
                <a:grpSpLocks/>
              </p:cNvGrpSpPr>
              <p:nvPr/>
            </p:nvGrpSpPr>
            <p:grpSpPr bwMode="auto">
              <a:xfrm>
                <a:off x="80891" y="3033303"/>
                <a:ext cx="5100710" cy="6278942"/>
                <a:chOff x="80891" y="3033303"/>
                <a:chExt cx="5100710" cy="6278942"/>
              </a:xfrm>
            </p:grpSpPr>
            <p:sp>
              <p:nvSpPr>
                <p:cNvPr id="2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2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2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2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5388"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5379" name="TextBox 1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0"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5376"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1" name="Slide Number Placeholder 36"/>
          <p:cNvSpPr>
            <a:spLocks noGrp="1"/>
          </p:cNvSpPr>
          <p:nvPr>
            <p:ph type="sldNum" sz="quarter" idx="12"/>
          </p:nvPr>
        </p:nvSpPr>
        <p:spPr>
          <a:xfrm>
            <a:off x="3525838" y="6438900"/>
            <a:ext cx="2311400" cy="365125"/>
          </a:xfrm>
        </p:spPr>
        <p:txBody>
          <a:bodyPr/>
          <a:lstStyle/>
          <a:p>
            <a:pPr>
              <a:defRPr/>
            </a:pPr>
            <a:fld id="{46D06F22-9507-40C0-8E01-62F5351112AE}" type="slidenum">
              <a:rPr lang="en-US" smtClean="0">
                <a:latin typeface="F_jalal" pitchFamily="2" charset="0"/>
              </a:rPr>
              <a:pPr>
                <a:defRPr/>
              </a:pPr>
              <a:t>14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638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638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519113" y="1470025"/>
            <a:ext cx="8915400" cy="563563"/>
          </a:xfrm>
          <a:prstGeom prst="rect">
            <a:avLst/>
          </a:prstGeom>
        </p:spPr>
        <p:txBody>
          <a:bodyPr lIns="95747" tIns="47875" rIns="95747" bIns="47875"/>
          <a:lstStyle/>
          <a:p>
            <a:pPr algn="just" defTabSz="957011" fontAlgn="auto">
              <a:spcBef>
                <a:spcPts val="0"/>
              </a:spcBef>
              <a:spcAft>
                <a:spcPts val="0"/>
              </a:spcAft>
              <a:defRPr/>
            </a:pPr>
            <a:r>
              <a:rPr lang="fa-IR" sz="1600" b="1" kern="0" dirty="0">
                <a:latin typeface="+mj-lt"/>
                <a:ea typeface="+mj-ea"/>
                <a:cs typeface="B Nazanin" pitchFamily="2" charset="-78"/>
              </a:rPr>
              <a:t>موقعیت شهری بنا ( محل ورودی بنا با توجه به معابر اطراف)</a:t>
            </a:r>
            <a:endParaRPr lang="en-US" sz="1600" b="1" kern="0" dirty="0">
              <a:latin typeface="+mj-lt"/>
              <a:ea typeface="+mj-ea"/>
              <a:cs typeface="B Nazanin" pitchFamily="2" charset="-78"/>
            </a:endParaRPr>
          </a:p>
        </p:txBody>
      </p:sp>
      <p:sp>
        <p:nvSpPr>
          <p:cNvPr id="16392" name="TextBox 34"/>
          <p:cNvSpPr txBox="1">
            <a:spLocks noChangeArrowheads="1"/>
          </p:cNvSpPr>
          <p:nvPr/>
        </p:nvSpPr>
        <p:spPr bwMode="auto">
          <a:xfrm rot="-2532793">
            <a:off x="4987925" y="3757613"/>
            <a:ext cx="1146175" cy="176212"/>
          </a:xfrm>
          <a:prstGeom prst="rect">
            <a:avLst/>
          </a:prstGeom>
          <a:noFill/>
          <a:ln w="9525">
            <a:noFill/>
            <a:miter lim="800000"/>
            <a:headEnd/>
            <a:tailEnd/>
          </a:ln>
        </p:spPr>
        <p:txBody>
          <a:bodyPr lIns="68415" tIns="34208" rIns="68415" bIns="34208">
            <a:spAutoFit/>
          </a:bodyPr>
          <a:lstStyle/>
          <a:p>
            <a:pPr algn="ctr" rtl="0"/>
            <a:r>
              <a:rPr lang="fa-IR" sz="700"/>
              <a:t>مدزسه عباسقلی خان</a:t>
            </a:r>
            <a:endParaRPr lang="fa-IR" sz="1200"/>
          </a:p>
        </p:txBody>
      </p:sp>
      <p:grpSp>
        <p:nvGrpSpPr>
          <p:cNvPr id="16393" name="Group 50"/>
          <p:cNvGrpSpPr>
            <a:grpSpLocks/>
          </p:cNvGrpSpPr>
          <p:nvPr/>
        </p:nvGrpSpPr>
        <p:grpSpPr bwMode="auto">
          <a:xfrm>
            <a:off x="2889250" y="2133600"/>
            <a:ext cx="4010025" cy="3398838"/>
            <a:chOff x="4491113" y="2819400"/>
            <a:chExt cx="7543800" cy="6109569"/>
          </a:xfrm>
        </p:grpSpPr>
        <p:pic>
          <p:nvPicPr>
            <p:cNvPr id="16413" name="Picture 2" descr="C:\Documents and Settings\Administrator.EMTEDAD-D80151A\Desktop\bas123456-Model.png"/>
            <p:cNvPicPr>
              <a:picLocks noChangeAspect="1" noChangeArrowheads="1"/>
            </p:cNvPicPr>
            <p:nvPr/>
          </p:nvPicPr>
          <p:blipFill>
            <a:blip r:embed="rId5">
              <a:grayscl/>
            </a:blip>
            <a:srcRect l="10197" t="9090"/>
            <a:stretch>
              <a:fillRect/>
            </a:stretch>
          </p:blipFill>
          <p:spPr bwMode="auto">
            <a:xfrm>
              <a:off x="4491113" y="2819400"/>
              <a:ext cx="7543800" cy="6109569"/>
            </a:xfrm>
            <a:prstGeom prst="rect">
              <a:avLst/>
            </a:prstGeom>
            <a:noFill/>
            <a:ln w="9525">
              <a:noFill/>
              <a:miter lim="800000"/>
              <a:headEnd/>
              <a:tailEnd/>
            </a:ln>
          </p:spPr>
        </p:pic>
        <p:sp>
          <p:nvSpPr>
            <p:cNvPr id="47" name="Rectangle 46"/>
            <p:cNvSpPr/>
            <p:nvPr/>
          </p:nvSpPr>
          <p:spPr>
            <a:xfrm rot="18999740">
              <a:off x="6624988" y="5206054"/>
              <a:ext cx="1046855" cy="460585"/>
            </a:xfrm>
            <a:prstGeom prst="rect">
              <a:avLst/>
            </a:prstGeom>
            <a:ln/>
            <a:effectLst>
              <a:reflection blurRad="6350" stA="52000" endA="300" endPos="35000" dir="5400000" sy="-100000" algn="bl" rotWithShape="0"/>
              <a:softEdge rad="12700"/>
            </a:effectLst>
          </p:spPr>
          <p:style>
            <a:lnRef idx="1">
              <a:schemeClr val="accent1"/>
            </a:lnRef>
            <a:fillRef idx="2">
              <a:schemeClr val="accent1"/>
            </a:fillRef>
            <a:effectRef idx="1">
              <a:schemeClr val="accent1"/>
            </a:effectRef>
            <a:fontRef idx="minor">
              <a:schemeClr val="dk1"/>
            </a:fontRef>
          </p:style>
          <p:txBody>
            <a:bodyPr rtlCol="1" anchor="ctr"/>
            <a:lstStyle/>
            <a:p>
              <a:pPr algn="ctr" defTabSz="957011" rtl="0" fontAlgn="auto">
                <a:spcBef>
                  <a:spcPts val="0"/>
                </a:spcBef>
                <a:spcAft>
                  <a:spcPts val="0"/>
                </a:spcAft>
                <a:defRPr/>
              </a:pPr>
              <a:endParaRPr lang="fa-IR" dirty="0"/>
            </a:p>
          </p:txBody>
        </p:sp>
        <p:sp>
          <p:nvSpPr>
            <p:cNvPr id="49" name="Up Arrow 48"/>
            <p:cNvSpPr/>
            <p:nvPr/>
          </p:nvSpPr>
          <p:spPr>
            <a:xfrm rot="13467439">
              <a:off x="7818030" y="4557246"/>
              <a:ext cx="164256" cy="4137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sp>
          <p:nvSpPr>
            <p:cNvPr id="16416" name="TextBox 49"/>
            <p:cNvSpPr txBox="1">
              <a:spLocks noChangeArrowheads="1"/>
            </p:cNvSpPr>
            <p:nvPr/>
          </p:nvSpPr>
          <p:spPr bwMode="auto">
            <a:xfrm>
              <a:off x="8103211" y="4170766"/>
              <a:ext cx="1026383" cy="1161965"/>
            </a:xfrm>
            <a:prstGeom prst="rect">
              <a:avLst/>
            </a:prstGeom>
            <a:noFill/>
            <a:ln w="9525">
              <a:noFill/>
              <a:miter lim="800000"/>
              <a:headEnd/>
              <a:tailEnd/>
            </a:ln>
          </p:spPr>
          <p:txBody>
            <a:bodyPr>
              <a:spAutoFit/>
            </a:bodyPr>
            <a:lstStyle/>
            <a:p>
              <a:pPr algn="l" rtl="0"/>
              <a:r>
                <a:rPr lang="fa-IR" sz="900">
                  <a:latin typeface="Calibri" pitchFamily="34" charset="0"/>
                  <a:cs typeface="B Nazanin" pitchFamily="2" charset="-78"/>
                </a:rPr>
                <a:t>ورودی بنا نسبت به معابر اطراف</a:t>
              </a:r>
            </a:p>
          </p:txBody>
        </p:sp>
      </p:grpSp>
      <p:pic>
        <p:nvPicPr>
          <p:cNvPr id="16394" name="Picture 3" descr="F:\فیلم و عکس مدرسه عبایقلی خان\rosta2\1\S7305014.JPG"/>
          <p:cNvPicPr>
            <a:picLocks noChangeAspect="1" noChangeArrowheads="1"/>
          </p:cNvPicPr>
          <p:nvPr/>
        </p:nvPicPr>
        <p:blipFill>
          <a:blip r:embed="rId6"/>
          <a:srcRect/>
          <a:stretch>
            <a:fillRect/>
          </a:stretch>
        </p:blipFill>
        <p:spPr bwMode="auto">
          <a:xfrm>
            <a:off x="7488238" y="3670300"/>
            <a:ext cx="1511300" cy="1860550"/>
          </a:xfrm>
          <a:prstGeom prst="rect">
            <a:avLst/>
          </a:prstGeom>
          <a:noFill/>
          <a:ln w="9525">
            <a:noFill/>
            <a:miter lim="800000"/>
            <a:headEnd/>
            <a:tailEnd/>
          </a:ln>
        </p:spPr>
      </p:pic>
      <p:pic>
        <p:nvPicPr>
          <p:cNvPr id="16395" name="Picture 4" descr="E:\مرمت ابنیه\مرمت عباسقلی خان\Madrese-Abasgholikhan-Mashhad\Madreseh Abasgholikhan (6).jpg"/>
          <p:cNvPicPr>
            <a:picLocks noChangeAspect="1" noChangeArrowheads="1"/>
          </p:cNvPicPr>
          <p:nvPr/>
        </p:nvPicPr>
        <p:blipFill>
          <a:blip r:embed="rId7"/>
          <a:srcRect/>
          <a:stretch>
            <a:fillRect/>
          </a:stretch>
        </p:blipFill>
        <p:spPr bwMode="auto">
          <a:xfrm>
            <a:off x="7075488" y="2122488"/>
            <a:ext cx="2309812" cy="1465262"/>
          </a:xfrm>
          <a:prstGeom prst="rect">
            <a:avLst/>
          </a:prstGeom>
          <a:noFill/>
          <a:ln w="9525">
            <a:noFill/>
            <a:miter lim="800000"/>
            <a:headEnd/>
            <a:tailEnd/>
          </a:ln>
        </p:spPr>
      </p:pic>
      <p:pic>
        <p:nvPicPr>
          <p:cNvPr id="16396" name="Picture 35"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16397" name="Group 19"/>
          <p:cNvGrpSpPr>
            <a:grpSpLocks/>
          </p:cNvGrpSpPr>
          <p:nvPr/>
        </p:nvGrpSpPr>
        <p:grpSpPr bwMode="auto">
          <a:xfrm>
            <a:off x="325438" y="1616075"/>
            <a:ext cx="3425825" cy="5187950"/>
            <a:chOff x="421417" y="2261407"/>
            <a:chExt cx="4426324" cy="7263590"/>
          </a:xfrm>
        </p:grpSpPr>
        <p:grpSp>
          <p:nvGrpSpPr>
            <p:cNvPr id="16402" name="Group 82"/>
            <p:cNvGrpSpPr>
              <a:grpSpLocks/>
            </p:cNvGrpSpPr>
            <p:nvPr/>
          </p:nvGrpSpPr>
          <p:grpSpPr bwMode="auto">
            <a:xfrm>
              <a:off x="421417" y="2261407"/>
              <a:ext cx="4426324" cy="7263590"/>
              <a:chOff x="80891" y="3033303"/>
              <a:chExt cx="5100710" cy="6278942"/>
            </a:xfrm>
          </p:grpSpPr>
          <p:pic>
            <p:nvPicPr>
              <p:cNvPr id="16404"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6405" name="Group 29"/>
              <p:cNvGrpSpPr>
                <a:grpSpLocks/>
              </p:cNvGrpSpPr>
              <p:nvPr/>
            </p:nvGrpSpPr>
            <p:grpSpPr bwMode="auto">
              <a:xfrm>
                <a:off x="80891" y="3033303"/>
                <a:ext cx="5100710" cy="6278942"/>
                <a:chOff x="80891" y="3033303"/>
                <a:chExt cx="5100710" cy="6278942"/>
              </a:xfrm>
            </p:grpSpPr>
            <p:sp>
              <p:nvSpPr>
                <p:cNvPr id="3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6412"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6403" name="TextBox 2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1"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4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6400"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6" name="Slide Number Placeholder 36"/>
          <p:cNvSpPr>
            <a:spLocks noGrp="1"/>
          </p:cNvSpPr>
          <p:nvPr>
            <p:ph type="sldNum" sz="quarter" idx="12"/>
          </p:nvPr>
        </p:nvSpPr>
        <p:spPr>
          <a:xfrm>
            <a:off x="3525838" y="6438900"/>
            <a:ext cx="2311400" cy="365125"/>
          </a:xfrm>
        </p:spPr>
        <p:txBody>
          <a:bodyPr/>
          <a:lstStyle/>
          <a:p>
            <a:pPr>
              <a:defRPr/>
            </a:pPr>
            <a:fld id="{52677E8C-7541-4943-92BD-1FF20A10A8FF}" type="slidenum">
              <a:rPr lang="en-US" smtClean="0">
                <a:latin typeface="F_jalal" pitchFamily="2" charset="0"/>
              </a:rPr>
              <a:pPr>
                <a:defRPr/>
              </a:pPr>
              <a:t>15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741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741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415" name="Group 55"/>
          <p:cNvGrpSpPr>
            <a:grpSpLocks/>
          </p:cNvGrpSpPr>
          <p:nvPr/>
        </p:nvGrpSpPr>
        <p:grpSpPr bwMode="auto">
          <a:xfrm>
            <a:off x="2892425" y="1795463"/>
            <a:ext cx="6542088" cy="4727575"/>
            <a:chOff x="3733800" y="2120900"/>
            <a:chExt cx="8763000" cy="7091627"/>
          </a:xfrm>
        </p:grpSpPr>
        <p:grpSp>
          <p:nvGrpSpPr>
            <p:cNvPr id="17433" name="Group 16"/>
            <p:cNvGrpSpPr>
              <a:grpSpLocks/>
            </p:cNvGrpSpPr>
            <p:nvPr/>
          </p:nvGrpSpPr>
          <p:grpSpPr bwMode="auto">
            <a:xfrm>
              <a:off x="9296400" y="4629873"/>
              <a:ext cx="3200400" cy="2460008"/>
              <a:chOff x="2051050" y="2147053"/>
              <a:chExt cx="2286000" cy="1757632"/>
            </a:xfrm>
          </p:grpSpPr>
          <p:pic>
            <p:nvPicPr>
              <p:cNvPr id="42" name="Picture 41" descr="IMG_3673.jpg"/>
              <p:cNvPicPr>
                <a:picLocks noChangeAspect="1"/>
              </p:cNvPicPr>
              <p:nvPr/>
            </p:nvPicPr>
            <p:blipFill>
              <a:blip r:embed="rId5">
                <a:lum contrast="20000"/>
              </a:blip>
              <a:stretch>
                <a:fillRect/>
              </a:stretch>
            </p:blipFill>
            <p:spPr>
              <a:xfrm>
                <a:off x="2193916" y="2147738"/>
                <a:ext cx="1871255" cy="1493851"/>
              </a:xfrm>
              <a:prstGeom prst="rect">
                <a:avLst/>
              </a:prstGeom>
              <a:ln>
                <a:noFill/>
              </a:ln>
              <a:effectLst>
                <a:outerShdw blurRad="292100" dist="139700" dir="2700000" algn="tl" rotWithShape="0">
                  <a:srgbClr val="333333">
                    <a:alpha val="65000"/>
                  </a:srgbClr>
                </a:outerShdw>
              </a:effectLst>
            </p:spPr>
          </p:pic>
          <p:sp>
            <p:nvSpPr>
              <p:cNvPr id="17445" name="TextBox 14"/>
              <p:cNvSpPr txBox="1">
                <a:spLocks noChangeArrowheads="1"/>
              </p:cNvSpPr>
              <p:nvPr/>
            </p:nvSpPr>
            <p:spPr bwMode="auto">
              <a:xfrm>
                <a:off x="2051050" y="3657282"/>
                <a:ext cx="2286000" cy="247403"/>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ضلع شمالی خیابان نوا ب صفوی</a:t>
                </a:r>
              </a:p>
            </p:txBody>
          </p:sp>
        </p:grpSp>
        <p:grpSp>
          <p:nvGrpSpPr>
            <p:cNvPr id="17434" name="Group 17"/>
            <p:cNvGrpSpPr>
              <a:grpSpLocks/>
            </p:cNvGrpSpPr>
            <p:nvPr/>
          </p:nvGrpSpPr>
          <p:grpSpPr bwMode="auto">
            <a:xfrm>
              <a:off x="3733800" y="2626097"/>
              <a:ext cx="2368067" cy="3843230"/>
              <a:chOff x="4427538" y="1435821"/>
              <a:chExt cx="1691930" cy="2745357"/>
            </a:xfrm>
          </p:grpSpPr>
          <p:pic>
            <p:nvPicPr>
              <p:cNvPr id="45" name="Picture 44" descr="IMG_3669.jpg"/>
              <p:cNvPicPr>
                <a:picLocks noChangeAspect="1"/>
              </p:cNvPicPr>
              <p:nvPr/>
            </p:nvPicPr>
            <p:blipFill>
              <a:blip r:embed="rId6">
                <a:lum contrast="20000"/>
              </a:blip>
              <a:stretch>
                <a:fillRect/>
              </a:stretch>
            </p:blipFill>
            <p:spPr>
              <a:xfrm>
                <a:off x="4427538" y="1435569"/>
                <a:ext cx="1692481" cy="2437641"/>
              </a:xfrm>
              <a:prstGeom prst="rect">
                <a:avLst/>
              </a:prstGeom>
              <a:ln>
                <a:noFill/>
              </a:ln>
              <a:effectLst>
                <a:outerShdw blurRad="190500" algn="tl" rotWithShape="0">
                  <a:srgbClr val="000000">
                    <a:alpha val="70000"/>
                  </a:srgbClr>
                </a:outerShdw>
              </a:effectLst>
            </p:spPr>
          </p:pic>
          <p:sp>
            <p:nvSpPr>
              <p:cNvPr id="17443" name="TextBox 15"/>
              <p:cNvSpPr txBox="1">
                <a:spLocks noChangeArrowheads="1"/>
              </p:cNvSpPr>
              <p:nvPr/>
            </p:nvSpPr>
            <p:spPr bwMode="auto">
              <a:xfrm>
                <a:off x="4572000" y="3933825"/>
                <a:ext cx="1500188" cy="247353"/>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ضلع شرقی مدرسه</a:t>
                </a:r>
              </a:p>
            </p:txBody>
          </p:sp>
        </p:grpSp>
        <p:grpSp>
          <p:nvGrpSpPr>
            <p:cNvPr id="17435" name="Group 18"/>
            <p:cNvGrpSpPr>
              <a:grpSpLocks/>
            </p:cNvGrpSpPr>
            <p:nvPr/>
          </p:nvGrpSpPr>
          <p:grpSpPr bwMode="auto">
            <a:xfrm>
              <a:off x="9258192" y="2243372"/>
              <a:ext cx="3039486" cy="2346194"/>
              <a:chOff x="6705294" y="2865376"/>
              <a:chExt cx="2171288" cy="1675806"/>
            </a:xfrm>
          </p:grpSpPr>
          <p:pic>
            <p:nvPicPr>
              <p:cNvPr id="48" name="Picture 47" descr="IMG_3676.jpg"/>
              <p:cNvPicPr>
                <a:picLocks noChangeAspect="1"/>
              </p:cNvPicPr>
              <p:nvPr/>
            </p:nvPicPr>
            <p:blipFill>
              <a:blip r:embed="rId7">
                <a:lum contrast="20000"/>
              </a:blip>
              <a:stretch>
                <a:fillRect/>
              </a:stretch>
            </p:blipFill>
            <p:spPr>
              <a:xfrm>
                <a:off x="6705338" y="2864644"/>
                <a:ext cx="2170700" cy="1437268"/>
              </a:xfrm>
              <a:prstGeom prst="rect">
                <a:avLst/>
              </a:prstGeom>
              <a:ln>
                <a:noFill/>
              </a:ln>
              <a:effectLst>
                <a:outerShdw blurRad="190500" algn="tl" rotWithShape="0">
                  <a:srgbClr val="000000">
                    <a:alpha val="70000"/>
                  </a:srgbClr>
                </a:outerShdw>
              </a:effectLst>
            </p:spPr>
          </p:pic>
          <p:sp>
            <p:nvSpPr>
              <p:cNvPr id="17441" name="TextBox 17"/>
              <p:cNvSpPr txBox="1">
                <a:spLocks noChangeArrowheads="1"/>
              </p:cNvSpPr>
              <p:nvPr/>
            </p:nvSpPr>
            <p:spPr bwMode="auto">
              <a:xfrm>
                <a:off x="6948488" y="4293853"/>
                <a:ext cx="1500187" cy="247329"/>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ضلع غربی مدرسه</a:t>
                </a:r>
              </a:p>
            </p:txBody>
          </p:sp>
        </p:grpSp>
        <p:grpSp>
          <p:nvGrpSpPr>
            <p:cNvPr id="17436" name="Group 19"/>
            <p:cNvGrpSpPr>
              <a:grpSpLocks/>
            </p:cNvGrpSpPr>
            <p:nvPr/>
          </p:nvGrpSpPr>
          <p:grpSpPr bwMode="auto">
            <a:xfrm>
              <a:off x="4348162" y="7059951"/>
              <a:ext cx="6700838" cy="2152576"/>
              <a:chOff x="2456905" y="4566413"/>
              <a:chExt cx="5708650" cy="1757149"/>
            </a:xfrm>
          </p:grpSpPr>
          <p:pic>
            <p:nvPicPr>
              <p:cNvPr id="17438" name="Picture 12" descr="بش.jpg"/>
              <p:cNvPicPr>
                <a:picLocks noChangeAspect="1"/>
              </p:cNvPicPr>
              <p:nvPr/>
            </p:nvPicPr>
            <p:blipFill>
              <a:blip r:embed="rId8">
                <a:lum contrast="20000"/>
              </a:blip>
              <a:srcRect/>
              <a:stretch>
                <a:fillRect/>
              </a:stretch>
            </p:blipFill>
            <p:spPr bwMode="auto">
              <a:xfrm>
                <a:off x="2456905" y="4566413"/>
                <a:ext cx="5708650" cy="1366837"/>
              </a:xfrm>
              <a:prstGeom prst="rect">
                <a:avLst/>
              </a:prstGeom>
              <a:noFill/>
              <a:ln w="9525">
                <a:noFill/>
                <a:miter lim="800000"/>
                <a:headEnd/>
                <a:tailEnd/>
              </a:ln>
            </p:spPr>
          </p:pic>
          <p:sp>
            <p:nvSpPr>
              <p:cNvPr id="17439" name="TextBox 19"/>
              <p:cNvSpPr txBox="1">
                <a:spLocks noChangeArrowheads="1"/>
              </p:cNvSpPr>
              <p:nvPr/>
            </p:nvSpPr>
            <p:spPr bwMode="auto">
              <a:xfrm>
                <a:off x="3492500" y="6040902"/>
                <a:ext cx="3714750" cy="282660"/>
              </a:xfrm>
              <a:prstGeom prst="rect">
                <a:avLst/>
              </a:prstGeom>
              <a:noFill/>
              <a:ln w="9525">
                <a:noFill/>
                <a:miter lim="800000"/>
                <a:headEnd/>
                <a:tailEnd/>
              </a:ln>
            </p:spPr>
            <p:txBody>
              <a:bodyPr>
                <a:spAutoFit/>
              </a:bodyPr>
              <a:lstStyle/>
              <a:p>
                <a:pPr algn="ctr" rtl="0"/>
                <a:r>
                  <a:rPr lang="fa-IR" sz="900" b="1">
                    <a:latin typeface="Calibri" pitchFamily="34" charset="0"/>
                    <a:cs typeface="B Nazanin" pitchFamily="2" charset="-78"/>
                  </a:rPr>
                  <a:t>مدرسه عبا سقلی خان و همجواری آن با با زا ر</a:t>
                </a:r>
              </a:p>
            </p:txBody>
          </p:sp>
        </p:grpSp>
        <p:pic>
          <p:nvPicPr>
            <p:cNvPr id="17437" name="Picture 3" descr="پلان وهمکف خطوط برش.png"/>
            <p:cNvPicPr>
              <a:picLocks noChangeAspect="1"/>
            </p:cNvPicPr>
            <p:nvPr/>
          </p:nvPicPr>
          <p:blipFill>
            <a:blip r:embed="rId9">
              <a:clrChange>
                <a:clrFrom>
                  <a:srgbClr val="FFFFFF"/>
                </a:clrFrom>
                <a:clrTo>
                  <a:srgbClr val="FFFFFF">
                    <a:alpha val="0"/>
                  </a:srgbClr>
                </a:clrTo>
              </a:clrChange>
              <a:lum bright="-10000"/>
            </a:blip>
            <a:srcRect t="3999" b="3000"/>
            <a:stretch>
              <a:fillRect/>
            </a:stretch>
          </p:blipFill>
          <p:spPr bwMode="auto">
            <a:xfrm>
              <a:off x="5905500" y="2120900"/>
              <a:ext cx="3467100" cy="4813300"/>
            </a:xfrm>
            <a:prstGeom prst="rect">
              <a:avLst/>
            </a:prstGeom>
            <a:noFill/>
            <a:ln w="9525">
              <a:noFill/>
              <a:miter lim="800000"/>
              <a:headEnd/>
              <a:tailEnd/>
            </a:ln>
          </p:spPr>
        </p:pic>
      </p:grpSp>
      <p:sp>
        <p:nvSpPr>
          <p:cNvPr id="17416" name="TextBox 15"/>
          <p:cNvSpPr txBox="1">
            <a:spLocks noChangeArrowheads="1"/>
          </p:cNvSpPr>
          <p:nvPr/>
        </p:nvSpPr>
        <p:spPr bwMode="auto">
          <a:xfrm>
            <a:off x="5011738" y="1414463"/>
            <a:ext cx="5127625" cy="315912"/>
          </a:xfrm>
          <a:prstGeom prst="rect">
            <a:avLst/>
          </a:prstGeom>
          <a:noFill/>
          <a:ln w="9525">
            <a:noFill/>
            <a:miter lim="800000"/>
            <a:headEnd/>
            <a:tailEnd/>
          </a:ln>
        </p:spPr>
        <p:txBody>
          <a:bodyPr lIns="68415" tIns="34208" rIns="68415" bIns="34208">
            <a:spAutoFit/>
          </a:bodyPr>
          <a:lstStyle/>
          <a:p>
            <a:pPr algn="ctr" rtl="0"/>
            <a:r>
              <a:rPr lang="fa-IR" sz="1600" b="1">
                <a:latin typeface="Calibri" pitchFamily="34" charset="0"/>
                <a:cs typeface="B Nazanin" pitchFamily="2" charset="-78"/>
              </a:rPr>
              <a:t>معرفي جبهه هاي اطراف بنا مدرسه عباسقلي خان</a:t>
            </a:r>
          </a:p>
        </p:txBody>
      </p:sp>
      <p:pic>
        <p:nvPicPr>
          <p:cNvPr id="17417" name="Picture 35"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17418" name="Group 29"/>
          <p:cNvGrpSpPr>
            <a:grpSpLocks/>
          </p:cNvGrpSpPr>
          <p:nvPr/>
        </p:nvGrpSpPr>
        <p:grpSpPr bwMode="auto">
          <a:xfrm>
            <a:off x="325438" y="1616075"/>
            <a:ext cx="3425825" cy="5187950"/>
            <a:chOff x="421417" y="2261407"/>
            <a:chExt cx="4426324" cy="7263590"/>
          </a:xfrm>
        </p:grpSpPr>
        <p:grpSp>
          <p:nvGrpSpPr>
            <p:cNvPr id="17422" name="Group 82"/>
            <p:cNvGrpSpPr>
              <a:grpSpLocks/>
            </p:cNvGrpSpPr>
            <p:nvPr/>
          </p:nvGrpSpPr>
          <p:grpSpPr bwMode="auto">
            <a:xfrm>
              <a:off x="421417" y="2261407"/>
              <a:ext cx="4426324" cy="7263590"/>
              <a:chOff x="80891" y="3033303"/>
              <a:chExt cx="5100710" cy="6278942"/>
            </a:xfrm>
          </p:grpSpPr>
          <p:pic>
            <p:nvPicPr>
              <p:cNvPr id="17424"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7425" name="Group 29"/>
              <p:cNvGrpSpPr>
                <a:grpSpLocks/>
              </p:cNvGrpSpPr>
              <p:nvPr/>
            </p:nvGrpSpPr>
            <p:grpSpPr bwMode="auto">
              <a:xfrm>
                <a:off x="80891" y="3033303"/>
                <a:ext cx="5100710" cy="6278942"/>
                <a:chOff x="80891" y="3033303"/>
                <a:chExt cx="5100710" cy="6278942"/>
              </a:xfrm>
            </p:grpSpPr>
            <p:sp>
              <p:nvSpPr>
                <p:cNvPr id="3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7432"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7423" name="TextBox 3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1"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7420"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1" name="Slide Number Placeholder 36"/>
          <p:cNvSpPr>
            <a:spLocks noGrp="1"/>
          </p:cNvSpPr>
          <p:nvPr>
            <p:ph type="sldNum" sz="quarter" idx="12"/>
          </p:nvPr>
        </p:nvSpPr>
        <p:spPr>
          <a:xfrm>
            <a:off x="3525838" y="6438900"/>
            <a:ext cx="2311400" cy="365125"/>
          </a:xfrm>
        </p:spPr>
        <p:txBody>
          <a:bodyPr/>
          <a:lstStyle/>
          <a:p>
            <a:pPr>
              <a:defRPr/>
            </a:pPr>
            <a:fld id="{EEF4DDD9-33A0-45D1-A97C-8789E0FDDA07}" type="slidenum">
              <a:rPr lang="en-US" smtClean="0">
                <a:latin typeface="F_jalal" pitchFamily="2" charset="0"/>
              </a:rPr>
              <a:pPr>
                <a:defRPr/>
              </a:pPr>
              <a:t>16</a:t>
            </a:fld>
            <a:endParaRPr lang="en-US" dirty="0">
              <a:latin typeface="F_jalal" pitchFamily="2" charset="0"/>
            </a:endParaRPr>
          </a:p>
        </p:txBody>
      </p:sp>
      <p:sp>
        <p:nvSpPr>
          <p:cNvPr id="41"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موقعیت قرار گیری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843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843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AutoShape 46"/>
          <p:cNvSpPr>
            <a:spLocks noChangeArrowheads="1"/>
          </p:cNvSpPr>
          <p:nvPr/>
        </p:nvSpPr>
        <p:spPr bwMode="ltGray">
          <a:xfrm rot="16200000">
            <a:off x="7463631" y="1275557"/>
            <a:ext cx="4824413" cy="516890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lIns="95735" tIns="47870" rIns="95735" bIns="47870" anchor="ctr"/>
          <a:lstStyle/>
          <a:p>
            <a:pPr algn="l" defTabSz="957011" rtl="0" fontAlgn="auto">
              <a:spcBef>
                <a:spcPts val="0"/>
              </a:spcBef>
              <a:spcAft>
                <a:spcPts val="0"/>
              </a:spcAft>
              <a:defRPr/>
            </a:pPr>
            <a:endParaRPr lang="fa-IR" dirty="0">
              <a:latin typeface="Arial" charset="0"/>
              <a:cs typeface="+mn-cs"/>
            </a:endParaRPr>
          </a:p>
        </p:txBody>
      </p:sp>
      <p:sp>
        <p:nvSpPr>
          <p:cNvPr id="18440" name="AutoShape 47"/>
          <p:cNvSpPr>
            <a:spLocks noChangeArrowheads="1"/>
          </p:cNvSpPr>
          <p:nvPr/>
        </p:nvSpPr>
        <p:spPr bwMode="ltGray">
          <a:xfrm rot="16200000" flipH="1">
            <a:off x="7889082" y="1747044"/>
            <a:ext cx="4032250" cy="4256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rgbClr val="1B9AD9">
                  <a:alpha val="35999"/>
                </a:srgbClr>
              </a:gs>
              <a:gs pos="100000">
                <a:srgbClr val="B2DDF2"/>
              </a:gs>
            </a:gsLst>
            <a:lin ang="5400000" scaled="1"/>
          </a:gradFill>
          <a:ln w="0" algn="ctr">
            <a:noFill/>
            <a:miter lim="800000"/>
            <a:headEnd/>
            <a:tailEnd/>
          </a:ln>
        </p:spPr>
        <p:txBody>
          <a:bodyPr wrap="none" lIns="95735" tIns="47870" rIns="95735" bIns="47870" anchor="ctr"/>
          <a:lstStyle/>
          <a:p>
            <a:endParaRPr lang="en-US"/>
          </a:p>
        </p:txBody>
      </p:sp>
      <p:sp>
        <p:nvSpPr>
          <p:cNvPr id="18441" name="AutoShape 49"/>
          <p:cNvSpPr>
            <a:spLocks noChangeArrowheads="1"/>
          </p:cNvSpPr>
          <p:nvPr/>
        </p:nvSpPr>
        <p:spPr bwMode="gray">
          <a:xfrm>
            <a:off x="3348038" y="4521200"/>
            <a:ext cx="3854450"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18442" name="AutoShape 50"/>
          <p:cNvSpPr>
            <a:spLocks noChangeArrowheads="1"/>
          </p:cNvSpPr>
          <p:nvPr/>
        </p:nvSpPr>
        <p:spPr bwMode="gray">
          <a:xfrm>
            <a:off x="3773488" y="3671888"/>
            <a:ext cx="3479800"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18443" name="AutoShape 51"/>
          <p:cNvSpPr>
            <a:spLocks noChangeArrowheads="1"/>
          </p:cNvSpPr>
          <p:nvPr/>
        </p:nvSpPr>
        <p:spPr bwMode="gray">
          <a:xfrm>
            <a:off x="4364038" y="2635250"/>
            <a:ext cx="3055937"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18444" name="AutoShape 52"/>
          <p:cNvSpPr>
            <a:spLocks noChangeArrowheads="1"/>
          </p:cNvSpPr>
          <p:nvPr/>
        </p:nvSpPr>
        <p:spPr bwMode="gray">
          <a:xfrm>
            <a:off x="5230813" y="1785938"/>
            <a:ext cx="2740025"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grpSp>
        <p:nvGrpSpPr>
          <p:cNvPr id="18445" name="Group 53"/>
          <p:cNvGrpSpPr>
            <a:grpSpLocks/>
          </p:cNvGrpSpPr>
          <p:nvPr/>
        </p:nvGrpSpPr>
        <p:grpSpPr bwMode="auto">
          <a:xfrm>
            <a:off x="7867650" y="1778000"/>
            <a:ext cx="427038" cy="550863"/>
            <a:chOff x="2078" y="554"/>
            <a:chExt cx="1670" cy="4715"/>
          </a:xfrm>
        </p:grpSpPr>
        <p:sp>
          <p:nvSpPr>
            <p:cNvPr id="18488"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18489"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36" name="Oval 56"/>
            <p:cNvSpPr>
              <a:spLocks noChangeArrowheads="1"/>
            </p:cNvSpPr>
            <p:nvPr/>
          </p:nvSpPr>
          <p:spPr bwMode="gray">
            <a:xfrm>
              <a:off x="2730" y="554"/>
              <a:ext cx="1018" cy="463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91" name="Oval 57"/>
            <p:cNvSpPr>
              <a:spLocks noChangeArrowheads="1"/>
            </p:cNvSpPr>
            <p:nvPr/>
          </p:nvSpPr>
          <p:spPr bwMode="gray">
            <a:xfrm>
              <a:off x="2729" y="557"/>
              <a:ext cx="1016" cy="4629"/>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39" name="Oval 58"/>
            <p:cNvSpPr>
              <a:spLocks noChangeArrowheads="1"/>
            </p:cNvSpPr>
            <p:nvPr/>
          </p:nvSpPr>
          <p:spPr bwMode="gray">
            <a:xfrm>
              <a:off x="2333" y="636"/>
              <a:ext cx="1099" cy="463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93" name="Oval 59"/>
            <p:cNvSpPr>
              <a:spLocks noChangeArrowheads="1"/>
            </p:cNvSpPr>
            <p:nvPr/>
          </p:nvSpPr>
          <p:spPr bwMode="gray">
            <a:xfrm>
              <a:off x="2337" y="640"/>
              <a:ext cx="1096" cy="4629"/>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18446" name="Group 60"/>
          <p:cNvGrpSpPr>
            <a:grpSpLocks/>
          </p:cNvGrpSpPr>
          <p:nvPr/>
        </p:nvGrpSpPr>
        <p:grpSpPr bwMode="auto">
          <a:xfrm>
            <a:off x="7351713" y="2566988"/>
            <a:ext cx="427037" cy="550862"/>
            <a:chOff x="2078" y="564"/>
            <a:chExt cx="1670" cy="4696"/>
          </a:xfrm>
        </p:grpSpPr>
        <p:sp>
          <p:nvSpPr>
            <p:cNvPr id="18482"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18483"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49" name="Oval 63"/>
            <p:cNvSpPr>
              <a:spLocks noChangeArrowheads="1"/>
            </p:cNvSpPr>
            <p:nvPr/>
          </p:nvSpPr>
          <p:spPr bwMode="gray">
            <a:xfrm>
              <a:off x="2730" y="564"/>
              <a:ext cx="1018"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85" name="Oval 64"/>
            <p:cNvSpPr>
              <a:spLocks noChangeArrowheads="1"/>
            </p:cNvSpPr>
            <p:nvPr/>
          </p:nvSpPr>
          <p:spPr bwMode="gray">
            <a:xfrm>
              <a:off x="2729" y="567"/>
              <a:ext cx="1016" cy="4610"/>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51" name="Oval 65"/>
            <p:cNvSpPr>
              <a:spLocks noChangeArrowheads="1"/>
            </p:cNvSpPr>
            <p:nvPr/>
          </p:nvSpPr>
          <p:spPr bwMode="gray">
            <a:xfrm>
              <a:off x="2333" y="645"/>
              <a:ext cx="1099"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87" name="Oval 66"/>
            <p:cNvSpPr>
              <a:spLocks noChangeArrowheads="1"/>
            </p:cNvSpPr>
            <p:nvPr/>
          </p:nvSpPr>
          <p:spPr bwMode="gray">
            <a:xfrm>
              <a:off x="2337" y="650"/>
              <a:ext cx="1096" cy="4610"/>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18447" name="Group 67"/>
          <p:cNvGrpSpPr>
            <a:grpSpLocks/>
          </p:cNvGrpSpPr>
          <p:nvPr/>
        </p:nvGrpSpPr>
        <p:grpSpPr bwMode="auto">
          <a:xfrm>
            <a:off x="7094538" y="3548063"/>
            <a:ext cx="427037" cy="552450"/>
            <a:chOff x="2078" y="953"/>
            <a:chExt cx="1670" cy="3918"/>
          </a:xfrm>
        </p:grpSpPr>
        <p:sp>
          <p:nvSpPr>
            <p:cNvPr id="1847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1847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58" name="Oval 70"/>
            <p:cNvSpPr>
              <a:spLocks noChangeArrowheads="1"/>
            </p:cNvSpPr>
            <p:nvPr/>
          </p:nvSpPr>
          <p:spPr bwMode="gray">
            <a:xfrm>
              <a:off x="2730" y="953"/>
              <a:ext cx="1018" cy="382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79" name="Oval 71"/>
            <p:cNvSpPr>
              <a:spLocks noChangeArrowheads="1"/>
            </p:cNvSpPr>
            <p:nvPr/>
          </p:nvSpPr>
          <p:spPr bwMode="gray">
            <a:xfrm>
              <a:off x="2729" y="955"/>
              <a:ext cx="1016" cy="3833"/>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0" name="Oval 72"/>
            <p:cNvSpPr>
              <a:spLocks noChangeArrowheads="1"/>
            </p:cNvSpPr>
            <p:nvPr/>
          </p:nvSpPr>
          <p:spPr bwMode="gray">
            <a:xfrm>
              <a:off x="2333" y="1032"/>
              <a:ext cx="1099" cy="383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81" name="Oval 73"/>
            <p:cNvSpPr>
              <a:spLocks noChangeArrowheads="1"/>
            </p:cNvSpPr>
            <p:nvPr/>
          </p:nvSpPr>
          <p:spPr bwMode="gray">
            <a:xfrm>
              <a:off x="2337" y="1038"/>
              <a:ext cx="1096" cy="3833"/>
            </a:xfrm>
            <a:prstGeom prst="ellipse">
              <a:avLst/>
            </a:prstGeom>
            <a:solidFill>
              <a:srgbClr val="C00000"/>
            </a:solidFill>
            <a:ln w="38100" algn="ctr">
              <a:noFill/>
              <a:round/>
              <a:headEnd/>
              <a:tailEnd/>
            </a:ln>
          </p:spPr>
          <p:txBody>
            <a:bodyPr anchor="ctr">
              <a:spAutoFit/>
            </a:bodyPr>
            <a:lstStyle/>
            <a:p>
              <a:pPr algn="l" rtl="0"/>
              <a:endParaRPr lang="fa-IR">
                <a:latin typeface="Calibri" pitchFamily="34" charset="0"/>
              </a:endParaRPr>
            </a:p>
          </p:txBody>
        </p:sp>
      </p:grpSp>
      <p:grpSp>
        <p:nvGrpSpPr>
          <p:cNvPr id="18448" name="Group 74"/>
          <p:cNvGrpSpPr>
            <a:grpSpLocks/>
          </p:cNvGrpSpPr>
          <p:nvPr/>
        </p:nvGrpSpPr>
        <p:grpSpPr bwMode="auto">
          <a:xfrm>
            <a:off x="7253288" y="4413250"/>
            <a:ext cx="425450" cy="552450"/>
            <a:chOff x="2078" y="885"/>
            <a:chExt cx="1670" cy="4056"/>
          </a:xfrm>
        </p:grpSpPr>
        <p:sp>
          <p:nvSpPr>
            <p:cNvPr id="18470"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18471"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65" name="Oval 77"/>
            <p:cNvSpPr>
              <a:spLocks noChangeArrowheads="1"/>
            </p:cNvSpPr>
            <p:nvPr/>
          </p:nvSpPr>
          <p:spPr bwMode="gray">
            <a:xfrm>
              <a:off x="2732" y="885"/>
              <a:ext cx="1016" cy="397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73" name="Oval 78"/>
            <p:cNvSpPr>
              <a:spLocks noChangeArrowheads="1"/>
            </p:cNvSpPr>
            <p:nvPr/>
          </p:nvSpPr>
          <p:spPr bwMode="gray">
            <a:xfrm>
              <a:off x="2729" y="885"/>
              <a:ext cx="1016" cy="3973"/>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7" name="Oval 79"/>
            <p:cNvSpPr>
              <a:spLocks noChangeArrowheads="1"/>
            </p:cNvSpPr>
            <p:nvPr/>
          </p:nvSpPr>
          <p:spPr bwMode="gray">
            <a:xfrm>
              <a:off x="2333" y="967"/>
              <a:ext cx="1097" cy="397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18475" name="Oval 80"/>
            <p:cNvSpPr>
              <a:spLocks noChangeArrowheads="1"/>
            </p:cNvSpPr>
            <p:nvPr/>
          </p:nvSpPr>
          <p:spPr bwMode="gray">
            <a:xfrm>
              <a:off x="2337" y="968"/>
              <a:ext cx="1096" cy="3973"/>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sp>
        <p:nvSpPr>
          <p:cNvPr id="76" name="Rectangle 2"/>
          <p:cNvSpPr txBox="1">
            <a:spLocks noChangeArrowheads="1"/>
          </p:cNvSpPr>
          <p:nvPr/>
        </p:nvSpPr>
        <p:spPr>
          <a:xfrm>
            <a:off x="7900988" y="2946400"/>
            <a:ext cx="2182812" cy="1571625"/>
          </a:xfrm>
          <a:prstGeom prst="rect">
            <a:avLst/>
          </a:prstGeom>
        </p:spPr>
        <p:txBody>
          <a:bodyPr lIns="95735" tIns="47870" rIns="95735" bIns="47870"/>
          <a:lstStyle/>
          <a:p>
            <a:pPr algn="ctr" defTabSz="957011" rtl="0" fontAlgn="auto">
              <a:lnSpc>
                <a:spcPct val="200000"/>
              </a:lnSpc>
              <a:spcBef>
                <a:spcPts val="0"/>
              </a:spcBef>
              <a:spcAft>
                <a:spcPts val="0"/>
              </a:spcAft>
              <a:defRPr/>
            </a:pPr>
            <a:r>
              <a:rPr lang="fa-IR" sz="2100" b="1" kern="0" dirty="0">
                <a:latin typeface="+mj-lt"/>
                <a:ea typeface="+mj-ea"/>
                <a:cs typeface="B Nazanin" pitchFamily="2" charset="-78"/>
              </a:rPr>
              <a:t>شناخت مفهوم مدرسه</a:t>
            </a:r>
            <a:endParaRPr lang="en-US" sz="2100" b="1" kern="0" dirty="0">
              <a:latin typeface="+mj-lt"/>
              <a:ea typeface="+mj-ea"/>
              <a:cs typeface="B Nazanin" pitchFamily="2" charset="-78"/>
            </a:endParaRPr>
          </a:p>
        </p:txBody>
      </p:sp>
      <p:sp>
        <p:nvSpPr>
          <p:cNvPr id="18450" name="Rectangle 47"/>
          <p:cNvSpPr>
            <a:spLocks noChangeArrowheads="1"/>
          </p:cNvSpPr>
          <p:nvPr/>
        </p:nvSpPr>
        <p:spPr bwMode="auto">
          <a:xfrm>
            <a:off x="5464175" y="2736850"/>
            <a:ext cx="1849438" cy="327025"/>
          </a:xfrm>
          <a:prstGeom prst="rect">
            <a:avLst/>
          </a:prstGeom>
          <a:noFill/>
          <a:ln w="9525">
            <a:noFill/>
            <a:miter lim="800000"/>
            <a:headEnd/>
            <a:tailEnd/>
          </a:ln>
        </p:spPr>
        <p:txBody>
          <a:bodyPr wrap="none" lIns="95735" tIns="47870" rIns="95735" bIns="47870">
            <a:spAutoFit/>
          </a:bodyPr>
          <a:lstStyle/>
          <a:p>
            <a:pPr algn="l" rtl="0"/>
            <a:r>
              <a:rPr lang="fa-IR" sz="1500" b="1" dirty="0">
                <a:latin typeface="Verdana" pitchFamily="34" charset="0"/>
                <a:cs typeface="B Nazanin" pitchFamily="2" charset="-78"/>
              </a:rPr>
              <a:t>شناخت تاریخی تولیت بنا</a:t>
            </a:r>
            <a:endParaRPr lang="en-US" sz="1500" b="1" dirty="0">
              <a:latin typeface="Verdana" pitchFamily="34" charset="0"/>
              <a:cs typeface="B Nazanin" pitchFamily="2" charset="-78"/>
            </a:endParaRPr>
          </a:p>
        </p:txBody>
      </p:sp>
      <p:sp>
        <p:nvSpPr>
          <p:cNvPr id="18451" name="Rectangle 49"/>
          <p:cNvSpPr>
            <a:spLocks noChangeArrowheads="1"/>
          </p:cNvSpPr>
          <p:nvPr/>
        </p:nvSpPr>
        <p:spPr bwMode="auto">
          <a:xfrm>
            <a:off x="4868863" y="3716338"/>
            <a:ext cx="2139950" cy="327025"/>
          </a:xfrm>
          <a:prstGeom prst="rect">
            <a:avLst/>
          </a:prstGeom>
          <a:noFill/>
          <a:ln w="9525">
            <a:noFill/>
            <a:miter lim="800000"/>
            <a:headEnd/>
            <a:tailEnd/>
          </a:ln>
        </p:spPr>
        <p:txBody>
          <a:bodyPr wrap="none" lIns="95735" tIns="47870" rIns="95735" bIns="47870">
            <a:spAutoFit/>
          </a:bodyPr>
          <a:lstStyle/>
          <a:p>
            <a:pPr algn="l" rtl="0"/>
            <a:r>
              <a:rPr lang="fa-IR" sz="1500" b="1">
                <a:latin typeface="Verdana" pitchFamily="34" charset="0"/>
                <a:cs typeface="B Nazanin" pitchFamily="2" charset="-78"/>
              </a:rPr>
              <a:t>ويژگي ها و اتفاقات تاريخي بنا</a:t>
            </a:r>
            <a:endParaRPr lang="en-US" sz="1500" b="1">
              <a:latin typeface="Verdana" pitchFamily="34" charset="0"/>
              <a:cs typeface="B Nazanin" pitchFamily="2" charset="-78"/>
            </a:endParaRPr>
          </a:p>
        </p:txBody>
      </p:sp>
      <p:sp>
        <p:nvSpPr>
          <p:cNvPr id="18452" name="Rectangle 51"/>
          <p:cNvSpPr>
            <a:spLocks noChangeArrowheads="1"/>
          </p:cNvSpPr>
          <p:nvPr/>
        </p:nvSpPr>
        <p:spPr bwMode="auto">
          <a:xfrm>
            <a:off x="6142038" y="1865313"/>
            <a:ext cx="1706562" cy="327025"/>
          </a:xfrm>
          <a:prstGeom prst="rect">
            <a:avLst/>
          </a:prstGeom>
          <a:noFill/>
          <a:ln w="9525">
            <a:noFill/>
            <a:miter lim="800000"/>
            <a:headEnd/>
            <a:tailEnd/>
          </a:ln>
        </p:spPr>
        <p:txBody>
          <a:bodyPr wrap="none" lIns="95735" tIns="47870" rIns="95735" bIns="47870">
            <a:spAutoFit/>
          </a:bodyPr>
          <a:lstStyle/>
          <a:p>
            <a:pPr algn="l" rtl="0"/>
            <a:r>
              <a:rPr lang="fa-IR" sz="1500" b="1" dirty="0">
                <a:latin typeface="Verdana" pitchFamily="34" charset="0"/>
                <a:cs typeface="B Nazanin" pitchFamily="2" charset="-78"/>
              </a:rPr>
              <a:t>نگاهی بر مفهوم مدرسه</a:t>
            </a:r>
            <a:endParaRPr lang="en-US" sz="1500" b="1" dirty="0">
              <a:latin typeface="Verdana" pitchFamily="34" charset="0"/>
              <a:cs typeface="B Nazanin" pitchFamily="2" charset="-78"/>
            </a:endParaRPr>
          </a:p>
        </p:txBody>
      </p:sp>
      <p:sp>
        <p:nvSpPr>
          <p:cNvPr id="18453" name="Rectangle 52"/>
          <p:cNvSpPr>
            <a:spLocks noChangeArrowheads="1"/>
          </p:cNvSpPr>
          <p:nvPr/>
        </p:nvSpPr>
        <p:spPr bwMode="auto">
          <a:xfrm>
            <a:off x="5775325" y="4586288"/>
            <a:ext cx="1477963" cy="328612"/>
          </a:xfrm>
          <a:prstGeom prst="rect">
            <a:avLst/>
          </a:prstGeom>
          <a:noFill/>
          <a:ln w="9525">
            <a:noFill/>
            <a:miter lim="800000"/>
            <a:headEnd/>
            <a:tailEnd/>
          </a:ln>
        </p:spPr>
        <p:txBody>
          <a:bodyPr wrap="none" lIns="95735" tIns="47870" rIns="95735" bIns="47870">
            <a:spAutoFit/>
          </a:bodyPr>
          <a:lstStyle/>
          <a:p>
            <a:r>
              <a:rPr lang="fa-IR" sz="1500" b="1">
                <a:latin typeface="Verdana" pitchFamily="34" charset="0"/>
                <a:cs typeface="B Nazanin" pitchFamily="2" charset="-78"/>
              </a:rPr>
              <a:t>عناصر الحاقي در بنا</a:t>
            </a:r>
            <a:endParaRPr lang="en-US" sz="1500" b="1">
              <a:latin typeface="Verdana" pitchFamily="34" charset="0"/>
              <a:cs typeface="B Nazanin" pitchFamily="2" charset="-78"/>
            </a:endParaRPr>
          </a:p>
        </p:txBody>
      </p:sp>
      <p:pic>
        <p:nvPicPr>
          <p:cNvPr id="18454" name="Picture 6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8455" name="Group 53"/>
          <p:cNvGrpSpPr>
            <a:grpSpLocks/>
          </p:cNvGrpSpPr>
          <p:nvPr/>
        </p:nvGrpSpPr>
        <p:grpSpPr bwMode="auto">
          <a:xfrm>
            <a:off x="325438" y="1616075"/>
            <a:ext cx="3425825" cy="5187950"/>
            <a:chOff x="421417" y="2261407"/>
            <a:chExt cx="4426324" cy="7263590"/>
          </a:xfrm>
        </p:grpSpPr>
        <p:grpSp>
          <p:nvGrpSpPr>
            <p:cNvPr id="18459" name="Group 82"/>
            <p:cNvGrpSpPr>
              <a:grpSpLocks/>
            </p:cNvGrpSpPr>
            <p:nvPr/>
          </p:nvGrpSpPr>
          <p:grpSpPr bwMode="auto">
            <a:xfrm>
              <a:off x="421417" y="2261407"/>
              <a:ext cx="4426324" cy="7263590"/>
              <a:chOff x="80891" y="3033303"/>
              <a:chExt cx="5100710" cy="6278942"/>
            </a:xfrm>
          </p:grpSpPr>
          <p:pic>
            <p:nvPicPr>
              <p:cNvPr id="18461"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8462" name="Group 29"/>
              <p:cNvGrpSpPr>
                <a:grpSpLocks/>
              </p:cNvGrpSpPr>
              <p:nvPr/>
            </p:nvGrpSpPr>
            <p:grpSpPr bwMode="auto">
              <a:xfrm>
                <a:off x="80891" y="3033303"/>
                <a:ext cx="5100710" cy="6278942"/>
                <a:chOff x="80891" y="3033303"/>
                <a:chExt cx="5100710" cy="6278942"/>
              </a:xfrm>
            </p:grpSpPr>
            <p:sp>
              <p:nvSpPr>
                <p:cNvPr id="7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8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8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8469"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8460" name="TextBox 6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6"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8457"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70" name="Slide Number Placeholder 36"/>
          <p:cNvSpPr>
            <a:spLocks noGrp="1"/>
          </p:cNvSpPr>
          <p:nvPr>
            <p:ph type="sldNum" sz="quarter" idx="12"/>
          </p:nvPr>
        </p:nvSpPr>
        <p:spPr>
          <a:xfrm>
            <a:off x="3525838" y="6438900"/>
            <a:ext cx="2311400" cy="365125"/>
          </a:xfrm>
        </p:spPr>
        <p:txBody>
          <a:bodyPr/>
          <a:lstStyle/>
          <a:p>
            <a:pPr>
              <a:defRPr/>
            </a:pPr>
            <a:fld id="{F5868918-232B-4811-8D97-06C47818F6FB}" type="slidenum">
              <a:rPr lang="en-US" smtClean="0">
                <a:latin typeface="F_jalal" pitchFamily="2" charset="0"/>
              </a:rPr>
              <a:pPr>
                <a:defRPr/>
              </a:pPr>
              <a:t>17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945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946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63" name="Rectangle 1"/>
          <p:cNvSpPr>
            <a:spLocks noChangeArrowheads="1"/>
          </p:cNvSpPr>
          <p:nvPr/>
        </p:nvSpPr>
        <p:spPr bwMode="auto">
          <a:xfrm>
            <a:off x="2889250" y="1936750"/>
            <a:ext cx="6573838" cy="4745038"/>
          </a:xfrm>
          <a:prstGeom prst="rect">
            <a:avLst/>
          </a:prstGeom>
          <a:noFill/>
          <a:ln w="9525">
            <a:noFill/>
            <a:miter lim="800000"/>
            <a:headEnd/>
            <a:tailEnd/>
          </a:ln>
        </p:spPr>
        <p:txBody>
          <a:bodyPr lIns="95747" tIns="47875" rIns="95747" bIns="47875" anchor="ctr">
            <a:spAutoFit/>
          </a:bodyPr>
          <a:lstStyle/>
          <a:p>
            <a:pPr algn="just" eaLnBrk="0" hangingPunct="0"/>
            <a:r>
              <a:rPr lang="fa-IR" sz="1100">
                <a:latin typeface="Tahoma" pitchFamily="34" charset="0"/>
                <a:cs typeface="B Nazanin" pitchFamily="2" charset="-78"/>
              </a:rPr>
              <a:t>دومین بنای کالبدی تاثیرگذار بر سیمای کالبدی شهر، پس از ظهور اسلام و عمده‏ترین عنصر کالبدی شهرهای اسلامی مدرسه می‏باشد.  تاريخچه رسمي مدرسه،جدا از سرگذشت غير رسمي آن،به طور عادي در سال 1067م/460ه.ق.آغاز گرديد،يعني هنگامي كه مدرسه بزرگ نظاميه در يغداد گشايش يافت.</a:t>
            </a:r>
          </a:p>
          <a:p>
            <a:pPr algn="just" eaLnBrk="0" hangingPunct="0"/>
            <a:r>
              <a:rPr lang="fa-IR" sz="1100">
                <a:latin typeface="Tahoma" pitchFamily="34" charset="0"/>
                <a:cs typeface="B Nazanin" pitchFamily="2" charset="-78"/>
              </a:rPr>
              <a:t>مدرسه جزي يكي از بناهاي مهم مذهبي محسوب مي شود،مدارس صاحب نام در دوره اسلامي معمولا در مجاور راسته هاي بازار و يا مساجد اصلي شهر تاسيس مي شد.سابقه مدارس به زماني قبل از اسلام بر مي گردد و شايد بتوان گفت با پيدايش خط و به وجود آمدن ديوانخانه هاي دولتي و تجاري،ضرورت وجود محلي جهت تدريس آكادميك علوم پيدا شد.</a:t>
            </a:r>
          </a:p>
          <a:p>
            <a:pPr algn="just" eaLnBrk="0" hangingPunct="0"/>
            <a:r>
              <a:rPr lang="fa-IR" sz="1100">
                <a:latin typeface="Tahoma" pitchFamily="34" charset="0"/>
                <a:cs typeface="B Nazanin" pitchFamily="2" charset="-78"/>
              </a:rPr>
              <a:t>نشانه هاي اوليه محلي به عنوان مدرسه در شهر شوش در دوره ايلامي كشف شد و از مدارس مهم پيش از اسلام مدرسه ”جندي شاپور“در خوزستان است كه در فلسفه و پزشكي شهرت داشته است.با توجه به عظمت حكومتهاي مختلف ايران در آن دوران و ارتباطات تجاري و سياسي در سر تا سر امپراطوري وسيع و حتي خارج از آن،تربيت دبيران كارآزموده مورد نياز بود.به علاوه وجود مذاهب مختلف احتياج به راهبان،مغان و همچنين شاگردان جهت تداوم و تسهيل امور مذهبي،سياسي و تجاري داشت.</a:t>
            </a:r>
          </a:p>
          <a:p>
            <a:pPr algn="just" eaLnBrk="0" hangingPunct="0"/>
            <a:endParaRPr lang="fa-IR" sz="1100">
              <a:latin typeface="Tahoma" pitchFamily="34" charset="0"/>
              <a:cs typeface="B Nazanin" pitchFamily="2" charset="-78"/>
            </a:endParaRPr>
          </a:p>
          <a:p>
            <a:pPr algn="just"/>
            <a:endParaRPr lang="fa-IR" sz="1100">
              <a:latin typeface="Calibri" pitchFamily="34" charset="0"/>
              <a:cs typeface="B Nazanin" pitchFamily="2" charset="-78"/>
            </a:endParaRPr>
          </a:p>
          <a:p>
            <a:pPr algn="just"/>
            <a:r>
              <a:rPr lang="fa-IR" sz="1600" b="1">
                <a:latin typeface="Calibri" pitchFamily="34" charset="0"/>
                <a:cs typeface="B Nazanin" pitchFamily="2" charset="-78"/>
              </a:rPr>
              <a:t>در گذشته فضاهاي آموزشي در ايران دو گونه بوده است:</a:t>
            </a:r>
            <a:endParaRPr lang="fa-IR" sz="1500" b="1">
              <a:latin typeface="Calibri" pitchFamily="34" charset="0"/>
              <a:cs typeface="B Nazanin" pitchFamily="2" charset="-78"/>
            </a:endParaRPr>
          </a:p>
          <a:p>
            <a:pPr algn="just"/>
            <a:r>
              <a:rPr lang="fa-IR" sz="1600" b="1">
                <a:latin typeface="Calibri" pitchFamily="34" charset="0"/>
                <a:cs typeface="B Nazanin" pitchFamily="2" charset="-78"/>
              </a:rPr>
              <a:t>مكتب خانه :              </a:t>
            </a:r>
          </a:p>
          <a:p>
            <a:pPr algn="just"/>
            <a:r>
              <a:rPr lang="fa-IR" sz="1100">
                <a:latin typeface="Calibri" pitchFamily="34" charset="0"/>
                <a:cs typeface="B Nazanin" pitchFamily="2" charset="-78"/>
              </a:rPr>
              <a:t>مكتب خانه جايگاه ويژه اي نداشته و بيشتر در يك خانه يا بالاخانه يا خانه خود مدرس برگزار مي شده مقدمات الفبا،قران و خواندن آموزش داده مي شده است.</a:t>
            </a:r>
          </a:p>
          <a:p>
            <a:pPr algn="just"/>
            <a:r>
              <a:rPr lang="fa-IR" sz="1600" b="1">
                <a:latin typeface="Calibri" pitchFamily="34" charset="0"/>
                <a:cs typeface="B Nazanin" pitchFamily="2" charset="-78"/>
              </a:rPr>
              <a:t>مدرسه:</a:t>
            </a:r>
          </a:p>
          <a:p>
            <a:pPr algn="just"/>
            <a:r>
              <a:rPr lang="fa-IR" sz="1100">
                <a:latin typeface="Calibri" pitchFamily="34" charset="0"/>
                <a:cs typeface="B Nazanin" pitchFamily="2" charset="-78"/>
              </a:rPr>
              <a:t>مدرسه در دو سطح برگذار مي شده است:يكي سطح مقدمات</a:t>
            </a:r>
            <a:r>
              <a:rPr lang="en-US" sz="1100">
                <a:latin typeface="Calibri" pitchFamily="34" charset="0"/>
                <a:cs typeface="B Nazanin" pitchFamily="2" charset="-78"/>
              </a:rPr>
              <a:t>]</a:t>
            </a:r>
            <a:r>
              <a:rPr lang="fa-IR" sz="1100">
                <a:latin typeface="Calibri" pitchFamily="34" charset="0"/>
                <a:cs typeface="B Nazanin" pitchFamily="2" charset="-78"/>
              </a:rPr>
              <a:t>دوره فقه</a:t>
            </a:r>
            <a:r>
              <a:rPr lang="en-US" sz="1100">
                <a:latin typeface="Calibri" pitchFamily="34" charset="0"/>
                <a:cs typeface="B Nazanin" pitchFamily="2" charset="-78"/>
              </a:rPr>
              <a:t>[</a:t>
            </a:r>
            <a:r>
              <a:rPr lang="fa-IR" sz="1100">
                <a:latin typeface="Calibri" pitchFamily="34" charset="0"/>
                <a:cs typeface="B Nazanin" pitchFamily="2" charset="-78"/>
              </a:rPr>
              <a:t>،كه اين سطح به جاي مدرسه متوسطه امروزي شمرده مي شده است.دوم سطح خارج،در سطح خارج تنها دروس مذهبي آموزش داده نمي شده و درسهايي مانند فلسفه و حكمت،رياضي و...نيز تدرييس مي شده است.</a:t>
            </a:r>
          </a:p>
          <a:p>
            <a:pPr algn="just"/>
            <a:r>
              <a:rPr lang="fa-IR" sz="1100">
                <a:latin typeface="Calibri" pitchFamily="34" charset="0"/>
                <a:cs typeface="B Nazanin" pitchFamily="2" charset="-78"/>
              </a:rPr>
              <a:t>مدرسه به دليل شرايط كساني كه در آن به تحصيل مي پرداختند فضاهاي مختلفي داشته است،داخل مدرسه ها داراي حياطي سرسبز با حجره ها و ايوانهايي در اطراف بوده است.جاي سمينارها در ايوان مدارس بوده و بحثهاي دو نفري در پيشخان ها انجام مي شده است.همچنين قسمتي براي درس خارج كه سطح تحصيل آنها بالاتر از طلبه هاي معمولي بوده در نظر گرفته مي شده(طبقه همكف براي طلبه ها وكارهاي آنها و طبقه اول براي طلبه هاي سطح خارج).</a:t>
            </a:r>
          </a:p>
          <a:p>
            <a:pPr eaLnBrk="0" hangingPunct="0"/>
            <a:endParaRPr lang="fa-IR" sz="1500">
              <a:latin typeface="Tahoma" pitchFamily="34" charset="0"/>
              <a:cs typeface="B Nazanin" pitchFamily="2" charset="-78"/>
            </a:endParaRPr>
          </a:p>
          <a:p>
            <a:pPr eaLnBrk="0" hangingPunct="0"/>
            <a:endParaRPr lang="fa-IR" sz="1500">
              <a:latin typeface="Tahoma" pitchFamily="34" charset="0"/>
              <a:cs typeface="B Nazanin" pitchFamily="2" charset="-78"/>
            </a:endParaRPr>
          </a:p>
          <a:p>
            <a:pPr eaLnBrk="0" hangingPunct="0"/>
            <a:endParaRPr lang="en-US" sz="1500">
              <a:latin typeface="Calibri" pitchFamily="34" charset="0"/>
              <a:cs typeface="B Nazanin" pitchFamily="2" charset="-78"/>
            </a:endParaRPr>
          </a:p>
        </p:txBody>
      </p:sp>
      <p:sp>
        <p:nvSpPr>
          <p:cNvPr id="35" name="Rectangle 2"/>
          <p:cNvSpPr txBox="1">
            <a:spLocks noChangeArrowheads="1"/>
          </p:cNvSpPr>
          <p:nvPr/>
        </p:nvSpPr>
        <p:spPr>
          <a:xfrm>
            <a:off x="530225" y="1612900"/>
            <a:ext cx="8916988"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 نگاهی بر مفهوم مدرسه</a:t>
            </a:r>
            <a:endParaRPr lang="en-US" sz="1600" b="1" kern="0" dirty="0">
              <a:latin typeface="+mj-lt"/>
              <a:ea typeface="+mj-ea"/>
              <a:cs typeface="B Nazanin" pitchFamily="2" charset="-78"/>
            </a:endParaRPr>
          </a:p>
        </p:txBody>
      </p:sp>
      <p:pic>
        <p:nvPicPr>
          <p:cNvPr id="19465" name="Picture 35"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9466" name="Group 12"/>
          <p:cNvGrpSpPr>
            <a:grpSpLocks/>
          </p:cNvGrpSpPr>
          <p:nvPr/>
        </p:nvGrpSpPr>
        <p:grpSpPr bwMode="auto">
          <a:xfrm>
            <a:off x="325438" y="1616075"/>
            <a:ext cx="3425825" cy="5187950"/>
            <a:chOff x="421417" y="2261407"/>
            <a:chExt cx="4426324" cy="7263590"/>
          </a:xfrm>
        </p:grpSpPr>
        <p:grpSp>
          <p:nvGrpSpPr>
            <p:cNvPr id="19471" name="Group 82"/>
            <p:cNvGrpSpPr>
              <a:grpSpLocks/>
            </p:cNvGrpSpPr>
            <p:nvPr/>
          </p:nvGrpSpPr>
          <p:grpSpPr bwMode="auto">
            <a:xfrm>
              <a:off x="421417" y="2261407"/>
              <a:ext cx="4426324" cy="7263590"/>
              <a:chOff x="80891" y="3033303"/>
              <a:chExt cx="5100710" cy="6278942"/>
            </a:xfrm>
          </p:grpSpPr>
          <p:pic>
            <p:nvPicPr>
              <p:cNvPr id="19473"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9474" name="Group 29"/>
              <p:cNvGrpSpPr>
                <a:grpSpLocks/>
              </p:cNvGrpSpPr>
              <p:nvPr/>
            </p:nvGrpSpPr>
            <p:grpSpPr bwMode="auto">
              <a:xfrm>
                <a:off x="80891" y="3033303"/>
                <a:ext cx="5100710" cy="6278942"/>
                <a:chOff x="80891" y="3033303"/>
                <a:chExt cx="5100710" cy="6278942"/>
              </a:xfrm>
            </p:grpSpPr>
            <p:sp>
              <p:nvSpPr>
                <p:cNvPr id="1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1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2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2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2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9481"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9472" name="TextBox 1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2"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9469"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525838" y="6438900"/>
            <a:ext cx="2311400" cy="365125"/>
          </a:xfrm>
        </p:spPr>
        <p:txBody>
          <a:bodyPr/>
          <a:lstStyle/>
          <a:p>
            <a:pPr>
              <a:defRPr/>
            </a:pPr>
            <a:fld id="{EFF49C11-F05E-48DF-85D1-6AF1940C6BD5}" type="slidenum">
              <a:rPr lang="en-US" smtClean="0">
                <a:latin typeface="F_jalal" pitchFamily="2" charset="0"/>
              </a:rPr>
              <a:pPr>
                <a:defRPr/>
              </a:pPr>
              <a:t>18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048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048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487" name="Rectangle 1"/>
          <p:cNvSpPr>
            <a:spLocks noChangeArrowheads="1"/>
          </p:cNvSpPr>
          <p:nvPr/>
        </p:nvSpPr>
        <p:spPr bwMode="auto">
          <a:xfrm>
            <a:off x="4989513" y="1919288"/>
            <a:ext cx="4451350" cy="4021137"/>
          </a:xfrm>
          <a:prstGeom prst="rect">
            <a:avLst/>
          </a:prstGeom>
          <a:noFill/>
          <a:ln w="9525">
            <a:noFill/>
            <a:miter lim="800000"/>
            <a:headEnd/>
            <a:tailEnd/>
          </a:ln>
        </p:spPr>
        <p:txBody>
          <a:bodyPr lIns="95747" tIns="47875" rIns="95747" bIns="47875" anchor="ctr">
            <a:spAutoFit/>
          </a:bodyPr>
          <a:lstStyle/>
          <a:p>
            <a:pPr algn="just" eaLnBrk="0" hangingPunct="0"/>
            <a:r>
              <a:rPr lang="fa-IR" sz="1600" b="1">
                <a:solidFill>
                  <a:srgbClr val="000000"/>
                </a:solidFill>
                <a:latin typeface="Tahoma" pitchFamily="34" charset="0"/>
                <a:cs typeface="B Nazanin" pitchFamily="2" charset="-78"/>
              </a:rPr>
              <a:t>حجره</a:t>
            </a:r>
          </a:p>
          <a:p>
            <a:pPr algn="just" eaLnBrk="0" hangingPunct="0"/>
            <a:r>
              <a:rPr lang="fa-IR" sz="1100">
                <a:solidFill>
                  <a:srgbClr val="000000"/>
                </a:solidFill>
                <a:latin typeface="Tahoma" pitchFamily="34" charset="0"/>
                <a:cs typeface="B Nazanin" pitchFamily="2" charset="-78"/>
              </a:rPr>
              <a:t>حجره ها معمولا براي يك يا سه نفر بوده و هيچ كدام از آنها رو به بيرون مدرسه ساخته نمي شده است،يك حجره كامل مدرسه داراي يك پيش اتاق يا ايوانچه بود كه به ميانسرا و فضاي آزاد باز مي شد.هر حجره در داخل خود يك پستو داشته كه در آن پخت و پز مي كردند.</a:t>
            </a:r>
          </a:p>
          <a:p>
            <a:pPr algn="just" eaLnBrk="0" hangingPunct="0"/>
            <a:r>
              <a:rPr lang="fa-IR" sz="1100">
                <a:solidFill>
                  <a:srgbClr val="000000"/>
                </a:solidFill>
                <a:latin typeface="Tahoma" pitchFamily="34" charset="0"/>
                <a:cs typeface="B Nazanin" pitchFamily="2" charset="-78"/>
              </a:rPr>
              <a:t>پستوها دو اشكوب داشتند و اشكوب دوم انباري بود،در بيشتر مدرسه ها  ايوانچه جلوي حجره هاي اشكوب بالا به راهرو تبديل مي شده و در پشت آنها نيز پستو بوده است.در برخي ديگر در اشكوب بالا ايوانچه جلو نگه داشته شده و راهرويي دراز در پشت رده حجره ها آنها را به هم مي رسانده است.</a:t>
            </a:r>
          </a:p>
          <a:p>
            <a:pPr algn="just"/>
            <a:r>
              <a:rPr lang="fa-IR" sz="1600" b="1">
                <a:solidFill>
                  <a:srgbClr val="000000"/>
                </a:solidFill>
                <a:latin typeface="Calibri" pitchFamily="34" charset="0"/>
                <a:cs typeface="B Nazanin" pitchFamily="2" charset="-78"/>
              </a:rPr>
              <a:t>هشتی</a:t>
            </a:r>
          </a:p>
          <a:p>
            <a:pPr algn="just"/>
            <a:r>
              <a:rPr lang="fa-IR" sz="1100">
                <a:solidFill>
                  <a:srgbClr val="000000"/>
                </a:solidFill>
                <a:latin typeface="Calibri" pitchFamily="34" charset="0"/>
                <a:cs typeface="B Nazanin" pitchFamily="2" charset="-78"/>
              </a:rPr>
              <a:t>دهلیز هشت گوش، اتاق هشت وجهی، فضای سرپوشیده متصل به کوچه وحیاط مدرسه می باشد. این فضا بعد از فضای ورودی که غالباً بلافاصله پس از درگاه است قرار می گیرد و تنها مکانی است که از منطقه بسته مدرسه بیرون می آید و ارتباط بنا را با خارج تامین می کند . مهمترین کارگرد هشتی تقسیم مسیر ورودی به دو یا چند جهت وحفظ قسمتی از حریم مدرسه است .</a:t>
            </a:r>
            <a:endParaRPr lang="fa-IR" sz="1100">
              <a:solidFill>
                <a:srgbClr val="000000"/>
              </a:solidFill>
              <a:latin typeface="Tahoma" pitchFamily="34" charset="0"/>
              <a:cs typeface="B Nazanin" pitchFamily="2" charset="-78"/>
            </a:endParaRPr>
          </a:p>
          <a:p>
            <a:pPr algn="just" eaLnBrk="0" hangingPunct="0"/>
            <a:r>
              <a:rPr lang="fa-IR" sz="1600" b="1">
                <a:solidFill>
                  <a:srgbClr val="000000"/>
                </a:solidFill>
                <a:latin typeface="Tahoma" pitchFamily="34" charset="0"/>
                <a:cs typeface="B Nazanin" pitchFamily="2" charset="-78"/>
              </a:rPr>
              <a:t>ميانسرا</a:t>
            </a:r>
          </a:p>
          <a:p>
            <a:pPr algn="just" eaLnBrk="0" hangingPunct="0"/>
            <a:r>
              <a:rPr lang="fa-IR" sz="1100">
                <a:solidFill>
                  <a:srgbClr val="000000"/>
                </a:solidFill>
                <a:latin typeface="Tahoma" pitchFamily="34" charset="0"/>
                <a:cs typeface="B Nazanin" pitchFamily="2" charset="-78"/>
              </a:rPr>
              <a:t>هر مدرسه ميانسرايي سرسبز داشته طلاب در ايوانها يا پيشخان مدرسه بحث هاي دو نفري داشته اند، بيشتر مدرسه هاي بزرگ افزون بر مدرس و مسجد،كتابخانه هم داشته اند.</a:t>
            </a:r>
          </a:p>
          <a:p>
            <a:pPr algn="just" eaLnBrk="0" hangingPunct="0"/>
            <a:r>
              <a:rPr lang="fa-IR" sz="1600" b="1">
                <a:solidFill>
                  <a:srgbClr val="000000"/>
                </a:solidFill>
                <a:latin typeface="Tahoma" pitchFamily="34" charset="0"/>
                <a:cs typeface="B Nazanin" pitchFamily="2" charset="-78"/>
              </a:rPr>
              <a:t>مدرس</a:t>
            </a:r>
          </a:p>
          <a:p>
            <a:pPr algn="just" eaLnBrk="0" hangingPunct="0"/>
            <a:r>
              <a:rPr lang="fa-IR" sz="1100">
                <a:solidFill>
                  <a:srgbClr val="000000"/>
                </a:solidFill>
                <a:latin typeface="Tahoma" pitchFamily="34" charset="0"/>
                <a:cs typeface="B Nazanin" pitchFamily="2" charset="-78"/>
              </a:rPr>
              <a:t>مدرس(محل تدريس)و مسجد از فضاي اصلي مدرسه ها مي باشد،گاه در كنار مدرسه ميانسراي كوچكي بوده كه از آن به عنوان مدرس بهره گيري مي شده است.براي آنكه سر و صداي هر مدرس به ديگري نرسد فاصله ميان آنها را رعايت مي كردند.براي پيشگيري از پژواك صدا در ديوار فرورفتگي ها و در آسمانه كاربنديهايي مي ساختند كه صدا درهم نشود و صداي مزاحم از ميان برود </a:t>
            </a:r>
          </a:p>
          <a:p>
            <a:pPr algn="just" eaLnBrk="0" hangingPunct="0"/>
            <a:endParaRPr lang="en-US" sz="1100">
              <a:solidFill>
                <a:srgbClr val="000000"/>
              </a:solidFill>
              <a:latin typeface="Calibri" pitchFamily="34" charset="0"/>
              <a:cs typeface="B Nazanin" pitchFamily="2" charset="-78"/>
            </a:endParaRPr>
          </a:p>
        </p:txBody>
      </p:sp>
      <p:sp>
        <p:nvSpPr>
          <p:cNvPr id="35" name="Rectangle 2"/>
          <p:cNvSpPr txBox="1">
            <a:spLocks noChangeArrowheads="1"/>
          </p:cNvSpPr>
          <p:nvPr/>
        </p:nvSpPr>
        <p:spPr>
          <a:xfrm>
            <a:off x="588963" y="1450975"/>
            <a:ext cx="8916987"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 عناصر داخلي مدرسه :</a:t>
            </a:r>
            <a:endParaRPr lang="en-US" sz="1600" b="1" kern="0" dirty="0">
              <a:latin typeface="+mj-lt"/>
              <a:ea typeface="+mj-ea"/>
              <a:cs typeface="B Nazanin" pitchFamily="2" charset="-78"/>
            </a:endParaRPr>
          </a:p>
        </p:txBody>
      </p:sp>
      <p:pic>
        <p:nvPicPr>
          <p:cNvPr id="20489" name="Picture 9" descr="C:\Documents and Settings\Administrator.EMTEDAD-D80151A\Desktop\IMG_3921.JPG"/>
          <p:cNvPicPr>
            <a:picLocks noChangeAspect="1" noChangeArrowheads="1"/>
          </p:cNvPicPr>
          <p:nvPr/>
        </p:nvPicPr>
        <p:blipFill>
          <a:blip r:embed="rId5" cstate="print"/>
          <a:srcRect l="16989"/>
          <a:stretch>
            <a:fillRect/>
          </a:stretch>
        </p:blipFill>
        <p:spPr bwMode="auto">
          <a:xfrm>
            <a:off x="3243263" y="3986213"/>
            <a:ext cx="1406525" cy="2163762"/>
          </a:xfrm>
          <a:prstGeom prst="rect">
            <a:avLst/>
          </a:prstGeom>
          <a:noFill/>
          <a:ln w="9525">
            <a:noFill/>
            <a:miter lim="800000"/>
            <a:headEnd/>
            <a:tailEnd/>
          </a:ln>
        </p:spPr>
      </p:pic>
      <p:pic>
        <p:nvPicPr>
          <p:cNvPr id="20490" name="Picture 10" descr="C:\Documents and Settings\Administrator.EMTEDAD-D80151A\Desktop\Madreseh Abasgholikhan (10).JPG"/>
          <p:cNvPicPr>
            <a:picLocks noChangeAspect="1" noChangeArrowheads="1"/>
          </p:cNvPicPr>
          <p:nvPr/>
        </p:nvPicPr>
        <p:blipFill>
          <a:blip r:embed="rId6"/>
          <a:srcRect/>
          <a:stretch>
            <a:fillRect/>
          </a:stretch>
        </p:blipFill>
        <p:spPr bwMode="auto">
          <a:xfrm>
            <a:off x="3187700" y="1741488"/>
            <a:ext cx="1520825" cy="2122487"/>
          </a:xfrm>
          <a:prstGeom prst="rect">
            <a:avLst/>
          </a:prstGeom>
          <a:noFill/>
          <a:ln w="9525">
            <a:noFill/>
            <a:miter lim="800000"/>
            <a:headEnd/>
            <a:tailEnd/>
          </a:ln>
        </p:spPr>
      </p:pic>
      <p:pic>
        <p:nvPicPr>
          <p:cNvPr id="20491" name="Picture 37"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20492" name="Group 14"/>
          <p:cNvGrpSpPr>
            <a:grpSpLocks/>
          </p:cNvGrpSpPr>
          <p:nvPr/>
        </p:nvGrpSpPr>
        <p:grpSpPr bwMode="auto">
          <a:xfrm>
            <a:off x="325438" y="1616075"/>
            <a:ext cx="3425825" cy="5187950"/>
            <a:chOff x="421417" y="2261407"/>
            <a:chExt cx="4426324" cy="7263590"/>
          </a:xfrm>
        </p:grpSpPr>
        <p:grpSp>
          <p:nvGrpSpPr>
            <p:cNvPr id="20497" name="Group 82"/>
            <p:cNvGrpSpPr>
              <a:grpSpLocks/>
            </p:cNvGrpSpPr>
            <p:nvPr/>
          </p:nvGrpSpPr>
          <p:grpSpPr bwMode="auto">
            <a:xfrm>
              <a:off x="421417" y="2261407"/>
              <a:ext cx="4426324" cy="7263590"/>
              <a:chOff x="80891" y="3033303"/>
              <a:chExt cx="5100710" cy="6278942"/>
            </a:xfrm>
          </p:grpSpPr>
          <p:pic>
            <p:nvPicPr>
              <p:cNvPr id="2049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0500" name="Group 29"/>
              <p:cNvGrpSpPr>
                <a:grpSpLocks/>
              </p:cNvGrpSpPr>
              <p:nvPr/>
            </p:nvGrpSpPr>
            <p:grpSpPr bwMode="auto">
              <a:xfrm>
                <a:off x="80891" y="3033303"/>
                <a:ext cx="5100710" cy="6278942"/>
                <a:chOff x="80891" y="3033303"/>
                <a:chExt cx="5100710" cy="6278942"/>
              </a:xfrm>
            </p:grpSpPr>
            <p:sp>
              <p:nvSpPr>
                <p:cNvPr id="2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2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2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2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0507"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0498" name="TextBox 1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4"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0495"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0" name="Slide Number Placeholder 36"/>
          <p:cNvSpPr>
            <a:spLocks noGrp="1"/>
          </p:cNvSpPr>
          <p:nvPr>
            <p:ph type="sldNum" sz="quarter" idx="12"/>
          </p:nvPr>
        </p:nvSpPr>
        <p:spPr>
          <a:xfrm>
            <a:off x="3525838" y="6438900"/>
            <a:ext cx="2311400" cy="365125"/>
          </a:xfrm>
        </p:spPr>
        <p:txBody>
          <a:bodyPr/>
          <a:lstStyle/>
          <a:p>
            <a:pPr>
              <a:defRPr/>
            </a:pPr>
            <a:fld id="{0CCDCBDF-F309-4B66-A3A3-278184A21171}" type="slidenum">
              <a:rPr lang="en-US" smtClean="0">
                <a:latin typeface="F_jalal" pitchFamily="2" charset="0"/>
              </a:rPr>
              <a:pPr>
                <a:defRPr/>
              </a:pPr>
              <a:t>19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rot="10800000">
            <a:off x="1592036" y="1250269"/>
            <a:ext cx="83058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resentation21.jpg"/>
          <p:cNvPicPr>
            <a:picLocks noChangeAspect="1"/>
          </p:cNvPicPr>
          <p:nvPr/>
        </p:nvPicPr>
        <p:blipFill>
          <a:blip r:embed="rId2"/>
          <a:srcRect l="6212" t="28889" r="80909" b="45556"/>
          <a:stretch>
            <a:fillRect/>
          </a:stretch>
        </p:blipFill>
        <p:spPr>
          <a:xfrm>
            <a:off x="0" y="0"/>
            <a:ext cx="1600200" cy="6858004"/>
          </a:xfrm>
          <a:prstGeom prst="rect">
            <a:avLst/>
          </a:prstGeom>
        </p:spPr>
      </p:pic>
      <p:pic>
        <p:nvPicPr>
          <p:cNvPr id="6" name="Picture 5" descr="ffff.jpg"/>
          <p:cNvPicPr>
            <a:picLocks noChangeAspect="1"/>
          </p:cNvPicPr>
          <p:nvPr/>
        </p:nvPicPr>
        <p:blipFill>
          <a:blip r:embed="rId3"/>
          <a:srcRect l="33929"/>
          <a:stretch>
            <a:fillRect/>
          </a:stretch>
        </p:blipFill>
        <p:spPr>
          <a:xfrm rot="10800000">
            <a:off x="0" y="1"/>
            <a:ext cx="6545036" cy="1204989"/>
          </a:xfrm>
          <a:prstGeom prst="rect">
            <a:avLst/>
          </a:prstGeom>
        </p:spPr>
      </p:pic>
      <p:pic>
        <p:nvPicPr>
          <p:cNvPr id="7" name="Picture 6" descr="ffff.jpg"/>
          <p:cNvPicPr>
            <a:picLocks noChangeAspect="1"/>
          </p:cNvPicPr>
          <p:nvPr/>
        </p:nvPicPr>
        <p:blipFill>
          <a:blip r:embed="rId3"/>
          <a:srcRect l="60714" r="5357"/>
          <a:stretch>
            <a:fillRect/>
          </a:stretch>
        </p:blipFill>
        <p:spPr>
          <a:xfrm rot="10800000">
            <a:off x="6545036" y="0"/>
            <a:ext cx="3360964" cy="1204989"/>
          </a:xfrm>
          <a:prstGeom prst="rect">
            <a:avLst/>
          </a:prstGeom>
        </p:spPr>
      </p:pic>
      <p:pic>
        <p:nvPicPr>
          <p:cNvPr id="2055" name="Picture 7" descr="C:\Users\Fahime\Desktop\Picture2.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6349" y="268426"/>
            <a:ext cx="2043259" cy="1929032"/>
          </a:xfrm>
          <a:prstGeom prst="rect">
            <a:avLst/>
          </a:prstGeom>
          <a:noFill/>
        </p:spPr>
      </p:pic>
      <p:pic>
        <p:nvPicPr>
          <p:cNvPr id="16" name="Picture 15" descr="Picture15.jpg"/>
          <p:cNvPicPr>
            <a:picLocks noChangeAspect="1"/>
          </p:cNvPicPr>
          <p:nvPr/>
        </p:nvPicPr>
        <p:blipFill>
          <a:blip r:embed="rId5"/>
          <a:srcRect l="13614" t="95713" r="8333" b="-159"/>
          <a:stretch>
            <a:fillRect/>
          </a:stretch>
        </p:blipFill>
        <p:spPr>
          <a:xfrm>
            <a:off x="838201" y="6573441"/>
            <a:ext cx="4663440" cy="132161"/>
          </a:xfrm>
          <a:prstGeom prst="rect">
            <a:avLst/>
          </a:prstGeom>
        </p:spPr>
      </p:pic>
      <p:sp>
        <p:nvSpPr>
          <p:cNvPr id="17" name="Text Box 35"/>
          <p:cNvSpPr txBox="1">
            <a:spLocks noChangeArrowheads="1"/>
          </p:cNvSpPr>
          <p:nvPr/>
        </p:nvSpPr>
        <p:spPr bwMode="auto">
          <a:xfrm>
            <a:off x="6957785" y="653143"/>
            <a:ext cx="2299608" cy="530701"/>
          </a:xfrm>
          <a:prstGeom prst="rect">
            <a:avLst/>
          </a:prstGeom>
          <a:noFill/>
          <a:ln w="9525">
            <a:noFill/>
            <a:miter lim="800000"/>
            <a:headEnd/>
            <a:tailEnd/>
          </a:ln>
          <a:effectLst/>
        </p:spPr>
        <p:txBody>
          <a:bodyPr wrap="square" lIns="68367" tIns="34184" rIns="68367" bIns="34184">
            <a:spAutoFit/>
          </a:bodyPr>
          <a:lstStyle/>
          <a:p>
            <a:pPr algn="r" rtl="1" eaLnBrk="0" hangingPunct="0"/>
            <a:r>
              <a:rPr lang="fa-IR" sz="2400" b="1" i="1" dirty="0">
                <a:solidFill>
                  <a:schemeClr val="accent2"/>
                </a:solidFill>
                <a:effectLst>
                  <a:outerShdw blurRad="38100" dist="38100" dir="2700000" algn="tl">
                    <a:srgbClr val="000000">
                      <a:alpha val="43137"/>
                    </a:srgbClr>
                  </a:outerShdw>
                </a:effectLst>
                <a:cs typeface="B Nazanin" pitchFamily="2" charset="-78"/>
              </a:rPr>
              <a:t>فهرست</a:t>
            </a:r>
            <a:r>
              <a:rPr lang="fa-IR" sz="3000" b="1" i="1" dirty="0">
                <a:solidFill>
                  <a:schemeClr val="accent2"/>
                </a:solidFill>
                <a:effectLst>
                  <a:outerShdw blurRad="38100" dist="38100" dir="2700000" algn="tl">
                    <a:srgbClr val="000000">
                      <a:alpha val="43137"/>
                    </a:srgbClr>
                  </a:outerShdw>
                </a:effectLst>
                <a:cs typeface="B Nazanin" pitchFamily="2" charset="-78"/>
              </a:rPr>
              <a:t>:</a:t>
            </a:r>
            <a:endParaRPr lang="en-US" sz="3000" b="1" i="1" dirty="0">
              <a:solidFill>
                <a:schemeClr val="accent2"/>
              </a:solidFill>
              <a:effectLst>
                <a:outerShdw blurRad="38100" dist="38100" dir="2700000" algn="tl">
                  <a:srgbClr val="000000">
                    <a:alpha val="43137"/>
                  </a:srgbClr>
                </a:outerShdw>
              </a:effectLst>
              <a:cs typeface="B Nazanin" pitchFamily="2" charset="-78"/>
            </a:endParaRPr>
          </a:p>
        </p:txBody>
      </p:sp>
      <p:pic>
        <p:nvPicPr>
          <p:cNvPr id="2056" name="Picture 8" descr="C:\Users\Fahime\Desktop\j.png"/>
          <p:cNvPicPr>
            <a:picLocks noChangeAspect="1" noChangeArrowheads="1"/>
          </p:cNvPicPr>
          <p:nvPr/>
        </p:nvPicPr>
        <p:blipFill>
          <a:blip r:embed="rId6"/>
          <a:srcRect/>
          <a:stretch>
            <a:fillRect/>
          </a:stretch>
        </p:blipFill>
        <p:spPr bwMode="auto">
          <a:xfrm>
            <a:off x="9273977" y="909033"/>
            <a:ext cx="320619" cy="295956"/>
          </a:xfrm>
          <a:prstGeom prst="rect">
            <a:avLst/>
          </a:prstGeom>
          <a:noFill/>
        </p:spPr>
      </p:pic>
      <p:grpSp>
        <p:nvGrpSpPr>
          <p:cNvPr id="44" name="Group 43"/>
          <p:cNvGrpSpPr/>
          <p:nvPr/>
        </p:nvGrpSpPr>
        <p:grpSpPr>
          <a:xfrm>
            <a:off x="5822798" y="1295400"/>
            <a:ext cx="4083202" cy="3048000"/>
            <a:chOff x="5943600" y="1295400"/>
            <a:chExt cx="4083202" cy="3048000"/>
          </a:xfrm>
        </p:grpSpPr>
        <p:sp>
          <p:nvSpPr>
            <p:cNvPr id="10" name="TextBox 9"/>
            <p:cNvSpPr txBox="1"/>
            <p:nvPr/>
          </p:nvSpPr>
          <p:spPr>
            <a:xfrm>
              <a:off x="6923314" y="1295400"/>
              <a:ext cx="2830286" cy="299917"/>
            </a:xfrm>
            <a:prstGeom prst="rect">
              <a:avLst/>
            </a:prstGeom>
            <a:noFill/>
          </p:spPr>
          <p:txBody>
            <a:bodyPr wrap="square" lIns="68415" tIns="34208" rIns="68415" bIns="34208" rtlCol="0">
              <a:spAutoFit/>
            </a:bodyPr>
            <a:lstStyle/>
            <a:p>
              <a:pPr algn="r" rtl="1" eaLnBrk="0" hangingPunct="0">
                <a:buFont typeface="Arial" pitchFamily="34" charset="0"/>
                <a:buChar char="•"/>
              </a:pPr>
              <a:r>
                <a:rPr lang="fa-IR" sz="1500" b="1" u="sng" dirty="0">
                  <a:solidFill>
                    <a:schemeClr val="accent2"/>
                  </a:solidFill>
                  <a:cs typeface="B Nazanin" pitchFamily="2" charset="-78"/>
                </a:rPr>
                <a:t>فصل اول :شناخت</a:t>
              </a:r>
              <a:endParaRPr lang="en-US" sz="1500" b="1" u="sng" dirty="0">
                <a:solidFill>
                  <a:schemeClr val="accent2"/>
                </a:solidFill>
                <a:cs typeface="B Nazanin" pitchFamily="2" charset="-78"/>
              </a:endParaRPr>
            </a:p>
          </p:txBody>
        </p:sp>
        <p:sp>
          <p:nvSpPr>
            <p:cNvPr id="12" name="Text Box 48"/>
            <p:cNvSpPr txBox="1">
              <a:spLocks noChangeArrowheads="1"/>
            </p:cNvSpPr>
            <p:nvPr/>
          </p:nvSpPr>
          <p:spPr bwMode="auto">
            <a:xfrm>
              <a:off x="7848600" y="1590439"/>
              <a:ext cx="1848491" cy="238361"/>
            </a:xfrm>
            <a:prstGeom prst="rect">
              <a:avLst/>
            </a:prstGeom>
            <a:noFill/>
            <a:ln w="9525">
              <a:noFill/>
              <a:miter lim="800000"/>
              <a:headEnd/>
              <a:tailEnd/>
            </a:ln>
          </p:spPr>
          <p:txBody>
            <a:bodyPr lIns="68415" tIns="34208" rIns="68415" bIns="34208">
              <a:spAutoFit/>
            </a:bodyPr>
            <a:lstStyle/>
            <a:p>
              <a:pPr algn="ctr" rtl="0" eaLnBrk="0" hangingPunct="0"/>
              <a:r>
                <a:rPr lang="fa-IR" sz="1100" b="1" dirty="0">
                  <a:cs typeface="B Nazanin" pitchFamily="2" charset="-78"/>
                </a:rPr>
                <a:t>ویژگیهای طبیعی و جغرافیایی</a:t>
              </a:r>
              <a:endParaRPr lang="en-US" sz="1100" b="1" dirty="0">
                <a:cs typeface="B Nazanin" pitchFamily="2" charset="-78"/>
              </a:endParaRPr>
            </a:p>
          </p:txBody>
        </p:sp>
        <p:sp>
          <p:nvSpPr>
            <p:cNvPr id="13" name="Text Box 47"/>
            <p:cNvSpPr txBox="1">
              <a:spLocks noChangeArrowheads="1"/>
            </p:cNvSpPr>
            <p:nvPr/>
          </p:nvSpPr>
          <p:spPr bwMode="auto">
            <a:xfrm>
              <a:off x="7924800" y="1795790"/>
              <a:ext cx="1981200" cy="261610"/>
            </a:xfrm>
            <a:prstGeom prst="rect">
              <a:avLst/>
            </a:prstGeom>
            <a:noFill/>
            <a:ln w="9525">
              <a:noFill/>
              <a:miter lim="800000"/>
              <a:headEnd/>
              <a:tailEnd/>
            </a:ln>
          </p:spPr>
          <p:txBody>
            <a:bodyPr wrap="square">
              <a:spAutoFit/>
            </a:bodyPr>
            <a:lstStyle/>
            <a:p>
              <a:pPr algn="ctr" eaLnBrk="0" hangingPunct="0"/>
              <a:r>
                <a:rPr lang="fa-IR" sz="1100" b="1" dirty="0">
                  <a:latin typeface="Calibri" pitchFamily="34" charset="0"/>
                  <a:cs typeface="B Nazanin" pitchFamily="2" charset="-78"/>
                </a:rPr>
                <a:t>موقعیت قرار گیری بنا </a:t>
              </a:r>
              <a:endParaRPr lang="en-US" sz="1100" b="1" dirty="0">
                <a:latin typeface="Calibri" pitchFamily="34" charset="0"/>
                <a:cs typeface="B Nazanin" pitchFamily="2" charset="-78"/>
              </a:endParaRPr>
            </a:p>
          </p:txBody>
        </p:sp>
        <p:sp>
          <p:nvSpPr>
            <p:cNvPr id="14" name="Text Box 49"/>
            <p:cNvSpPr txBox="1">
              <a:spLocks noChangeArrowheads="1"/>
            </p:cNvSpPr>
            <p:nvPr/>
          </p:nvSpPr>
          <p:spPr bwMode="auto">
            <a:xfrm>
              <a:off x="7033834" y="1981200"/>
              <a:ext cx="2491166" cy="261610"/>
            </a:xfrm>
            <a:prstGeom prst="rect">
              <a:avLst/>
            </a:prstGeom>
            <a:noFill/>
            <a:ln w="9525">
              <a:noFill/>
              <a:miter lim="800000"/>
              <a:headEnd/>
              <a:tailEnd/>
            </a:ln>
          </p:spPr>
          <p:txBody>
            <a:bodyPr wrap="square">
              <a:spAutoFit/>
            </a:bodyPr>
            <a:lstStyle/>
            <a:p>
              <a:pPr eaLnBrk="0" hangingPunct="0"/>
              <a:r>
                <a:rPr lang="fa-IR" sz="1100" b="1" dirty="0">
                  <a:latin typeface="Calibri" pitchFamily="34" charset="0"/>
                  <a:cs typeface="B Nazanin" pitchFamily="2" charset="-78"/>
                </a:rPr>
                <a:t>شناخت </a:t>
              </a:r>
              <a:r>
                <a:rPr lang="fa-IR" sz="1100" b="1" dirty="0" smtClean="0">
                  <a:latin typeface="Calibri" pitchFamily="34" charset="0"/>
                  <a:cs typeface="B Nazanin" pitchFamily="2" charset="-78"/>
                </a:rPr>
                <a:t>گذشته(تاریخی-اجتماعی  </a:t>
              </a:r>
              <a:r>
                <a:rPr lang="fa-IR" sz="1100" b="1" dirty="0">
                  <a:latin typeface="Calibri" pitchFamily="34" charset="0"/>
                  <a:cs typeface="B Nazanin" pitchFamily="2" charset="-78"/>
                </a:rPr>
                <a:t>و هنری ) بنا </a:t>
              </a:r>
              <a:endParaRPr lang="en-US" sz="1100" b="1" dirty="0">
                <a:latin typeface="Calibri" pitchFamily="34" charset="0"/>
                <a:cs typeface="B Nazanin" pitchFamily="2" charset="-78"/>
              </a:endParaRPr>
            </a:p>
          </p:txBody>
        </p:sp>
        <p:sp>
          <p:nvSpPr>
            <p:cNvPr id="15" name="Text Box 51"/>
            <p:cNvSpPr txBox="1">
              <a:spLocks noChangeArrowheads="1"/>
            </p:cNvSpPr>
            <p:nvPr/>
          </p:nvSpPr>
          <p:spPr bwMode="auto">
            <a:xfrm>
              <a:off x="6934200" y="2172438"/>
              <a:ext cx="3092602" cy="261610"/>
            </a:xfrm>
            <a:prstGeom prst="rect">
              <a:avLst/>
            </a:prstGeom>
            <a:noFill/>
            <a:ln w="9525">
              <a:noFill/>
              <a:miter lim="800000"/>
              <a:headEnd/>
              <a:tailEnd/>
            </a:ln>
          </p:spPr>
          <p:txBody>
            <a:bodyPr wrap="square">
              <a:spAutoFit/>
            </a:bodyPr>
            <a:lstStyle/>
            <a:p>
              <a:pPr algn="ctr" rtl="0" eaLnBrk="0" hangingPunct="0"/>
              <a:r>
                <a:rPr lang="fa-IR" sz="1100" b="1" dirty="0">
                  <a:latin typeface="Calibri" pitchFamily="34" charset="0"/>
                  <a:cs typeface="B Nazanin" pitchFamily="2" charset="-78"/>
                </a:rPr>
                <a:t>شناخت وضع موجود و عملکرد فعلی سوژه</a:t>
              </a:r>
              <a:endParaRPr lang="en-US" sz="1100" b="1" dirty="0">
                <a:latin typeface="Calibri" pitchFamily="34" charset="0"/>
                <a:cs typeface="B Nazanin" pitchFamily="2" charset="-78"/>
              </a:endParaRPr>
            </a:p>
          </p:txBody>
        </p:sp>
        <p:sp>
          <p:nvSpPr>
            <p:cNvPr id="18" name="Text Box 50"/>
            <p:cNvSpPr txBox="1">
              <a:spLocks noChangeArrowheads="1"/>
            </p:cNvSpPr>
            <p:nvPr/>
          </p:nvSpPr>
          <p:spPr bwMode="auto">
            <a:xfrm>
              <a:off x="5943600" y="2368028"/>
              <a:ext cx="3566159" cy="261610"/>
            </a:xfrm>
            <a:prstGeom prst="rect">
              <a:avLst/>
            </a:prstGeom>
            <a:noFill/>
            <a:ln w="9525">
              <a:noFill/>
              <a:miter lim="800000"/>
              <a:headEnd/>
              <a:tailEnd/>
            </a:ln>
          </p:spPr>
          <p:txBody>
            <a:bodyPr wrap="square">
              <a:spAutoFit/>
            </a:bodyPr>
            <a:lstStyle/>
            <a:p>
              <a:pPr eaLnBrk="0" hangingPunct="0"/>
              <a:r>
                <a:rPr lang="fa-IR" sz="1100" b="1" dirty="0">
                  <a:latin typeface="Calibri" pitchFamily="34" charset="0"/>
                  <a:cs typeface="B Nazanin" pitchFamily="2" charset="-78"/>
                </a:rPr>
                <a:t>ارائه بیا ن تصویری کامل سوژه</a:t>
              </a:r>
              <a:endParaRPr lang="en-US" sz="1100" b="1" dirty="0">
                <a:latin typeface="Calibri" pitchFamily="34" charset="0"/>
                <a:cs typeface="B Nazanin" pitchFamily="2" charset="-78"/>
              </a:endParaRPr>
            </a:p>
          </p:txBody>
        </p:sp>
        <p:sp>
          <p:nvSpPr>
            <p:cNvPr id="20" name="Rectangle 51"/>
            <p:cNvSpPr>
              <a:spLocks noChangeArrowheads="1"/>
            </p:cNvSpPr>
            <p:nvPr/>
          </p:nvSpPr>
          <p:spPr bwMode="auto">
            <a:xfrm>
              <a:off x="8223986" y="2553438"/>
              <a:ext cx="1301015" cy="265952"/>
            </a:xfrm>
            <a:prstGeom prst="rect">
              <a:avLst/>
            </a:prstGeom>
            <a:noFill/>
            <a:ln w="9525">
              <a:noFill/>
              <a:miter lim="800000"/>
              <a:headEnd/>
              <a:tailEnd/>
            </a:ln>
          </p:spPr>
          <p:txBody>
            <a:bodyPr wrap="none" lIns="95735" tIns="47870" rIns="95735" bIns="47870">
              <a:spAutoFit/>
            </a:bodyPr>
            <a:lstStyle/>
            <a:p>
              <a:r>
                <a:rPr lang="fa-IR" sz="1100" b="1" dirty="0">
                  <a:latin typeface="Calibri" pitchFamily="34" charset="0"/>
                  <a:cs typeface="B Nazanin" pitchFamily="2" charset="-78"/>
                </a:rPr>
                <a:t>نگاهی بر </a:t>
              </a:r>
              <a:r>
                <a:rPr lang="fa-IR" sz="1100" b="1" dirty="0" smtClean="0">
                  <a:latin typeface="Calibri" pitchFamily="34" charset="0"/>
                  <a:cs typeface="B Nazanin" pitchFamily="2" charset="-78"/>
                </a:rPr>
                <a:t>مفهوم </a:t>
              </a:r>
              <a:r>
                <a:rPr lang="fa-IR" sz="1100" b="1" dirty="0">
                  <a:latin typeface="Calibri" pitchFamily="34" charset="0"/>
                  <a:cs typeface="B Nazanin" pitchFamily="2" charset="-78"/>
                </a:rPr>
                <a:t>مدرسه</a:t>
              </a:r>
              <a:endParaRPr lang="en-US" sz="1100" b="1" dirty="0">
                <a:latin typeface="Calibri" pitchFamily="34" charset="0"/>
                <a:cs typeface="B Nazanin" pitchFamily="2" charset="-78"/>
              </a:endParaRPr>
            </a:p>
          </p:txBody>
        </p:sp>
        <p:sp>
          <p:nvSpPr>
            <p:cNvPr id="21" name="Rectangle 47"/>
            <p:cNvSpPr>
              <a:spLocks noChangeArrowheads="1"/>
            </p:cNvSpPr>
            <p:nvPr/>
          </p:nvSpPr>
          <p:spPr bwMode="auto">
            <a:xfrm>
              <a:off x="8114981" y="2744686"/>
              <a:ext cx="1410020" cy="265952"/>
            </a:xfrm>
            <a:prstGeom prst="rect">
              <a:avLst/>
            </a:prstGeom>
            <a:noFill/>
            <a:ln w="9525">
              <a:noFill/>
              <a:miter lim="800000"/>
              <a:headEnd/>
              <a:tailEnd/>
            </a:ln>
          </p:spPr>
          <p:txBody>
            <a:bodyPr wrap="none" lIns="95735" tIns="47870" rIns="95735" bIns="47870">
              <a:spAutoFit/>
            </a:bodyPr>
            <a:lstStyle/>
            <a:p>
              <a:r>
                <a:rPr lang="fa-IR" sz="1100" b="1" dirty="0">
                  <a:latin typeface="Calibri" pitchFamily="34" charset="0"/>
                  <a:cs typeface="B Nazanin" pitchFamily="2" charset="-78"/>
                </a:rPr>
                <a:t>شناخت تاریخی تولیت بنا</a:t>
              </a:r>
              <a:endParaRPr lang="en-US" sz="1100" b="1" dirty="0">
                <a:latin typeface="Calibri" pitchFamily="34" charset="0"/>
                <a:cs typeface="B Nazanin" pitchFamily="2" charset="-78"/>
              </a:endParaRPr>
            </a:p>
          </p:txBody>
        </p:sp>
        <p:sp>
          <p:nvSpPr>
            <p:cNvPr id="23" name="Rectangle 49"/>
            <p:cNvSpPr>
              <a:spLocks noChangeArrowheads="1"/>
            </p:cNvSpPr>
            <p:nvPr/>
          </p:nvSpPr>
          <p:spPr bwMode="auto">
            <a:xfrm>
              <a:off x="7904989" y="2934438"/>
              <a:ext cx="1620012" cy="265952"/>
            </a:xfrm>
            <a:prstGeom prst="rect">
              <a:avLst/>
            </a:prstGeom>
            <a:noFill/>
            <a:ln w="9525">
              <a:noFill/>
              <a:miter lim="800000"/>
              <a:headEnd/>
              <a:tailEnd/>
            </a:ln>
          </p:spPr>
          <p:txBody>
            <a:bodyPr wrap="none" lIns="95735" tIns="47870" rIns="95735" bIns="47870">
              <a:spAutoFit/>
            </a:bodyPr>
            <a:lstStyle/>
            <a:p>
              <a:r>
                <a:rPr lang="fa-IR" sz="1100" b="1" dirty="0">
                  <a:latin typeface="Calibri" pitchFamily="34" charset="0"/>
                  <a:cs typeface="B Nazanin" pitchFamily="2" charset="-78"/>
                </a:rPr>
                <a:t>ويژگي ها و اتفاقات تاريخي بنا</a:t>
              </a:r>
              <a:endParaRPr lang="en-US" sz="1100" b="1" dirty="0">
                <a:latin typeface="Calibri" pitchFamily="34" charset="0"/>
                <a:cs typeface="B Nazanin" pitchFamily="2" charset="-78"/>
              </a:endParaRPr>
            </a:p>
          </p:txBody>
        </p:sp>
        <p:sp>
          <p:nvSpPr>
            <p:cNvPr id="24" name="Rectangle 52"/>
            <p:cNvSpPr>
              <a:spLocks noChangeArrowheads="1"/>
            </p:cNvSpPr>
            <p:nvPr/>
          </p:nvSpPr>
          <p:spPr bwMode="auto">
            <a:xfrm>
              <a:off x="8390697" y="3125676"/>
              <a:ext cx="1134303" cy="265952"/>
            </a:xfrm>
            <a:prstGeom prst="rect">
              <a:avLst/>
            </a:prstGeom>
            <a:noFill/>
            <a:ln w="9525">
              <a:noFill/>
              <a:miter lim="800000"/>
              <a:headEnd/>
              <a:tailEnd/>
            </a:ln>
          </p:spPr>
          <p:txBody>
            <a:bodyPr wrap="none" lIns="95735" tIns="47870" rIns="95735" bIns="47870">
              <a:spAutoFit/>
            </a:bodyPr>
            <a:lstStyle/>
            <a:p>
              <a:r>
                <a:rPr lang="fa-IR" sz="1100" b="1" dirty="0">
                  <a:latin typeface="Calibri" pitchFamily="34" charset="0"/>
                  <a:cs typeface="B Nazanin" pitchFamily="2" charset="-78"/>
                </a:rPr>
                <a:t>عناصر الحاقي در بنا</a:t>
              </a:r>
              <a:endParaRPr lang="en-US" sz="1100" b="1" dirty="0">
                <a:latin typeface="Calibri" pitchFamily="34" charset="0"/>
                <a:cs typeface="B Nazanin" pitchFamily="2" charset="-78"/>
              </a:endParaRPr>
            </a:p>
          </p:txBody>
        </p:sp>
        <p:sp>
          <p:nvSpPr>
            <p:cNvPr id="25" name="Rectangle 52"/>
            <p:cNvSpPr>
              <a:spLocks noChangeArrowheads="1"/>
            </p:cNvSpPr>
            <p:nvPr/>
          </p:nvSpPr>
          <p:spPr bwMode="auto">
            <a:xfrm>
              <a:off x="8390697" y="3582876"/>
              <a:ext cx="1134303" cy="265962"/>
            </a:xfrm>
            <a:prstGeom prst="rect">
              <a:avLst/>
            </a:prstGeom>
            <a:noFill/>
            <a:ln w="9525">
              <a:noFill/>
              <a:miter lim="800000"/>
              <a:headEnd/>
              <a:tailEnd/>
            </a:ln>
          </p:spPr>
          <p:txBody>
            <a:bodyPr wrap="square" lIns="95747" tIns="47875" rIns="95747" bIns="47875">
              <a:spAutoFit/>
            </a:bodyPr>
            <a:lstStyle/>
            <a:p>
              <a:pPr algn="r" eaLnBrk="0" hangingPunct="0"/>
              <a:r>
                <a:rPr lang="fa-IR" sz="1100" b="1" dirty="0" smtClean="0">
                  <a:solidFill>
                    <a:schemeClr val="tx2"/>
                  </a:solidFill>
                  <a:latin typeface="Calibri" pitchFamily="34" charset="0"/>
                  <a:cs typeface="B Nazanin" pitchFamily="2" charset="-78"/>
                </a:rPr>
                <a:t>پ</a:t>
              </a:r>
              <a:r>
                <a:rPr lang="fa-IR" sz="1100" b="1" dirty="0">
                  <a:latin typeface="Calibri" pitchFamily="34" charset="0"/>
                  <a:cs typeface="B Nazanin" pitchFamily="2" charset="-78"/>
                </a:rPr>
                <a:t>لان ه</a:t>
              </a:r>
              <a:r>
                <a:rPr lang="fa-IR" sz="1100" b="1" dirty="0">
                  <a:solidFill>
                    <a:schemeClr val="tx2"/>
                  </a:solidFill>
                  <a:latin typeface="Calibri" pitchFamily="34" charset="0"/>
                  <a:cs typeface="B Nazanin" pitchFamily="2" charset="-78"/>
                </a:rPr>
                <a:t>ا</a:t>
              </a:r>
              <a:endParaRPr lang="en-US" sz="1100" b="1" dirty="0">
                <a:solidFill>
                  <a:schemeClr val="tx2"/>
                </a:solidFill>
                <a:latin typeface="Calibri" pitchFamily="34" charset="0"/>
                <a:cs typeface="B Nazanin" pitchFamily="2" charset="-78"/>
              </a:endParaRPr>
            </a:p>
          </p:txBody>
        </p:sp>
        <p:sp>
          <p:nvSpPr>
            <p:cNvPr id="26" name="Rectangle 53"/>
            <p:cNvSpPr>
              <a:spLocks noChangeArrowheads="1"/>
            </p:cNvSpPr>
            <p:nvPr/>
          </p:nvSpPr>
          <p:spPr bwMode="auto">
            <a:xfrm>
              <a:off x="9071949" y="3772638"/>
              <a:ext cx="453051" cy="265962"/>
            </a:xfrm>
            <a:prstGeom prst="rect">
              <a:avLst/>
            </a:prstGeom>
            <a:noFill/>
            <a:ln w="9525">
              <a:noFill/>
              <a:miter lim="800000"/>
              <a:headEnd/>
              <a:tailEnd/>
            </a:ln>
          </p:spPr>
          <p:txBody>
            <a:bodyPr wrap="none" lIns="95747" tIns="47875" rIns="95747" bIns="47875">
              <a:spAutoFit/>
            </a:bodyPr>
            <a:lstStyle/>
            <a:p>
              <a:pPr algn="l" rtl="0" eaLnBrk="0" hangingPunct="0"/>
              <a:r>
                <a:rPr lang="fa-IR" sz="1100" b="1" dirty="0">
                  <a:latin typeface="Calibri" pitchFamily="34" charset="0"/>
                  <a:cs typeface="B Nazanin" pitchFamily="2" charset="-78"/>
                </a:rPr>
                <a:t>نما ه</a:t>
              </a:r>
              <a:r>
                <a:rPr lang="fa-IR" sz="1100" b="1" dirty="0" smtClean="0">
                  <a:latin typeface="Calibri" pitchFamily="34" charset="0"/>
                  <a:cs typeface="B Nazanin" pitchFamily="2" charset="-78"/>
                </a:rPr>
                <a:t>ا</a:t>
              </a:r>
              <a:endParaRPr lang="en-US" sz="1100" b="1" dirty="0">
                <a:latin typeface="Calibri" pitchFamily="34" charset="0"/>
                <a:cs typeface="B Nazanin" pitchFamily="2" charset="-78"/>
              </a:endParaRPr>
            </a:p>
          </p:txBody>
        </p:sp>
        <p:sp>
          <p:nvSpPr>
            <p:cNvPr id="27" name="Rectangle 54"/>
            <p:cNvSpPr>
              <a:spLocks noChangeArrowheads="1"/>
            </p:cNvSpPr>
            <p:nvPr/>
          </p:nvSpPr>
          <p:spPr bwMode="auto">
            <a:xfrm>
              <a:off x="9003020" y="3925038"/>
              <a:ext cx="521980" cy="265962"/>
            </a:xfrm>
            <a:prstGeom prst="rect">
              <a:avLst/>
            </a:prstGeom>
            <a:noFill/>
            <a:ln w="9525">
              <a:noFill/>
              <a:miter lim="800000"/>
              <a:headEnd/>
              <a:tailEnd/>
            </a:ln>
          </p:spPr>
          <p:txBody>
            <a:bodyPr wrap="none" lIns="95747" tIns="47875" rIns="95747" bIns="47875">
              <a:spAutoFit/>
            </a:bodyPr>
            <a:lstStyle/>
            <a:p>
              <a:pPr algn="l" rtl="0" eaLnBrk="0" hangingPunct="0"/>
              <a:r>
                <a:rPr lang="fa-IR" sz="1100" b="1" dirty="0">
                  <a:latin typeface="Calibri" pitchFamily="34" charset="0"/>
                  <a:cs typeface="B Nazanin" pitchFamily="2" charset="-78"/>
                </a:rPr>
                <a:t>مقا طع</a:t>
              </a:r>
              <a:endParaRPr lang="en-US" sz="1100" b="1" dirty="0">
                <a:latin typeface="Calibri" pitchFamily="34" charset="0"/>
                <a:cs typeface="B Nazanin" pitchFamily="2" charset="-78"/>
              </a:endParaRPr>
            </a:p>
          </p:txBody>
        </p:sp>
        <p:sp>
          <p:nvSpPr>
            <p:cNvPr id="28" name="Rectangle 55"/>
            <p:cNvSpPr>
              <a:spLocks noChangeArrowheads="1"/>
            </p:cNvSpPr>
            <p:nvPr/>
          </p:nvSpPr>
          <p:spPr bwMode="auto">
            <a:xfrm>
              <a:off x="8249608" y="4077438"/>
              <a:ext cx="1275392" cy="265962"/>
            </a:xfrm>
            <a:prstGeom prst="rect">
              <a:avLst/>
            </a:prstGeom>
            <a:noFill/>
            <a:ln w="9525">
              <a:noFill/>
              <a:miter lim="800000"/>
              <a:headEnd/>
              <a:tailEnd/>
            </a:ln>
          </p:spPr>
          <p:txBody>
            <a:bodyPr wrap="none" lIns="95747" tIns="47875" rIns="95747" bIns="47875">
              <a:spAutoFit/>
            </a:bodyPr>
            <a:lstStyle/>
            <a:p>
              <a:pPr algn="l" rtl="0" eaLnBrk="0" hangingPunct="0"/>
              <a:r>
                <a:rPr lang="fa-IR" sz="1100" b="1" dirty="0">
                  <a:latin typeface="Calibri" pitchFamily="34" charset="0"/>
                  <a:cs typeface="B Nazanin" pitchFamily="2" charset="-78"/>
                </a:rPr>
                <a:t>مستند سا زی تصویری</a:t>
              </a:r>
              <a:endParaRPr lang="en-US" sz="1100" b="1" dirty="0">
                <a:latin typeface="Calibri" pitchFamily="34" charset="0"/>
                <a:cs typeface="B Nazanin" pitchFamily="2" charset="-78"/>
              </a:endParaRPr>
            </a:p>
          </p:txBody>
        </p:sp>
        <p:sp>
          <p:nvSpPr>
            <p:cNvPr id="29" name="Rectangle 56"/>
            <p:cNvSpPr>
              <a:spLocks noChangeArrowheads="1"/>
            </p:cNvSpPr>
            <p:nvPr/>
          </p:nvSpPr>
          <p:spPr bwMode="auto">
            <a:xfrm>
              <a:off x="8001000" y="3354276"/>
              <a:ext cx="1530269" cy="265962"/>
            </a:xfrm>
            <a:prstGeom prst="rect">
              <a:avLst/>
            </a:prstGeom>
            <a:noFill/>
            <a:ln w="9525">
              <a:noFill/>
              <a:miter lim="800000"/>
              <a:headEnd/>
              <a:tailEnd/>
            </a:ln>
          </p:spPr>
          <p:txBody>
            <a:bodyPr wrap="none" lIns="95747" tIns="47875" rIns="95747" bIns="47875">
              <a:spAutoFit/>
            </a:bodyPr>
            <a:lstStyle/>
            <a:p>
              <a:pPr algn="l" rtl="0" eaLnBrk="0" hangingPunct="0"/>
              <a:r>
                <a:rPr lang="fa-IR" sz="1100" b="1" dirty="0">
                  <a:latin typeface="Calibri" pitchFamily="34" charset="0"/>
                  <a:cs typeface="B Nazanin" pitchFamily="2" charset="-78"/>
                </a:rPr>
                <a:t>معرفی جبهه های مختلف بنا</a:t>
              </a:r>
              <a:endParaRPr lang="en-US" sz="1100" b="1" dirty="0">
                <a:latin typeface="Calibri" pitchFamily="34" charset="0"/>
                <a:cs typeface="B Nazanin" pitchFamily="2" charset="-78"/>
              </a:endParaRPr>
            </a:p>
          </p:txBody>
        </p:sp>
      </p:grpSp>
      <p:grpSp>
        <p:nvGrpSpPr>
          <p:cNvPr id="43" name="Group 42"/>
          <p:cNvGrpSpPr/>
          <p:nvPr/>
        </p:nvGrpSpPr>
        <p:grpSpPr>
          <a:xfrm>
            <a:off x="6019800" y="4810780"/>
            <a:ext cx="4038600" cy="1437620"/>
            <a:chOff x="6248400" y="3929390"/>
            <a:chExt cx="4038600" cy="1437620"/>
          </a:xfrm>
        </p:grpSpPr>
        <p:sp>
          <p:nvSpPr>
            <p:cNvPr id="19" name="TextBox 18"/>
            <p:cNvSpPr txBox="1"/>
            <p:nvPr/>
          </p:nvSpPr>
          <p:spPr>
            <a:xfrm>
              <a:off x="6999514" y="3929390"/>
              <a:ext cx="2830286" cy="299917"/>
            </a:xfrm>
            <a:prstGeom prst="rect">
              <a:avLst/>
            </a:prstGeom>
            <a:noFill/>
          </p:spPr>
          <p:txBody>
            <a:bodyPr wrap="square" lIns="68415" tIns="34208" rIns="68415" bIns="34208" rtlCol="0">
              <a:spAutoFit/>
            </a:bodyPr>
            <a:lstStyle/>
            <a:p>
              <a:pPr algn="r" rtl="1" eaLnBrk="0" hangingPunct="0">
                <a:buFont typeface="Arial" pitchFamily="34" charset="0"/>
                <a:buChar char="•"/>
              </a:pPr>
              <a:r>
                <a:rPr lang="fa-IR" sz="1500" b="1" u="sng" dirty="0">
                  <a:solidFill>
                    <a:schemeClr val="accent2"/>
                  </a:solidFill>
                  <a:cs typeface="B Nazanin" pitchFamily="2" charset="-78"/>
                </a:rPr>
                <a:t>فصل </a:t>
              </a:r>
              <a:r>
                <a:rPr lang="fa-IR" sz="1500" b="1" u="sng" dirty="0" smtClean="0">
                  <a:solidFill>
                    <a:schemeClr val="accent2"/>
                  </a:solidFill>
                  <a:cs typeface="B Nazanin" pitchFamily="2" charset="-78"/>
                </a:rPr>
                <a:t>دوم :آسیب شناسی</a:t>
              </a:r>
              <a:endParaRPr lang="en-US" sz="1500" b="1" u="sng" dirty="0">
                <a:solidFill>
                  <a:schemeClr val="accent2"/>
                </a:solidFill>
                <a:cs typeface="B Nazanin" pitchFamily="2" charset="-78"/>
              </a:endParaRPr>
            </a:p>
          </p:txBody>
        </p:sp>
        <p:sp>
          <p:nvSpPr>
            <p:cNvPr id="38" name="Text Box 47"/>
            <p:cNvSpPr txBox="1">
              <a:spLocks noChangeArrowheads="1"/>
            </p:cNvSpPr>
            <p:nvPr/>
          </p:nvSpPr>
          <p:spPr bwMode="auto">
            <a:xfrm>
              <a:off x="8411332" y="4157990"/>
              <a:ext cx="1342268" cy="261620"/>
            </a:xfrm>
            <a:prstGeom prst="rect">
              <a:avLst/>
            </a:prstGeom>
            <a:noFill/>
            <a:ln w="9525">
              <a:noFill/>
              <a:miter lim="800000"/>
              <a:headEnd/>
              <a:tailEnd/>
            </a:ln>
          </p:spPr>
          <p:txBody>
            <a:bodyPr>
              <a:spAutoFit/>
            </a:bodyPr>
            <a:lstStyle/>
            <a:p>
              <a:pPr algn="ctr" rtl="0" eaLnBrk="0" hangingPunct="0"/>
              <a:r>
                <a:rPr lang="fa-IR" sz="1100" b="1" dirty="0">
                  <a:latin typeface="Calibri" pitchFamily="34" charset="0"/>
                  <a:cs typeface="B Nazanin" pitchFamily="2" charset="-78"/>
                </a:rPr>
                <a:t>معرفی انواع آسیب</a:t>
              </a:r>
              <a:endParaRPr lang="en-US" sz="1100" b="1" dirty="0">
                <a:latin typeface="Calibri" pitchFamily="34" charset="0"/>
                <a:cs typeface="B Nazanin" pitchFamily="2" charset="-78"/>
              </a:endParaRPr>
            </a:p>
          </p:txBody>
        </p:sp>
        <p:sp>
          <p:nvSpPr>
            <p:cNvPr id="39" name="Text Box 48"/>
            <p:cNvSpPr txBox="1">
              <a:spLocks noChangeArrowheads="1"/>
            </p:cNvSpPr>
            <p:nvPr/>
          </p:nvSpPr>
          <p:spPr bwMode="auto">
            <a:xfrm>
              <a:off x="7960402" y="4386580"/>
              <a:ext cx="2326598" cy="261620"/>
            </a:xfrm>
            <a:prstGeom prst="rect">
              <a:avLst/>
            </a:prstGeom>
            <a:noFill/>
            <a:ln w="9525">
              <a:noFill/>
              <a:miter lim="800000"/>
              <a:headEnd/>
              <a:tailEnd/>
            </a:ln>
          </p:spPr>
          <p:txBody>
            <a:bodyPr>
              <a:spAutoFit/>
            </a:bodyPr>
            <a:lstStyle/>
            <a:p>
              <a:pPr algn="ctr" rtl="0" eaLnBrk="0" hangingPunct="0"/>
              <a:r>
                <a:rPr lang="fa-IR" sz="1100" b="1" dirty="0">
                  <a:latin typeface="Calibri" pitchFamily="34" charset="0"/>
                  <a:cs typeface="B Nazanin" pitchFamily="2" charset="-78"/>
                </a:rPr>
                <a:t>انواع عامل مخل</a:t>
              </a:r>
              <a:endParaRPr lang="en-US" sz="1100" b="1" dirty="0">
                <a:latin typeface="Calibri" pitchFamily="34" charset="0"/>
                <a:cs typeface="B Nazanin" pitchFamily="2" charset="-78"/>
              </a:endParaRPr>
            </a:p>
          </p:txBody>
        </p:sp>
        <p:sp>
          <p:nvSpPr>
            <p:cNvPr id="40" name="Text Box 49"/>
            <p:cNvSpPr txBox="1">
              <a:spLocks noChangeArrowheads="1"/>
            </p:cNvSpPr>
            <p:nvPr/>
          </p:nvSpPr>
          <p:spPr bwMode="auto">
            <a:xfrm>
              <a:off x="7301592" y="4615190"/>
              <a:ext cx="2299608" cy="261610"/>
            </a:xfrm>
            <a:prstGeom prst="rect">
              <a:avLst/>
            </a:prstGeom>
            <a:noFill/>
            <a:ln w="9525">
              <a:noFill/>
              <a:miter lim="800000"/>
              <a:headEnd/>
              <a:tailEnd/>
            </a:ln>
          </p:spPr>
          <p:txBody>
            <a:bodyPr wrap="square">
              <a:spAutoFit/>
            </a:bodyPr>
            <a:lstStyle/>
            <a:p>
              <a:pPr eaLnBrk="0" hangingPunct="0"/>
              <a:r>
                <a:rPr lang="fa-IR" sz="1100" b="1" dirty="0">
                  <a:latin typeface="Calibri" pitchFamily="34" charset="0"/>
                  <a:cs typeface="B Nazanin" pitchFamily="2" charset="-78"/>
                </a:rPr>
                <a:t>تعریف آسیب </a:t>
              </a:r>
              <a:r>
                <a:rPr lang="fa-IR" sz="1100" b="1" dirty="0" smtClean="0">
                  <a:latin typeface="Calibri" pitchFamily="34" charset="0"/>
                  <a:cs typeface="B Nazanin" pitchFamily="2" charset="-78"/>
                </a:rPr>
                <a:t>شناسی </a:t>
              </a:r>
              <a:r>
                <a:rPr lang="fa-IR" sz="1100" b="1" dirty="0">
                  <a:latin typeface="Calibri" pitchFamily="34" charset="0"/>
                  <a:cs typeface="B Nazanin" pitchFamily="2" charset="-78"/>
                </a:rPr>
                <a:t>و انواع آن </a:t>
              </a:r>
              <a:endParaRPr lang="en-US" sz="1100" b="1" dirty="0">
                <a:latin typeface="Calibri" pitchFamily="34" charset="0"/>
                <a:cs typeface="B Nazanin" pitchFamily="2" charset="-78"/>
              </a:endParaRPr>
            </a:p>
          </p:txBody>
        </p:sp>
        <p:sp>
          <p:nvSpPr>
            <p:cNvPr id="41" name="Text Box 50"/>
            <p:cNvSpPr txBox="1">
              <a:spLocks noChangeArrowheads="1"/>
            </p:cNvSpPr>
            <p:nvPr/>
          </p:nvSpPr>
          <p:spPr bwMode="auto">
            <a:xfrm>
              <a:off x="6553200" y="5105400"/>
              <a:ext cx="3566159" cy="261610"/>
            </a:xfrm>
            <a:prstGeom prst="rect">
              <a:avLst/>
            </a:prstGeom>
            <a:noFill/>
            <a:ln w="9525">
              <a:noFill/>
              <a:miter lim="800000"/>
              <a:headEnd/>
              <a:tailEnd/>
            </a:ln>
          </p:spPr>
          <p:txBody>
            <a:bodyPr wrap="square">
              <a:spAutoFit/>
            </a:bodyPr>
            <a:lstStyle/>
            <a:p>
              <a:pPr algn="ctr" rtl="0" eaLnBrk="0" hangingPunct="0"/>
              <a:r>
                <a:rPr lang="fa-IR" sz="1100" b="1" dirty="0">
                  <a:latin typeface="Calibri" pitchFamily="34" charset="0"/>
                  <a:cs typeface="B Nazanin" pitchFamily="2" charset="-78"/>
                </a:rPr>
                <a:t>بیان تصویری و تشریحی آسیب های موجود در بنا</a:t>
              </a:r>
              <a:endParaRPr lang="en-US" sz="1100" b="1" dirty="0">
                <a:latin typeface="Calibri" pitchFamily="34" charset="0"/>
                <a:cs typeface="B Nazanin" pitchFamily="2" charset="-78"/>
              </a:endParaRPr>
            </a:p>
          </p:txBody>
        </p:sp>
        <p:sp>
          <p:nvSpPr>
            <p:cNvPr id="42" name="Text Box 51"/>
            <p:cNvSpPr txBox="1">
              <a:spLocks noChangeArrowheads="1"/>
            </p:cNvSpPr>
            <p:nvPr/>
          </p:nvSpPr>
          <p:spPr bwMode="auto">
            <a:xfrm>
              <a:off x="6248400" y="4843790"/>
              <a:ext cx="4016177" cy="261610"/>
            </a:xfrm>
            <a:prstGeom prst="rect">
              <a:avLst/>
            </a:prstGeom>
            <a:noFill/>
            <a:ln w="9525">
              <a:noFill/>
              <a:miter lim="800000"/>
              <a:headEnd/>
              <a:tailEnd/>
            </a:ln>
          </p:spPr>
          <p:txBody>
            <a:bodyPr wrap="square">
              <a:spAutoFit/>
            </a:bodyPr>
            <a:lstStyle/>
            <a:p>
              <a:pPr algn="ctr" rtl="0" eaLnBrk="0" hangingPunct="0"/>
              <a:r>
                <a:rPr lang="fa-IR" sz="1100" b="1" dirty="0">
                  <a:latin typeface="Calibri" pitchFamily="34" charset="0"/>
                  <a:cs typeface="B Nazanin" pitchFamily="2" charset="-78"/>
                </a:rPr>
                <a:t>آسیب نگاری و آسیب شناسی </a:t>
              </a:r>
              <a:r>
                <a:rPr lang="fa-IR" sz="1100" b="1" dirty="0" smtClean="0">
                  <a:latin typeface="Calibri" pitchFamily="34" charset="0"/>
                  <a:cs typeface="B Nazanin" pitchFamily="2" charset="-78"/>
                </a:rPr>
                <a:t>مدرسه </a:t>
              </a:r>
              <a:r>
                <a:rPr lang="fa-IR" sz="1100" b="1" dirty="0">
                  <a:latin typeface="Calibri" pitchFamily="34" charset="0"/>
                  <a:cs typeface="B Nazanin" pitchFamily="2" charset="-78"/>
                </a:rPr>
                <a:t>عباسقلی خان</a:t>
              </a:r>
              <a:endParaRPr lang="en-US" sz="1100" b="1" dirty="0">
                <a:latin typeface="Calibri" pitchFamily="34" charset="0"/>
                <a:cs typeface="B Nazanin" pitchFamily="2" charset="-78"/>
              </a:endParaRPr>
            </a:p>
          </p:txBody>
        </p:sp>
      </p:grpSp>
      <p:grpSp>
        <p:nvGrpSpPr>
          <p:cNvPr id="45" name="Group 44"/>
          <p:cNvGrpSpPr/>
          <p:nvPr/>
        </p:nvGrpSpPr>
        <p:grpSpPr>
          <a:xfrm>
            <a:off x="2305293" y="1317934"/>
            <a:ext cx="4476507" cy="1501466"/>
            <a:chOff x="5486400" y="2776537"/>
            <a:chExt cx="4476507" cy="1501466"/>
          </a:xfrm>
        </p:grpSpPr>
        <p:sp>
          <p:nvSpPr>
            <p:cNvPr id="46" name="Rectangle 2"/>
            <p:cNvSpPr txBox="1">
              <a:spLocks noChangeArrowheads="1"/>
            </p:cNvSpPr>
            <p:nvPr/>
          </p:nvSpPr>
          <p:spPr bwMode="auto">
            <a:xfrm>
              <a:off x="7408514" y="2776537"/>
              <a:ext cx="1989395" cy="347663"/>
            </a:xfrm>
            <a:prstGeom prst="rect">
              <a:avLst/>
            </a:prstGeom>
          </p:spPr>
          <p:txBody>
            <a:bodyPr lIns="127921" tIns="63962" rIns="127921" bIns="63962" anchor="ctr"/>
            <a:lstStyle/>
            <a:p>
              <a:pPr eaLnBrk="0" hangingPunct="0">
                <a:buFont typeface="Arial" pitchFamily="34" charset="0"/>
                <a:buChar char="•"/>
                <a:defRPr/>
              </a:pPr>
              <a:r>
                <a:rPr lang="fa-IR" sz="1500" b="1" u="sng" dirty="0">
                  <a:solidFill>
                    <a:schemeClr val="accent2"/>
                  </a:solidFill>
                  <a:cs typeface="B Nazanin" pitchFamily="2" charset="-78"/>
                </a:rPr>
                <a:t>فصل سوم: مرمت</a:t>
              </a:r>
              <a:endParaRPr lang="en-US" sz="1500" b="1" u="sng" dirty="0">
                <a:solidFill>
                  <a:schemeClr val="accent2"/>
                </a:solidFill>
                <a:cs typeface="B Nazanin" pitchFamily="2" charset="-78"/>
              </a:endParaRPr>
            </a:p>
          </p:txBody>
        </p:sp>
        <p:sp>
          <p:nvSpPr>
            <p:cNvPr id="47" name="Text Box 47"/>
            <p:cNvSpPr txBox="1">
              <a:spLocks noChangeArrowheads="1"/>
            </p:cNvSpPr>
            <p:nvPr/>
          </p:nvSpPr>
          <p:spPr bwMode="auto">
            <a:xfrm>
              <a:off x="7835049" y="3001209"/>
              <a:ext cx="1308951" cy="261610"/>
            </a:xfrm>
            <a:prstGeom prst="rect">
              <a:avLst/>
            </a:prstGeom>
            <a:noFill/>
            <a:ln w="9525">
              <a:noFill/>
              <a:miter lim="800000"/>
              <a:headEnd/>
              <a:tailEnd/>
            </a:ln>
          </p:spPr>
          <p:txBody>
            <a:bodyPr>
              <a:spAutoFit/>
            </a:bodyPr>
            <a:lstStyle/>
            <a:p>
              <a:pPr eaLnBrk="0" hangingPunct="0"/>
              <a:r>
                <a:rPr lang="fa-IR" sz="1100" b="1" dirty="0">
                  <a:latin typeface="Calibri" pitchFamily="34" charset="0"/>
                  <a:cs typeface="B Nazanin" pitchFamily="2" charset="-78"/>
                </a:rPr>
                <a:t>تعریف مرمت</a:t>
              </a:r>
              <a:endParaRPr lang="en-US" sz="1100" b="1" dirty="0">
                <a:latin typeface="Calibri" pitchFamily="34" charset="0"/>
                <a:cs typeface="B Nazanin" pitchFamily="2" charset="-78"/>
              </a:endParaRPr>
            </a:p>
          </p:txBody>
        </p:sp>
        <p:sp>
          <p:nvSpPr>
            <p:cNvPr id="48" name="Text Box 48"/>
            <p:cNvSpPr txBox="1">
              <a:spLocks noChangeArrowheads="1"/>
            </p:cNvSpPr>
            <p:nvPr/>
          </p:nvSpPr>
          <p:spPr bwMode="auto">
            <a:xfrm>
              <a:off x="7162800" y="3247191"/>
              <a:ext cx="2268848" cy="261610"/>
            </a:xfrm>
            <a:prstGeom prst="rect">
              <a:avLst/>
            </a:prstGeom>
            <a:noFill/>
            <a:ln w="9525">
              <a:noFill/>
              <a:miter lim="800000"/>
              <a:headEnd/>
              <a:tailEnd/>
            </a:ln>
          </p:spPr>
          <p:txBody>
            <a:bodyPr>
              <a:spAutoFit/>
            </a:bodyPr>
            <a:lstStyle/>
            <a:p>
              <a:pPr algn="l" rtl="0" eaLnBrk="0" hangingPunct="0"/>
              <a:r>
                <a:rPr lang="fa-IR" sz="1100" b="1" dirty="0">
                  <a:latin typeface="Calibri" pitchFamily="34" charset="0"/>
                  <a:cs typeface="B Nazanin" pitchFamily="2" charset="-78"/>
                </a:rPr>
                <a:t>روشهای مختلف باززنده‌سازی و مرمت</a:t>
              </a:r>
              <a:endParaRPr lang="en-US" sz="1100" b="1" dirty="0">
                <a:solidFill>
                  <a:schemeClr val="tx2"/>
                </a:solidFill>
                <a:latin typeface="Calibri" pitchFamily="34" charset="0"/>
                <a:cs typeface="B Nazanin" pitchFamily="2" charset="-78"/>
              </a:endParaRPr>
            </a:p>
          </p:txBody>
        </p:sp>
        <p:sp>
          <p:nvSpPr>
            <p:cNvPr id="49" name="Text Box 49"/>
            <p:cNvSpPr txBox="1">
              <a:spLocks noChangeArrowheads="1"/>
            </p:cNvSpPr>
            <p:nvPr/>
          </p:nvSpPr>
          <p:spPr bwMode="auto">
            <a:xfrm>
              <a:off x="5943600" y="3493173"/>
              <a:ext cx="4019307" cy="261610"/>
            </a:xfrm>
            <a:prstGeom prst="rect">
              <a:avLst/>
            </a:prstGeom>
            <a:noFill/>
            <a:ln w="9525">
              <a:noFill/>
              <a:miter lim="800000"/>
              <a:headEnd/>
              <a:tailEnd/>
            </a:ln>
          </p:spPr>
          <p:txBody>
            <a:bodyPr wrap="square">
              <a:spAutoFit/>
            </a:bodyPr>
            <a:lstStyle/>
            <a:p>
              <a:pPr algn="ctr" rtl="0" eaLnBrk="0" hangingPunct="0"/>
              <a:r>
                <a:rPr lang="fa-IR" sz="1100" b="1" dirty="0">
                  <a:latin typeface="Calibri" pitchFamily="34" charset="0"/>
                  <a:cs typeface="B Nazanin" pitchFamily="2" charset="-78"/>
                </a:rPr>
                <a:t>بیان انواع آسیب و راهکارهای درمان آسیب ها</a:t>
              </a:r>
              <a:endParaRPr lang="en-US" sz="1100" b="1" dirty="0">
                <a:latin typeface="Calibri" pitchFamily="34" charset="0"/>
                <a:cs typeface="B Nazanin" pitchFamily="2" charset="-78"/>
              </a:endParaRPr>
            </a:p>
          </p:txBody>
        </p:sp>
        <p:sp>
          <p:nvSpPr>
            <p:cNvPr id="50" name="Text Box 50"/>
            <p:cNvSpPr txBox="1">
              <a:spLocks noChangeArrowheads="1"/>
            </p:cNvSpPr>
            <p:nvPr/>
          </p:nvSpPr>
          <p:spPr bwMode="auto">
            <a:xfrm>
              <a:off x="5486400" y="4016393"/>
              <a:ext cx="3606573" cy="261610"/>
            </a:xfrm>
            <a:prstGeom prst="rect">
              <a:avLst/>
            </a:prstGeom>
            <a:noFill/>
            <a:ln w="9525">
              <a:noFill/>
              <a:miter lim="800000"/>
              <a:headEnd/>
              <a:tailEnd/>
            </a:ln>
          </p:spPr>
          <p:txBody>
            <a:bodyPr wrap="square">
              <a:spAutoFit/>
            </a:bodyPr>
            <a:lstStyle/>
            <a:p>
              <a:pPr eaLnBrk="0" hangingPunct="0"/>
              <a:r>
                <a:rPr lang="fa-IR" sz="1100" b="1" dirty="0">
                  <a:latin typeface="Calibri" pitchFamily="34" charset="0"/>
                  <a:cs typeface="B Nazanin" pitchFamily="2" charset="-78"/>
                </a:rPr>
                <a:t>ارائه دیتیل پیشنهادی جهت مرمت آسیب ها</a:t>
              </a:r>
              <a:endParaRPr lang="en-US" sz="1100" b="1" dirty="0">
                <a:latin typeface="Calibri" pitchFamily="34" charset="0"/>
                <a:cs typeface="B Nazanin" pitchFamily="2" charset="-78"/>
              </a:endParaRPr>
            </a:p>
          </p:txBody>
        </p:sp>
        <p:sp>
          <p:nvSpPr>
            <p:cNvPr id="51" name="Text Box 51"/>
            <p:cNvSpPr txBox="1">
              <a:spLocks noChangeArrowheads="1"/>
            </p:cNvSpPr>
            <p:nvPr/>
          </p:nvSpPr>
          <p:spPr bwMode="auto">
            <a:xfrm>
              <a:off x="5715000" y="3770172"/>
              <a:ext cx="3950778" cy="261610"/>
            </a:xfrm>
            <a:prstGeom prst="rect">
              <a:avLst/>
            </a:prstGeom>
            <a:noFill/>
            <a:ln w="9525">
              <a:noFill/>
              <a:miter lim="800000"/>
              <a:headEnd/>
              <a:tailEnd/>
            </a:ln>
          </p:spPr>
          <p:txBody>
            <a:bodyPr wrap="square">
              <a:spAutoFit/>
            </a:bodyPr>
            <a:lstStyle/>
            <a:p>
              <a:pPr algn="ctr" rtl="0" eaLnBrk="0" hangingPunct="0"/>
              <a:r>
                <a:rPr lang="fa-IR" sz="1100" b="1" dirty="0">
                  <a:latin typeface="Calibri" pitchFamily="34" charset="0"/>
                  <a:cs typeface="B Nazanin" pitchFamily="2" charset="-78"/>
                </a:rPr>
                <a:t>ارائه روش های درمان ،آسیب های شناساییی شده در بنا</a:t>
              </a:r>
              <a:endParaRPr lang="en-US" sz="1100" b="1" dirty="0">
                <a:latin typeface="Calibri" pitchFamily="34" charset="0"/>
                <a:cs typeface="B Nazanin" pitchFamily="2" charset="-78"/>
              </a:endParaRPr>
            </a:p>
          </p:txBody>
        </p:sp>
      </p:grpSp>
      <p:grpSp>
        <p:nvGrpSpPr>
          <p:cNvPr id="52" name="Group 51"/>
          <p:cNvGrpSpPr/>
          <p:nvPr/>
        </p:nvGrpSpPr>
        <p:grpSpPr>
          <a:xfrm>
            <a:off x="228600" y="3194000"/>
            <a:ext cx="6336850" cy="1530400"/>
            <a:chOff x="3310044" y="4217610"/>
            <a:chExt cx="6336850" cy="1530400"/>
          </a:xfrm>
        </p:grpSpPr>
        <p:grpSp>
          <p:nvGrpSpPr>
            <p:cNvPr id="53" name="Group 55"/>
            <p:cNvGrpSpPr>
              <a:grpSpLocks/>
            </p:cNvGrpSpPr>
            <p:nvPr/>
          </p:nvGrpSpPr>
          <p:grpSpPr bwMode="auto">
            <a:xfrm>
              <a:off x="3310044" y="4217610"/>
              <a:ext cx="5973429" cy="820810"/>
              <a:chOff x="4261503" y="-10485"/>
              <a:chExt cx="7718333" cy="1148624"/>
            </a:xfrm>
          </p:grpSpPr>
          <p:sp>
            <p:nvSpPr>
              <p:cNvPr id="59" name="Rectangle 2"/>
              <p:cNvSpPr txBox="1">
                <a:spLocks noChangeArrowheads="1"/>
              </p:cNvSpPr>
              <p:nvPr/>
            </p:nvSpPr>
            <p:spPr>
              <a:xfrm>
                <a:off x="4261503" y="-10485"/>
                <a:ext cx="7696200" cy="486512"/>
              </a:xfrm>
              <a:prstGeom prst="rect">
                <a:avLst/>
              </a:prstGeom>
            </p:spPr>
            <p:txBody>
              <a:bodyPr lIns="127921" tIns="63962" rIns="127921" bIns="63962" anchor="ctr"/>
              <a:lstStyle/>
              <a:p>
                <a:pPr eaLnBrk="0" hangingPunct="0">
                  <a:buFont typeface="Arial" pitchFamily="34" charset="0"/>
                  <a:buChar char="•"/>
                  <a:defRPr/>
                </a:pPr>
                <a:r>
                  <a:rPr lang="fa-IR" sz="1500" b="1" u="sng" dirty="0">
                    <a:solidFill>
                      <a:schemeClr val="accent2"/>
                    </a:solidFill>
                    <a:cs typeface="B Nazanin" pitchFamily="2" charset="-78"/>
                  </a:rPr>
                  <a:t>فصل چهارم: </a:t>
                </a:r>
                <a:r>
                  <a:rPr lang="fa-IR" sz="1500" b="1" u="sng" dirty="0" smtClean="0">
                    <a:solidFill>
                      <a:schemeClr val="accent2"/>
                    </a:solidFill>
                    <a:cs typeface="B Nazanin" pitchFamily="2" charset="-78"/>
                  </a:rPr>
                  <a:t>احیا</a:t>
                </a:r>
                <a:endParaRPr lang="en-US" sz="1500" b="1" u="sng" dirty="0">
                  <a:solidFill>
                    <a:schemeClr val="accent2"/>
                  </a:solidFill>
                  <a:cs typeface="B Nazanin" pitchFamily="2" charset="-78"/>
                </a:endParaRPr>
              </a:p>
            </p:txBody>
          </p:sp>
          <p:sp>
            <p:nvSpPr>
              <p:cNvPr id="60" name="Text Box 35"/>
              <p:cNvSpPr txBox="1">
                <a:spLocks noChangeArrowheads="1"/>
              </p:cNvSpPr>
              <p:nvPr/>
            </p:nvSpPr>
            <p:spPr bwMode="auto">
              <a:xfrm>
                <a:off x="7255862" y="684950"/>
                <a:ext cx="4723974" cy="453189"/>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sp>
          <p:nvSpPr>
            <p:cNvPr id="54" name="Text Box 47"/>
            <p:cNvSpPr txBox="1">
              <a:spLocks noChangeArrowheads="1"/>
            </p:cNvSpPr>
            <p:nvPr/>
          </p:nvSpPr>
          <p:spPr bwMode="auto">
            <a:xfrm>
              <a:off x="7979916" y="4490984"/>
              <a:ext cx="1303557" cy="261610"/>
            </a:xfrm>
            <a:prstGeom prst="rect">
              <a:avLst/>
            </a:prstGeom>
            <a:noFill/>
            <a:ln w="9525">
              <a:noFill/>
              <a:miter lim="800000"/>
              <a:headEnd/>
              <a:tailEnd/>
            </a:ln>
          </p:spPr>
          <p:txBody>
            <a:bodyPr>
              <a:spAutoFit/>
            </a:bodyPr>
            <a:lstStyle/>
            <a:p>
              <a:pPr algn="ctr" eaLnBrk="0" hangingPunct="0"/>
              <a:r>
                <a:rPr lang="fa-IR" sz="1100" b="1" dirty="0">
                  <a:latin typeface="Calibri" pitchFamily="34" charset="0"/>
                  <a:cs typeface="B Nazanin" pitchFamily="2" charset="-78"/>
                </a:rPr>
                <a:t>تعریف احیا</a:t>
              </a:r>
              <a:endParaRPr lang="en-US" sz="1100" b="1" dirty="0">
                <a:latin typeface="Calibri" pitchFamily="34" charset="0"/>
                <a:cs typeface="B Nazanin" pitchFamily="2" charset="-78"/>
              </a:endParaRPr>
            </a:p>
          </p:txBody>
        </p:sp>
        <p:sp>
          <p:nvSpPr>
            <p:cNvPr id="55" name="Text Box 48"/>
            <p:cNvSpPr txBox="1">
              <a:spLocks noChangeArrowheads="1"/>
            </p:cNvSpPr>
            <p:nvPr/>
          </p:nvSpPr>
          <p:spPr bwMode="auto">
            <a:xfrm>
              <a:off x="7086600" y="4761396"/>
              <a:ext cx="2259498" cy="261610"/>
            </a:xfrm>
            <a:prstGeom prst="rect">
              <a:avLst/>
            </a:prstGeom>
            <a:noFill/>
            <a:ln w="9525">
              <a:noFill/>
              <a:miter lim="800000"/>
              <a:headEnd/>
              <a:tailEnd/>
            </a:ln>
          </p:spPr>
          <p:txBody>
            <a:bodyPr>
              <a:spAutoFit/>
            </a:bodyPr>
            <a:lstStyle/>
            <a:p>
              <a:pPr algn="ctr" eaLnBrk="0" hangingPunct="0"/>
              <a:r>
                <a:rPr lang="fa-IR" sz="1100" b="1" dirty="0">
                  <a:latin typeface="Calibri" pitchFamily="34" charset="0"/>
                  <a:cs typeface="B Nazanin" pitchFamily="2" charset="-78"/>
                </a:rPr>
                <a:t>کلیات  و معیارهای طرح احیا</a:t>
              </a:r>
              <a:endParaRPr lang="en-US" sz="1100" b="1" dirty="0">
                <a:latin typeface="Calibri" pitchFamily="34" charset="0"/>
                <a:cs typeface="B Nazanin" pitchFamily="2" charset="-78"/>
              </a:endParaRPr>
            </a:p>
          </p:txBody>
        </p:sp>
        <p:sp>
          <p:nvSpPr>
            <p:cNvPr id="56" name="Text Box 49"/>
            <p:cNvSpPr txBox="1">
              <a:spLocks noChangeArrowheads="1"/>
            </p:cNvSpPr>
            <p:nvPr/>
          </p:nvSpPr>
          <p:spPr bwMode="auto">
            <a:xfrm>
              <a:off x="5257800" y="5007617"/>
              <a:ext cx="4389094" cy="261610"/>
            </a:xfrm>
            <a:prstGeom prst="rect">
              <a:avLst/>
            </a:prstGeom>
            <a:noFill/>
            <a:ln w="9525">
              <a:noFill/>
              <a:miter lim="800000"/>
              <a:headEnd/>
              <a:tailEnd/>
            </a:ln>
          </p:spPr>
          <p:txBody>
            <a:bodyPr wrap="square">
              <a:spAutoFit/>
            </a:bodyPr>
            <a:lstStyle/>
            <a:p>
              <a:pPr algn="ctr" eaLnBrk="0" hangingPunct="0"/>
              <a:r>
                <a:rPr lang="fa-IR" sz="1100" b="1" dirty="0">
                  <a:latin typeface="Calibri" pitchFamily="34" charset="0"/>
                  <a:cs typeface="B Nazanin" pitchFamily="2" charset="-78"/>
                </a:rPr>
                <a:t>بررسی سطوح مختلف نیازها و ارائه مبانی نظری استراتژی احیا</a:t>
              </a:r>
              <a:endParaRPr lang="en-US" sz="1100" b="1" dirty="0">
                <a:latin typeface="Calibri" pitchFamily="34" charset="0"/>
                <a:cs typeface="B Nazanin" pitchFamily="2" charset="-78"/>
              </a:endParaRPr>
            </a:p>
          </p:txBody>
        </p:sp>
        <p:sp>
          <p:nvSpPr>
            <p:cNvPr id="57" name="Text Box 50"/>
            <p:cNvSpPr txBox="1">
              <a:spLocks noChangeArrowheads="1"/>
            </p:cNvSpPr>
            <p:nvPr/>
          </p:nvSpPr>
          <p:spPr bwMode="auto">
            <a:xfrm>
              <a:off x="7543800" y="5486400"/>
              <a:ext cx="1534093" cy="261610"/>
            </a:xfrm>
            <a:prstGeom prst="rect">
              <a:avLst/>
            </a:prstGeom>
            <a:noFill/>
            <a:ln w="9525">
              <a:noFill/>
              <a:miter lim="800000"/>
              <a:headEnd/>
              <a:tailEnd/>
            </a:ln>
          </p:spPr>
          <p:txBody>
            <a:bodyPr>
              <a:spAutoFit/>
            </a:bodyPr>
            <a:lstStyle/>
            <a:p>
              <a:pPr algn="ctr" eaLnBrk="0" hangingPunct="0"/>
              <a:r>
                <a:rPr lang="fa-IR" sz="1100" b="1" dirty="0">
                  <a:latin typeface="Calibri" pitchFamily="34" charset="0"/>
                  <a:cs typeface="B Nazanin" pitchFamily="2" charset="-78"/>
                </a:rPr>
                <a:t>ارائه نقشه های طرح احیا</a:t>
              </a:r>
              <a:endParaRPr lang="en-US" sz="1100" b="1" dirty="0">
                <a:latin typeface="Calibri" pitchFamily="34" charset="0"/>
                <a:cs typeface="B Nazanin" pitchFamily="2" charset="-78"/>
              </a:endParaRPr>
            </a:p>
          </p:txBody>
        </p:sp>
        <p:sp>
          <p:nvSpPr>
            <p:cNvPr id="58" name="Text Box 51"/>
            <p:cNvSpPr txBox="1">
              <a:spLocks noChangeArrowheads="1"/>
            </p:cNvSpPr>
            <p:nvPr/>
          </p:nvSpPr>
          <p:spPr bwMode="auto">
            <a:xfrm>
              <a:off x="7620000" y="5257800"/>
              <a:ext cx="1646344" cy="261610"/>
            </a:xfrm>
            <a:prstGeom prst="rect">
              <a:avLst/>
            </a:prstGeom>
            <a:noFill/>
            <a:ln w="9525">
              <a:noFill/>
              <a:miter lim="800000"/>
              <a:headEnd/>
              <a:tailEnd/>
            </a:ln>
          </p:spPr>
          <p:txBody>
            <a:bodyPr>
              <a:spAutoFit/>
            </a:bodyPr>
            <a:lstStyle/>
            <a:p>
              <a:pPr algn="ctr" eaLnBrk="0" hangingPunct="0"/>
              <a:r>
                <a:rPr lang="fa-IR" sz="1100" b="1" dirty="0">
                  <a:latin typeface="Calibri" pitchFamily="34" charset="0"/>
                  <a:cs typeface="B Nazanin" pitchFamily="2" charset="-78"/>
                </a:rPr>
                <a:t>ایده های طرح احیا  </a:t>
              </a:r>
              <a:endParaRPr lang="en-US" sz="1100" b="1" dirty="0">
                <a:latin typeface="Calibri" pitchFamily="34" charset="0"/>
                <a:cs typeface="B Nazanin" pitchFamily="2" charset="-78"/>
              </a:endParaRPr>
            </a:p>
          </p:txBody>
        </p:sp>
      </p:grpSp>
      <p:pic>
        <p:nvPicPr>
          <p:cNvPr id="152578" name="Picture 2" descr="C:\Users\Fahime\Desktop\Madreseh Abasgholikhan (29).jpg"/>
          <p:cNvPicPr>
            <a:picLocks noChangeAspect="1" noChangeArrowheads="1"/>
          </p:cNvPicPr>
          <p:nvPr/>
        </p:nvPicPr>
        <p:blipFill>
          <a:blip r:embed="rId7" cstate="print">
            <a:lum contrast="20000"/>
          </a:blip>
          <a:srcRect l="-4984"/>
          <a:stretch>
            <a:fillRect/>
          </a:stretch>
        </p:blipFill>
        <p:spPr bwMode="auto">
          <a:xfrm>
            <a:off x="2685924" y="5224789"/>
            <a:ext cx="971676" cy="1270593"/>
          </a:xfrm>
          <a:prstGeom prst="rect">
            <a:avLst/>
          </a:prstGeom>
          <a:noFill/>
        </p:spPr>
      </p:pic>
      <p:pic>
        <p:nvPicPr>
          <p:cNvPr id="64" name="Picture 2" descr="E:\memari\maremat\قلی جدید\IMG_4056.jpg"/>
          <p:cNvPicPr>
            <a:picLocks noChangeAspect="1" noChangeArrowheads="1"/>
          </p:cNvPicPr>
          <p:nvPr/>
        </p:nvPicPr>
        <p:blipFill>
          <a:blip r:embed="rId8" cstate="print">
            <a:lum contrast="10000"/>
          </a:blip>
          <a:srcRect l="28735" b="14400"/>
          <a:stretch>
            <a:fillRect/>
          </a:stretch>
        </p:blipFill>
        <p:spPr bwMode="auto">
          <a:xfrm>
            <a:off x="3687010" y="5224790"/>
            <a:ext cx="1037390" cy="1270593"/>
          </a:xfrm>
          <a:prstGeom prst="rect">
            <a:avLst/>
          </a:prstGeom>
          <a:noFill/>
          <a:ln w="9525">
            <a:noFill/>
            <a:miter lim="800000"/>
            <a:headEnd/>
            <a:tailEnd/>
          </a:ln>
        </p:spPr>
      </p:pic>
      <p:pic>
        <p:nvPicPr>
          <p:cNvPr id="66" name="Picture 29" descr="S7305042.JPG"/>
          <p:cNvPicPr>
            <a:picLocks noChangeAspect="1"/>
          </p:cNvPicPr>
          <p:nvPr/>
        </p:nvPicPr>
        <p:blipFill>
          <a:blip r:embed="rId9" cstate="print"/>
          <a:srcRect r="-6612"/>
          <a:stretch>
            <a:fillRect/>
          </a:stretch>
        </p:blipFill>
        <p:spPr bwMode="auto">
          <a:xfrm>
            <a:off x="1752600" y="5267979"/>
            <a:ext cx="1025731" cy="1227403"/>
          </a:xfrm>
          <a:prstGeom prst="rect">
            <a:avLst/>
          </a:prstGeom>
          <a:noFill/>
          <a:ln w="9525">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150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150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588963" y="1450975"/>
            <a:ext cx="8916987" cy="563563"/>
          </a:xfrm>
          <a:prstGeom prst="rect">
            <a:avLst/>
          </a:prstGeom>
        </p:spPr>
        <p:txBody>
          <a:bodyPr lIns="95758" tIns="47880" rIns="95758" bIns="47880"/>
          <a:lstStyle/>
          <a:p>
            <a:pPr defTabSz="957011" fontAlgn="auto">
              <a:spcBef>
                <a:spcPts val="0"/>
              </a:spcBef>
              <a:spcAft>
                <a:spcPts val="0"/>
              </a:spcAft>
              <a:defRPr/>
            </a:pPr>
            <a:r>
              <a:rPr lang="fa-IR" sz="1600" b="1" kern="0" dirty="0">
                <a:latin typeface="+mj-lt"/>
                <a:ea typeface="+mj-ea"/>
                <a:cs typeface="B Nazanin" pitchFamily="2" charset="-78"/>
              </a:rPr>
              <a:t> مقايسه با نمونه هاي مشابه :</a:t>
            </a:r>
            <a:endParaRPr lang="en-US" sz="1600" b="1" kern="0" dirty="0">
              <a:latin typeface="+mj-lt"/>
              <a:ea typeface="+mj-ea"/>
              <a:cs typeface="B Nazanin" pitchFamily="2" charset="-78"/>
            </a:endParaRPr>
          </a:p>
        </p:txBody>
      </p:sp>
      <p:sp>
        <p:nvSpPr>
          <p:cNvPr id="21512" name="Rectangle 1"/>
          <p:cNvSpPr>
            <a:spLocks noChangeArrowheads="1"/>
          </p:cNvSpPr>
          <p:nvPr/>
        </p:nvSpPr>
        <p:spPr bwMode="auto">
          <a:xfrm>
            <a:off x="2830513" y="1665288"/>
            <a:ext cx="6621462" cy="5114925"/>
          </a:xfrm>
          <a:prstGeom prst="rect">
            <a:avLst/>
          </a:prstGeom>
          <a:noFill/>
          <a:ln w="9525">
            <a:noFill/>
            <a:miter lim="800000"/>
            <a:headEnd/>
            <a:tailEnd/>
          </a:ln>
        </p:spPr>
        <p:txBody>
          <a:bodyPr lIns="95758" tIns="47880" rIns="95758" bIns="47880" anchor="ctr">
            <a:spAutoFit/>
          </a:bodyPr>
          <a:lstStyle/>
          <a:p>
            <a:pPr algn="just" eaLnBrk="0" hangingPunct="0"/>
            <a:r>
              <a:rPr lang="fa-IR" sz="1100">
                <a:latin typeface="Calibri" pitchFamily="34" charset="0"/>
                <a:cs typeface="B Nazanin" pitchFamily="2" charset="-78"/>
              </a:rPr>
              <a:t>اين مدرسه ميان خواف و جام در بين در بين سالهاي 841 تا 848ه.ق ساخته شده است.اين ساختمان زيباترين مدرسه ايران است.</a:t>
            </a:r>
          </a:p>
          <a:p>
            <a:pPr algn="just" eaLnBrk="0" hangingPunct="0"/>
            <a:r>
              <a:rPr lang="fa-IR" sz="1100">
                <a:latin typeface="Calibri" pitchFamily="34" charset="0"/>
                <a:cs typeface="B Nazanin" pitchFamily="2" charset="-78"/>
              </a:rPr>
              <a:t>اين بنا از نوع مدارس چهار ايواني با نقشه مستطيل شكل است كه داراي دو محور اصلي و جانبي است.در محور اصلي ورودي،هشتي و دو ايوان و در محور جانبي آن دو ايوان ديگر قرار دارد.</a:t>
            </a:r>
          </a:p>
          <a:p>
            <a:pPr algn="just" eaLnBrk="0" hangingPunct="0"/>
            <a:r>
              <a:rPr lang="fa-IR" sz="1100">
                <a:latin typeface="Calibri" pitchFamily="34" charset="0"/>
                <a:cs typeface="B Nazanin" pitchFamily="2" charset="-78"/>
              </a:rPr>
              <a:t>در ميان مدارس ايران در دقت و تنوع در كار و پلان و نيز تنوع در آمود كاملترين نمونه است و همچنين از لحاظ نوع كاربنديها و مقرنس يك اثر فوق العاده است.</a:t>
            </a:r>
          </a:p>
          <a:p>
            <a:pPr algn="just" eaLnBrk="0" hangingPunct="0"/>
            <a:r>
              <a:rPr lang="fa-IR" sz="1500" b="1">
                <a:latin typeface="Calibri" pitchFamily="34" charset="0"/>
                <a:cs typeface="B Nazanin" pitchFamily="2" charset="-78"/>
              </a:rPr>
              <a:t>از ويژگي هاي اصلي اين بنا مي توان به موارد زير اشاره كرد:</a:t>
            </a:r>
          </a:p>
          <a:p>
            <a:pPr algn="just" eaLnBrk="0" hangingPunct="0">
              <a:buFont typeface="Arial" pitchFamily="34" charset="0"/>
              <a:buChar char="•"/>
            </a:pPr>
            <a:r>
              <a:rPr lang="fa-IR" sz="1100">
                <a:latin typeface="Calibri" pitchFamily="34" charset="0"/>
                <a:cs typeface="B Nazanin" pitchFamily="2" charset="-78"/>
              </a:rPr>
              <a:t>فضاها هنوز شكل خود را پيدا نكرده اند					</a:t>
            </a:r>
          </a:p>
          <a:p>
            <a:pPr algn="just" eaLnBrk="0" hangingPunct="0">
              <a:buFont typeface="Arial" pitchFamily="34" charset="0"/>
              <a:buChar char="•"/>
            </a:pPr>
            <a:r>
              <a:rPr lang="fa-IR" sz="1100">
                <a:latin typeface="Calibri" pitchFamily="34" charset="0"/>
                <a:cs typeface="B Nazanin" pitchFamily="2" charset="-78"/>
              </a:rPr>
              <a:t>حجره ها داراي تناسبات درستي نيستند</a:t>
            </a:r>
          </a:p>
          <a:p>
            <a:pPr algn="just" eaLnBrk="0" hangingPunct="0">
              <a:buFont typeface="Arial" pitchFamily="34" charset="0"/>
              <a:buChar char="•"/>
            </a:pPr>
            <a:r>
              <a:rPr lang="fa-IR" sz="1100">
                <a:latin typeface="Calibri" pitchFamily="34" charset="0"/>
                <a:cs typeface="B Nazanin" pitchFamily="2" charset="-78"/>
              </a:rPr>
              <a:t>پلان از قاعده چهار گوش خارج شده است</a:t>
            </a:r>
          </a:p>
          <a:p>
            <a:pPr algn="just" eaLnBrk="0" hangingPunct="0">
              <a:buFont typeface="Arial" pitchFamily="34" charset="0"/>
              <a:buChar char="•"/>
            </a:pPr>
            <a:r>
              <a:rPr lang="fa-IR" sz="1100">
                <a:latin typeface="Calibri" pitchFamily="34" charset="0"/>
                <a:cs typeface="B Nazanin" pitchFamily="2" charset="-78"/>
              </a:rPr>
              <a:t>ضخامت ديوارها زياد است </a:t>
            </a:r>
          </a:p>
          <a:p>
            <a:pPr algn="just" eaLnBrk="0" hangingPunct="0">
              <a:buFont typeface="Arial" pitchFamily="34" charset="0"/>
              <a:buChar char="•"/>
            </a:pPr>
            <a:r>
              <a:rPr lang="fa-IR" sz="1100">
                <a:latin typeface="Calibri" pitchFamily="34" charset="0"/>
                <a:cs typeface="B Nazanin" pitchFamily="2" charset="-78"/>
              </a:rPr>
              <a:t>قسمت پشت ايوان اصلي الحاقي است</a:t>
            </a:r>
          </a:p>
          <a:p>
            <a:pPr algn="just" eaLnBrk="0" hangingPunct="0">
              <a:buFont typeface="Arial" pitchFamily="34" charset="0"/>
              <a:buChar char="•"/>
            </a:pPr>
            <a:r>
              <a:rPr lang="fa-IR" sz="1100">
                <a:latin typeface="Calibri" pitchFamily="34" charset="0"/>
                <a:cs typeface="B Nazanin" pitchFamily="2" charset="-78"/>
              </a:rPr>
              <a:t>فاقد حوض است</a:t>
            </a:r>
          </a:p>
          <a:p>
            <a:pPr algn="just" eaLnBrk="0" hangingPunct="0"/>
            <a:endParaRPr lang="fa-IR" sz="1600" b="1">
              <a:latin typeface="Calibri" pitchFamily="34" charset="0"/>
              <a:cs typeface="B Nazanin" pitchFamily="2" charset="-78"/>
            </a:endParaRPr>
          </a:p>
          <a:p>
            <a:pPr algn="just" eaLnBrk="0" hangingPunct="0"/>
            <a:r>
              <a:rPr lang="fa-IR" sz="1600" b="1">
                <a:latin typeface="Calibri" pitchFamily="34" charset="0"/>
                <a:cs typeface="B Nazanin" pitchFamily="2" charset="-78"/>
              </a:rPr>
              <a:t>مدرسه خان شيراز</a:t>
            </a:r>
          </a:p>
          <a:p>
            <a:pPr algn="just" eaLnBrk="0" hangingPunct="0"/>
            <a:r>
              <a:rPr lang="fa-IR" sz="1100">
                <a:latin typeface="Calibri" pitchFamily="34" charset="0"/>
                <a:cs typeface="B Nazanin" pitchFamily="2" charset="-78"/>
              </a:rPr>
              <a:t>اين مدرسه در سال 1024ساخته شده و در ميان مدارس ايران اين بنا جزي كاملترين مدارس است.يكي از ويژگي هاي مدرسه به كارگيري اعداد مقدس در ساخت عناصر مختلف آن است.تعداد حجره هاي آن  92عدد است كه به حروف جمل،اسم مبارك حضرت محمد(ص) است.</a:t>
            </a:r>
          </a:p>
          <a:p>
            <a:pPr algn="just" eaLnBrk="0" hangingPunct="0"/>
            <a:r>
              <a:rPr lang="fa-IR" sz="1500" b="1">
                <a:latin typeface="Calibri" pitchFamily="34" charset="0"/>
                <a:cs typeface="B Nazanin" pitchFamily="2" charset="-78"/>
              </a:rPr>
              <a:t>اين بنا شامل ويژگي هاي زير است:</a:t>
            </a:r>
          </a:p>
          <a:p>
            <a:pPr algn="just" eaLnBrk="0" hangingPunct="0">
              <a:buFont typeface="Arial" pitchFamily="34" charset="0"/>
              <a:buChar char="•"/>
            </a:pPr>
            <a:r>
              <a:rPr lang="fa-IR" sz="1100">
                <a:latin typeface="Calibri" pitchFamily="34" charset="0"/>
                <a:cs typeface="B Nazanin" pitchFamily="2" charset="-78"/>
              </a:rPr>
              <a:t>حجره ها داراي ابعاد مناسبي است</a:t>
            </a:r>
          </a:p>
          <a:p>
            <a:pPr algn="just" eaLnBrk="0" hangingPunct="0">
              <a:buFont typeface="Arial" pitchFamily="34" charset="0"/>
              <a:buChar char="•"/>
            </a:pPr>
            <a:r>
              <a:rPr lang="fa-IR" sz="1100">
                <a:latin typeface="Calibri" pitchFamily="34" charset="0"/>
                <a:cs typeface="B Nazanin" pitchFamily="2" charset="-78"/>
              </a:rPr>
              <a:t>داراي حوض است و نظام آب در آن ايجاد شده است</a:t>
            </a:r>
          </a:p>
          <a:p>
            <a:pPr algn="just" eaLnBrk="0" hangingPunct="0">
              <a:buFont typeface="Arial" pitchFamily="34" charset="0"/>
              <a:buChar char="•"/>
            </a:pPr>
            <a:r>
              <a:rPr lang="fa-IR" sz="1100">
                <a:latin typeface="Calibri" pitchFamily="34" charset="0"/>
                <a:cs typeface="B Nazanin" pitchFamily="2" charset="-78"/>
              </a:rPr>
              <a:t>از جرز ديوار كاسته شده و به بنا اضافه شده است</a:t>
            </a:r>
          </a:p>
          <a:p>
            <a:pPr algn="just" eaLnBrk="0" hangingPunct="0">
              <a:buFont typeface="Arial" pitchFamily="34" charset="0"/>
              <a:buChar char="•"/>
            </a:pPr>
            <a:r>
              <a:rPr lang="fa-IR" sz="1100">
                <a:latin typeface="Calibri" pitchFamily="34" charset="0"/>
                <a:cs typeface="B Nazanin" pitchFamily="2" charset="-78"/>
              </a:rPr>
              <a:t>خط آسمان در نقاط عطف بنا به لحاظ پلانيمتريك شكسته</a:t>
            </a:r>
          </a:p>
          <a:p>
            <a:pPr algn="just" eaLnBrk="0" hangingPunct="0">
              <a:buFont typeface="Arial" pitchFamily="34" charset="0"/>
              <a:buChar char="•"/>
            </a:pPr>
            <a:r>
              <a:rPr lang="fa-IR" sz="1100">
                <a:latin typeface="Calibri" pitchFamily="34" charset="0"/>
                <a:cs typeface="B Nazanin" pitchFamily="2" charset="-78"/>
              </a:rPr>
              <a:t> شده است.</a:t>
            </a:r>
          </a:p>
          <a:p>
            <a:pPr algn="just" eaLnBrk="0" hangingPunct="0">
              <a:buFont typeface="Arial" pitchFamily="34" charset="0"/>
              <a:buChar char="•"/>
            </a:pPr>
            <a:r>
              <a:rPr lang="fa-IR" sz="1100">
                <a:latin typeface="Calibri" pitchFamily="34" charset="0"/>
                <a:cs typeface="B Nazanin" pitchFamily="2" charset="-78"/>
              </a:rPr>
              <a:t>سرويس هاي بهداشتي در بيرون و در فضاي باز قرار گرفته است</a:t>
            </a:r>
          </a:p>
          <a:p>
            <a:pPr algn="just" eaLnBrk="0" hangingPunct="0">
              <a:buFont typeface="Arial" pitchFamily="34" charset="0"/>
              <a:buChar char="•"/>
            </a:pPr>
            <a:r>
              <a:rPr lang="fa-IR" sz="1100">
                <a:latin typeface="Calibri" pitchFamily="34" charset="0"/>
                <a:cs typeface="B Nazanin" pitchFamily="2" charset="-78"/>
              </a:rPr>
              <a:t>قسمت پشت ايوان به فضاي ايوان اضافه شده است</a:t>
            </a:r>
          </a:p>
          <a:p>
            <a:pPr algn="just" eaLnBrk="0" hangingPunct="0">
              <a:buFont typeface="Arial" pitchFamily="34" charset="0"/>
              <a:buChar char="•"/>
            </a:pPr>
            <a:r>
              <a:rPr lang="fa-IR" sz="1100">
                <a:latin typeface="Calibri" pitchFamily="34" charset="0"/>
                <a:cs typeface="B Nazanin" pitchFamily="2" charset="-78"/>
              </a:rPr>
              <a:t>تركيب فضاي بيرون و درون</a:t>
            </a:r>
          </a:p>
          <a:p>
            <a:pPr algn="just" eaLnBrk="0" hangingPunct="0">
              <a:buFont typeface="Arial" pitchFamily="34" charset="0"/>
              <a:buChar char="•"/>
            </a:pPr>
            <a:r>
              <a:rPr lang="fa-IR" sz="1100">
                <a:latin typeface="Calibri" pitchFamily="34" charset="0"/>
                <a:cs typeface="B Nazanin" pitchFamily="2" charset="-78"/>
              </a:rPr>
              <a:t>بكار گيري پنجره در فضاهاي مختلف</a:t>
            </a:r>
          </a:p>
          <a:p>
            <a:pPr algn="just" eaLnBrk="0" hangingPunct="0"/>
            <a:endParaRPr lang="fa-IR"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p:txBody>
      </p:sp>
      <p:pic>
        <p:nvPicPr>
          <p:cNvPr id="21513" name="Picture 10" descr="19122009092.jpg"/>
          <p:cNvPicPr>
            <a:picLocks noChangeAspect="1"/>
          </p:cNvPicPr>
          <p:nvPr/>
        </p:nvPicPr>
        <p:blipFill>
          <a:blip r:embed="rId5">
            <a:lum bright="30000" contrast="40000"/>
          </a:blip>
          <a:srcRect l="28197" t="22588" r="17044" b="25243"/>
          <a:stretch>
            <a:fillRect/>
          </a:stretch>
        </p:blipFill>
        <p:spPr bwMode="auto">
          <a:xfrm>
            <a:off x="3706813" y="2605088"/>
            <a:ext cx="1304925" cy="1531937"/>
          </a:xfrm>
          <a:prstGeom prst="rect">
            <a:avLst/>
          </a:prstGeom>
          <a:noFill/>
          <a:ln w="9525">
            <a:noFill/>
            <a:miter lim="800000"/>
            <a:headEnd/>
            <a:tailEnd/>
          </a:ln>
        </p:spPr>
      </p:pic>
      <p:pic>
        <p:nvPicPr>
          <p:cNvPr id="21514" name="Picture 10" descr="19122009091.jpg"/>
          <p:cNvPicPr>
            <a:picLocks noChangeAspect="1"/>
          </p:cNvPicPr>
          <p:nvPr/>
        </p:nvPicPr>
        <p:blipFill>
          <a:blip r:embed="rId6">
            <a:lum bright="30000" contrast="40000"/>
          </a:blip>
          <a:srcRect l="12550" t="18317" r="10811" b="13332"/>
          <a:stretch>
            <a:fillRect/>
          </a:stretch>
        </p:blipFill>
        <p:spPr bwMode="auto">
          <a:xfrm>
            <a:off x="3656013" y="4619625"/>
            <a:ext cx="1393825" cy="1530350"/>
          </a:xfrm>
          <a:prstGeom prst="rect">
            <a:avLst/>
          </a:prstGeom>
          <a:noFill/>
          <a:ln w="9525">
            <a:noFill/>
            <a:miter lim="800000"/>
            <a:headEnd/>
            <a:tailEnd/>
          </a:ln>
        </p:spPr>
      </p:pic>
      <p:pic>
        <p:nvPicPr>
          <p:cNvPr id="21515" name="Picture 38"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21516" name="Group 39"/>
          <p:cNvGrpSpPr>
            <a:grpSpLocks/>
          </p:cNvGrpSpPr>
          <p:nvPr/>
        </p:nvGrpSpPr>
        <p:grpSpPr bwMode="auto">
          <a:xfrm>
            <a:off x="325438" y="1616075"/>
            <a:ext cx="3425825" cy="5187950"/>
            <a:chOff x="421417" y="2261407"/>
            <a:chExt cx="4426324" cy="7263590"/>
          </a:xfrm>
        </p:grpSpPr>
        <p:grpSp>
          <p:nvGrpSpPr>
            <p:cNvPr id="21521" name="Group 82"/>
            <p:cNvGrpSpPr>
              <a:grpSpLocks/>
            </p:cNvGrpSpPr>
            <p:nvPr/>
          </p:nvGrpSpPr>
          <p:grpSpPr bwMode="auto">
            <a:xfrm>
              <a:off x="421417" y="2261407"/>
              <a:ext cx="4426324" cy="7263590"/>
              <a:chOff x="80891" y="3033303"/>
              <a:chExt cx="5100710" cy="6278942"/>
            </a:xfrm>
          </p:grpSpPr>
          <p:pic>
            <p:nvPicPr>
              <p:cNvPr id="21523"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1524"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1531"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1522"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1519"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8" name="Slide Number Placeholder 36"/>
          <p:cNvSpPr>
            <a:spLocks noGrp="1"/>
          </p:cNvSpPr>
          <p:nvPr>
            <p:ph type="sldNum" sz="quarter" idx="12"/>
          </p:nvPr>
        </p:nvSpPr>
        <p:spPr>
          <a:xfrm>
            <a:off x="3525838" y="6492875"/>
            <a:ext cx="2311400" cy="365125"/>
          </a:xfrm>
        </p:spPr>
        <p:txBody>
          <a:bodyPr/>
          <a:lstStyle/>
          <a:p>
            <a:pPr>
              <a:defRPr/>
            </a:pPr>
            <a:fld id="{7F3A416C-3596-4397-A2A2-3CF801AD216D}" type="slidenum">
              <a:rPr lang="en-US" smtClean="0">
                <a:latin typeface="F_jalal" pitchFamily="2" charset="0"/>
              </a:rPr>
              <a:pPr>
                <a:defRPr/>
              </a:pPr>
              <a:t>20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253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253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a:xfrm>
            <a:off x="3243263" y="3365500"/>
            <a:ext cx="6191250" cy="420688"/>
          </a:xfrm>
          <a:prstGeom prst="rect">
            <a:avLst/>
          </a:prstGeom>
        </p:spPr>
        <p:txBody>
          <a:bodyPr lIns="95770" tIns="47886" rIns="95770" bIns="47886"/>
          <a:lstStyle/>
          <a:p>
            <a:pPr defTabSz="957011" fontAlgn="auto">
              <a:spcBef>
                <a:spcPts val="0"/>
              </a:spcBef>
              <a:spcAft>
                <a:spcPts val="0"/>
              </a:spcAft>
              <a:defRPr/>
            </a:pPr>
            <a:r>
              <a:rPr lang="fa-IR" sz="1500" b="1" kern="0" dirty="0">
                <a:latin typeface="+mj-lt"/>
                <a:ea typeface="+mj-ea"/>
                <a:cs typeface="B Nazanin" pitchFamily="2" charset="-78"/>
              </a:rPr>
              <a:t> تطبیق عناصر اصلی مدارس سنتی با مدرسه عباسقلی خان :</a:t>
            </a:r>
            <a:endParaRPr lang="en-US" sz="1500" b="1" kern="0" dirty="0">
              <a:latin typeface="+mj-lt"/>
              <a:ea typeface="+mj-ea"/>
              <a:cs typeface="B Nazanin" pitchFamily="2" charset="-78"/>
            </a:endParaRPr>
          </a:p>
        </p:txBody>
      </p:sp>
      <p:sp>
        <p:nvSpPr>
          <p:cNvPr id="22536" name="Rectangle 1"/>
          <p:cNvSpPr>
            <a:spLocks noChangeArrowheads="1"/>
          </p:cNvSpPr>
          <p:nvPr/>
        </p:nvSpPr>
        <p:spPr bwMode="auto">
          <a:xfrm>
            <a:off x="2239963" y="3175000"/>
            <a:ext cx="7119937" cy="2143125"/>
          </a:xfrm>
          <a:prstGeom prst="rect">
            <a:avLst/>
          </a:prstGeom>
          <a:noFill/>
          <a:ln w="9525">
            <a:noFill/>
            <a:miter lim="800000"/>
            <a:headEnd/>
            <a:tailEnd/>
          </a:ln>
        </p:spPr>
        <p:txBody>
          <a:bodyPr lIns="95770" tIns="47886" rIns="95770" bIns="47886" anchor="ctr">
            <a:spAutoFit/>
          </a:bodyPr>
          <a:lstStyle/>
          <a:p>
            <a:pPr eaLnBrk="0" hangingPunct="0"/>
            <a:endParaRPr lang="fa-IR" sz="1500">
              <a:latin typeface="Calibri" pitchFamily="34" charset="0"/>
              <a:cs typeface="B Nazanin" pitchFamily="2" charset="-78"/>
            </a:endParaRPr>
          </a:p>
          <a:p>
            <a:pPr eaLnBrk="0" hangingPunct="0"/>
            <a:endParaRPr lang="fa-IR" sz="1500">
              <a:latin typeface="Calibri" pitchFamily="34" charset="0"/>
              <a:cs typeface="B Nazanin" pitchFamily="2" charset="-78"/>
            </a:endParaRPr>
          </a:p>
          <a:p>
            <a:pPr eaLnBrk="0" hangingPunct="0"/>
            <a:r>
              <a:rPr lang="fa-IR" sz="1100">
                <a:latin typeface="Calibri" pitchFamily="34" charset="0"/>
                <a:cs typeface="B Nazanin" pitchFamily="2" charset="-78"/>
              </a:rPr>
              <a:t>1.جلوخان</a:t>
            </a:r>
          </a:p>
          <a:p>
            <a:pPr eaLnBrk="0" hangingPunct="0"/>
            <a:r>
              <a:rPr lang="fa-IR" sz="1100">
                <a:latin typeface="Calibri" pitchFamily="34" charset="0"/>
                <a:cs typeface="B Nazanin" pitchFamily="2" charset="-78"/>
              </a:rPr>
              <a:t>2.هشتي</a:t>
            </a:r>
          </a:p>
          <a:p>
            <a:pPr eaLnBrk="0" hangingPunct="0"/>
            <a:r>
              <a:rPr lang="fa-IR" sz="1100">
                <a:latin typeface="Calibri" pitchFamily="34" charset="0"/>
                <a:cs typeface="B Nazanin" pitchFamily="2" charset="-78"/>
              </a:rPr>
              <a:t>3.ميانسرا</a:t>
            </a:r>
          </a:p>
          <a:p>
            <a:pPr eaLnBrk="0" hangingPunct="0"/>
            <a:r>
              <a:rPr lang="fa-IR" sz="1100">
                <a:latin typeface="Calibri" pitchFamily="34" charset="0"/>
                <a:cs typeface="B Nazanin" pitchFamily="2" charset="-78"/>
              </a:rPr>
              <a:t>4.مدرس</a:t>
            </a:r>
          </a:p>
          <a:p>
            <a:pPr eaLnBrk="0" hangingPunct="0"/>
            <a:r>
              <a:rPr lang="fa-IR" sz="1100">
                <a:latin typeface="Calibri" pitchFamily="34" charset="0"/>
                <a:cs typeface="B Nazanin" pitchFamily="2" charset="-78"/>
              </a:rPr>
              <a:t>5.مسجد تابستاني</a:t>
            </a:r>
          </a:p>
          <a:p>
            <a:pPr eaLnBrk="0" hangingPunct="0"/>
            <a:r>
              <a:rPr lang="fa-IR" sz="1100">
                <a:latin typeface="Calibri" pitchFamily="34" charset="0"/>
                <a:cs typeface="B Nazanin" pitchFamily="2" charset="-78"/>
              </a:rPr>
              <a:t>6.ايوانچه</a:t>
            </a:r>
          </a:p>
          <a:p>
            <a:pPr eaLnBrk="0" hangingPunct="0"/>
            <a:r>
              <a:rPr lang="fa-IR" sz="1100">
                <a:latin typeface="Calibri" pitchFamily="34" charset="0"/>
                <a:cs typeface="B Nazanin" pitchFamily="2" charset="-78"/>
              </a:rPr>
              <a:t>7.حجره</a:t>
            </a:r>
          </a:p>
          <a:p>
            <a:pPr eaLnBrk="0" hangingPunct="0"/>
            <a:r>
              <a:rPr lang="fa-IR" sz="1100">
                <a:latin typeface="Calibri" pitchFamily="34" charset="0"/>
                <a:cs typeface="B Nazanin" pitchFamily="2" charset="-78"/>
              </a:rPr>
              <a:t>8.وضوخانه</a:t>
            </a:r>
          </a:p>
          <a:p>
            <a:pPr eaLnBrk="0" hangingPunct="0"/>
            <a:endParaRPr lang="en-US" sz="1500">
              <a:latin typeface="Calibri" pitchFamily="34" charset="0"/>
              <a:cs typeface="B Nazanin" pitchFamily="2" charset="-78"/>
            </a:endParaRPr>
          </a:p>
        </p:txBody>
      </p:sp>
      <p:sp>
        <p:nvSpPr>
          <p:cNvPr id="22537" name="Rectangle 1"/>
          <p:cNvSpPr>
            <a:spLocks noChangeArrowheads="1"/>
          </p:cNvSpPr>
          <p:nvPr/>
        </p:nvSpPr>
        <p:spPr bwMode="auto">
          <a:xfrm>
            <a:off x="2417763" y="1465263"/>
            <a:ext cx="7008812" cy="2528887"/>
          </a:xfrm>
          <a:prstGeom prst="rect">
            <a:avLst/>
          </a:prstGeom>
          <a:noFill/>
          <a:ln w="9525">
            <a:noFill/>
            <a:miter lim="800000"/>
            <a:headEnd/>
            <a:tailEnd/>
          </a:ln>
        </p:spPr>
        <p:txBody>
          <a:bodyPr lIns="95758" tIns="47880" rIns="95758" bIns="47880" anchor="ctr">
            <a:spAutoFit/>
          </a:bodyPr>
          <a:lstStyle/>
          <a:p>
            <a:pPr algn="just" eaLnBrk="0" hangingPunct="0"/>
            <a:r>
              <a:rPr lang="fa-IR" sz="1600" b="1">
                <a:latin typeface="Calibri" pitchFamily="34" charset="0"/>
                <a:cs typeface="B Nazanin" pitchFamily="2" charset="-78"/>
              </a:rPr>
              <a:t>مدرسه عباس قلي خان</a:t>
            </a:r>
          </a:p>
          <a:p>
            <a:pPr algn="just" eaLnBrk="0" hangingPunct="0"/>
            <a:endParaRPr lang="fa-IR" sz="1100">
              <a:latin typeface="Calibri" pitchFamily="34" charset="0"/>
              <a:cs typeface="B Nazanin" pitchFamily="2" charset="-78"/>
            </a:endParaRPr>
          </a:p>
          <a:p>
            <a:pPr algn="just" eaLnBrk="0" hangingPunct="0"/>
            <a:r>
              <a:rPr lang="fa-IR" sz="1100">
                <a:latin typeface="Calibri" pitchFamily="34" charset="0"/>
                <a:cs typeface="B Nazanin" pitchFamily="2" charset="-78"/>
              </a:rPr>
              <a:t>پس ار  بررسي دو نمونه از مدارس سنتي (مدرسه غيلثيه خرگزد- مدرسه خان شيراز) با بناي مدرسه عباسقلي خان به نتايج زير رسيديم: </a:t>
            </a:r>
          </a:p>
          <a:p>
            <a:pPr algn="just" eaLnBrk="0" hangingPunct="0"/>
            <a:r>
              <a:rPr lang="fa-IR" sz="1100">
                <a:latin typeface="Calibri" pitchFamily="34" charset="0"/>
                <a:cs typeface="B Nazanin" pitchFamily="2" charset="-78"/>
              </a:rPr>
              <a:t>فضاها بزرگتر شده است</a:t>
            </a:r>
          </a:p>
          <a:p>
            <a:pPr algn="just" eaLnBrk="0" hangingPunct="0"/>
            <a:r>
              <a:rPr lang="fa-IR" sz="1100">
                <a:latin typeface="Calibri" pitchFamily="34" charset="0"/>
                <a:cs typeface="B Nazanin" pitchFamily="2" charset="-78"/>
              </a:rPr>
              <a:t>-حجره ها از تناسبات بهتري برخوردار است</a:t>
            </a:r>
          </a:p>
          <a:p>
            <a:pPr algn="just" eaLnBrk="0" hangingPunct="0"/>
            <a:r>
              <a:rPr lang="fa-IR" sz="1100">
                <a:latin typeface="Calibri" pitchFamily="34" charset="0"/>
                <a:cs typeface="B Nazanin" pitchFamily="2" charset="-78"/>
              </a:rPr>
              <a:t>-فضاهاي ارتباطي و راهرو ها بيشتر شده است</a:t>
            </a:r>
          </a:p>
          <a:p>
            <a:pPr algn="just" eaLnBrk="0" hangingPunct="0"/>
            <a:r>
              <a:rPr lang="fa-IR" sz="1100">
                <a:latin typeface="Calibri" pitchFamily="34" charset="0"/>
                <a:cs typeface="B Nazanin" pitchFamily="2" charset="-78"/>
              </a:rPr>
              <a:t>-حمام ها و سرويس ها در داخل بنا قرار گرفته است كه يك امتياز محسوب مي شود</a:t>
            </a:r>
          </a:p>
          <a:p>
            <a:pPr algn="just" eaLnBrk="0" hangingPunct="0"/>
            <a:r>
              <a:rPr lang="fa-IR" sz="1100">
                <a:latin typeface="Calibri" pitchFamily="34" charset="0"/>
                <a:cs typeface="B Nazanin" pitchFamily="2" charset="-78"/>
              </a:rPr>
              <a:t>-داراي حوض است</a:t>
            </a:r>
          </a:p>
          <a:p>
            <a:pPr algn="just" eaLnBrk="0" hangingPunct="0"/>
            <a:r>
              <a:rPr lang="fa-IR" sz="1100">
                <a:latin typeface="Calibri" pitchFamily="34" charset="0"/>
                <a:cs typeface="B Nazanin" pitchFamily="2" charset="-78"/>
              </a:rPr>
              <a:t>-از جرز ديوار ها كاسته شده و به بنا افزوده شده است</a:t>
            </a:r>
          </a:p>
          <a:p>
            <a:pPr algn="just" eaLnBrk="0" hangingPunct="0"/>
            <a:endParaRPr lang="fa-IR" sz="1600">
              <a:latin typeface="Calibri" pitchFamily="34" charset="0"/>
              <a:cs typeface="B Nazanin" pitchFamily="2" charset="-78"/>
            </a:endParaRPr>
          </a:p>
          <a:p>
            <a:pPr algn="just" eaLnBrk="0" hangingPunct="0"/>
            <a:endParaRPr lang="fa-IR" sz="1600">
              <a:latin typeface="Calibri" pitchFamily="34" charset="0"/>
              <a:cs typeface="B Nazanin" pitchFamily="2" charset="-78"/>
            </a:endParaRPr>
          </a:p>
          <a:p>
            <a:pPr algn="just" eaLnBrk="0" hangingPunct="0"/>
            <a:endParaRPr lang="fa-IR" sz="1600">
              <a:latin typeface="Calibri" pitchFamily="34" charset="0"/>
              <a:cs typeface="B Nazanin" pitchFamily="2" charset="-78"/>
            </a:endParaRPr>
          </a:p>
        </p:txBody>
      </p:sp>
      <p:sp>
        <p:nvSpPr>
          <p:cNvPr id="44" name="Oval 43"/>
          <p:cNvSpPr/>
          <p:nvPr/>
        </p:nvSpPr>
        <p:spPr bwMode="gray">
          <a:xfrm>
            <a:off x="6618741" y="5565320"/>
            <a:ext cx="221117" cy="204109"/>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95770" tIns="47886" rIns="95770" bIns="47886"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7</a:t>
            </a:r>
          </a:p>
        </p:txBody>
      </p:sp>
      <p:grpSp>
        <p:nvGrpSpPr>
          <p:cNvPr id="22539" name="Group 59"/>
          <p:cNvGrpSpPr>
            <a:grpSpLocks/>
          </p:cNvGrpSpPr>
          <p:nvPr/>
        </p:nvGrpSpPr>
        <p:grpSpPr bwMode="auto">
          <a:xfrm>
            <a:off x="3184525" y="3506788"/>
            <a:ext cx="4957763" cy="3297237"/>
            <a:chOff x="4114800" y="4711700"/>
            <a:chExt cx="6407150" cy="4616450"/>
          </a:xfrm>
        </p:grpSpPr>
        <p:pic>
          <p:nvPicPr>
            <p:cNvPr id="22557" name="Picture 3"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a:off x="4114800" y="4711700"/>
              <a:ext cx="6407150" cy="4616450"/>
            </a:xfrm>
            <a:prstGeom prst="rect">
              <a:avLst/>
            </a:prstGeom>
            <a:noFill/>
            <a:ln w="9525">
              <a:noFill/>
              <a:miter lim="800000"/>
              <a:headEnd/>
              <a:tailEnd/>
            </a:ln>
          </p:spPr>
        </p:pic>
        <p:sp>
          <p:nvSpPr>
            <p:cNvPr id="36" name="Oval 35"/>
            <p:cNvSpPr/>
            <p:nvPr/>
          </p:nvSpPr>
          <p:spPr bwMode="gray">
            <a:xfrm>
              <a:off x="9982200" y="6672282"/>
              <a:ext cx="285751" cy="285753"/>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1</a:t>
              </a:r>
            </a:p>
          </p:txBody>
        </p:sp>
        <p:sp>
          <p:nvSpPr>
            <p:cNvPr id="39" name="Oval 38"/>
            <p:cNvSpPr/>
            <p:nvPr/>
          </p:nvSpPr>
          <p:spPr bwMode="gray">
            <a:xfrm>
              <a:off x="9372600" y="6629400"/>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2</a:t>
              </a:r>
            </a:p>
          </p:txBody>
        </p:sp>
        <p:sp>
          <p:nvSpPr>
            <p:cNvPr id="40" name="Oval 39"/>
            <p:cNvSpPr/>
            <p:nvPr/>
          </p:nvSpPr>
          <p:spPr bwMode="gray">
            <a:xfrm>
              <a:off x="7705724" y="6648447"/>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3</a:t>
              </a:r>
            </a:p>
          </p:txBody>
        </p:sp>
        <p:sp>
          <p:nvSpPr>
            <p:cNvPr id="41" name="Oval 40"/>
            <p:cNvSpPr/>
            <p:nvPr/>
          </p:nvSpPr>
          <p:spPr bwMode="gray">
            <a:xfrm>
              <a:off x="7239000" y="5486400"/>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4</a:t>
              </a:r>
            </a:p>
          </p:txBody>
        </p:sp>
        <p:sp>
          <p:nvSpPr>
            <p:cNvPr id="42" name="Oval 41"/>
            <p:cNvSpPr/>
            <p:nvPr/>
          </p:nvSpPr>
          <p:spPr bwMode="gray">
            <a:xfrm>
              <a:off x="5486400" y="6681805"/>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5</a:t>
              </a:r>
            </a:p>
          </p:txBody>
        </p:sp>
        <p:sp>
          <p:nvSpPr>
            <p:cNvPr id="43" name="Oval 42"/>
            <p:cNvSpPr/>
            <p:nvPr/>
          </p:nvSpPr>
          <p:spPr bwMode="gray">
            <a:xfrm>
              <a:off x="6400800" y="7467600"/>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6</a:t>
              </a:r>
            </a:p>
          </p:txBody>
        </p:sp>
        <p:sp>
          <p:nvSpPr>
            <p:cNvPr id="59" name="Oval 58"/>
            <p:cNvSpPr/>
            <p:nvPr/>
          </p:nvSpPr>
          <p:spPr bwMode="gray">
            <a:xfrm>
              <a:off x="4895849" y="7696200"/>
              <a:ext cx="285751" cy="285753"/>
            </a:xfrm>
            <a:prstGeom prst="ellipse">
              <a:avLst/>
            </a:pr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lIns="128001" tIns="64001" rIns="128001" bIns="64001" rtlCol="1" anchor="ctr"/>
            <a:lstStyle/>
            <a:p>
              <a:pPr algn="ctr" defTabSz="957011" fontAlgn="auto">
                <a:spcBef>
                  <a:spcPts val="0"/>
                </a:spcBef>
                <a:spcAft>
                  <a:spcPts val="0"/>
                </a:spcAft>
                <a:defRPr/>
              </a:pPr>
              <a:r>
                <a:rPr lang="fa-IR" sz="1100" dirty="0">
                  <a:ln w="18415" cmpd="sng">
                    <a:solidFill>
                      <a:schemeClr val="tx1"/>
                    </a:solidFill>
                    <a:prstDash val="solid"/>
                  </a:ln>
                  <a:solidFill>
                    <a:schemeClr val="tx1"/>
                  </a:solidFill>
                  <a:cs typeface="B Nazanin" pitchFamily="2" charset="-78"/>
                </a:rPr>
                <a:t>8</a:t>
              </a:r>
            </a:p>
          </p:txBody>
        </p:sp>
      </p:grpSp>
      <p:pic>
        <p:nvPicPr>
          <p:cNvPr id="22540" name="Picture 34"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22541" name="Group 36"/>
          <p:cNvGrpSpPr>
            <a:grpSpLocks/>
          </p:cNvGrpSpPr>
          <p:nvPr/>
        </p:nvGrpSpPr>
        <p:grpSpPr bwMode="auto">
          <a:xfrm>
            <a:off x="325438" y="1616075"/>
            <a:ext cx="3425825" cy="5187950"/>
            <a:chOff x="421417" y="2261407"/>
            <a:chExt cx="4426324" cy="7263590"/>
          </a:xfrm>
        </p:grpSpPr>
        <p:grpSp>
          <p:nvGrpSpPr>
            <p:cNvPr id="22546" name="Group 82"/>
            <p:cNvGrpSpPr>
              <a:grpSpLocks/>
            </p:cNvGrpSpPr>
            <p:nvPr/>
          </p:nvGrpSpPr>
          <p:grpSpPr bwMode="auto">
            <a:xfrm>
              <a:off x="421417" y="2261407"/>
              <a:ext cx="4426324" cy="7263590"/>
              <a:chOff x="80891" y="3033303"/>
              <a:chExt cx="5100710" cy="6278942"/>
            </a:xfrm>
          </p:grpSpPr>
          <p:pic>
            <p:nvPicPr>
              <p:cNvPr id="22548"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2549" name="Group 29"/>
              <p:cNvGrpSpPr>
                <a:grpSpLocks/>
              </p:cNvGrpSpPr>
              <p:nvPr/>
            </p:nvGrpSpPr>
            <p:grpSpPr bwMode="auto">
              <a:xfrm>
                <a:off x="80891" y="3033303"/>
                <a:ext cx="5100710" cy="6278942"/>
                <a:chOff x="80891" y="3033303"/>
                <a:chExt cx="5100710" cy="6278942"/>
              </a:xfrm>
            </p:grpSpPr>
            <p:sp>
              <p:nvSpPr>
                <p:cNvPr id="5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2556"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2547" name="TextBox 4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4"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5"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2544"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8" name="Slide Number Placeholder 36"/>
          <p:cNvSpPr>
            <a:spLocks noGrp="1"/>
          </p:cNvSpPr>
          <p:nvPr>
            <p:ph type="sldNum" sz="quarter" idx="12"/>
          </p:nvPr>
        </p:nvSpPr>
        <p:spPr>
          <a:xfrm>
            <a:off x="3525838" y="6438900"/>
            <a:ext cx="2311400" cy="365125"/>
          </a:xfrm>
        </p:spPr>
        <p:txBody>
          <a:bodyPr/>
          <a:lstStyle/>
          <a:p>
            <a:pPr>
              <a:defRPr/>
            </a:pPr>
            <a:fld id="{8A37041C-325A-40C3-84F6-961503A3AF4A}" type="slidenum">
              <a:rPr lang="en-US" smtClean="0">
                <a:latin typeface="F_jalal" pitchFamily="2" charset="0"/>
              </a:rPr>
              <a:pPr>
                <a:defRPr/>
              </a:pPr>
              <a:t>21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355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355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559" name="Rectangle 1"/>
          <p:cNvSpPr>
            <a:spLocks noChangeArrowheads="1"/>
          </p:cNvSpPr>
          <p:nvPr/>
        </p:nvSpPr>
        <p:spPr bwMode="auto">
          <a:xfrm>
            <a:off x="5032375" y="1854200"/>
            <a:ext cx="4479925" cy="1789113"/>
          </a:xfrm>
          <a:prstGeom prst="rect">
            <a:avLst/>
          </a:prstGeom>
          <a:noFill/>
          <a:ln w="9525">
            <a:noFill/>
            <a:miter lim="800000"/>
            <a:headEnd/>
            <a:tailEnd/>
          </a:ln>
        </p:spPr>
        <p:txBody>
          <a:bodyPr lIns="95747" tIns="47875" rIns="95747" bIns="47875" anchor="ctr">
            <a:spAutoFit/>
          </a:bodyPr>
          <a:lstStyle/>
          <a:p>
            <a:pPr algn="just" eaLnBrk="0" hangingPunct="0"/>
            <a:r>
              <a:rPr lang="fa-IR" sz="1100">
                <a:latin typeface="Calibri" pitchFamily="34" charset="0"/>
                <a:cs typeface="B Nazanin" pitchFamily="2" charset="-78"/>
              </a:rPr>
              <a:t>این مدرسه یکی از مدارس بزرگ مشهد است که در زمان دولت صفویه (سلطان سلیمان صفوی) بنا شده و بانی آن عباسقلی خان شاملو حاکم هرات بوده است. که نام وی در فرمان شاه سلیمان در پیشانی سردر ورودی ذکر شده است. مطابق کتیبه سردر مدرسه تاریخ بنای آن سال 1077 هجری قمری است.</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اين مدرسه از بناهاي چهار ايواني رايج در مدارس خراسان بوده و داراي فضايي مستطيل شكل است و تعداد 104 حجره در دو طبقه برای سکونت طلاب بنا گردیده و در مقابل هر حجره غرفه ای مشرف به صحن وسیع مدرسه قرار دارد و همجنين  12 راه پله برای رفتن به طبقه دوم ساخته شده است.</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بالای هر3 ایوان اطاق بزرگی است که از آن ها برای تدریس و برپایی مجالس استفاده می شده است . نمای ایوان های هر 2 طبقه کاشی کاری گردیده و با روش ستی تزئین یافته است. کاشی ها از نوع معرق و با رنگ های گوناگون آراسته شده است. </a:t>
            </a:r>
            <a:endParaRPr lang="en-US" sz="1100">
              <a:latin typeface="Calibri" pitchFamily="34" charset="0"/>
              <a:cs typeface="B Nazanin" pitchFamily="2" charset="-78"/>
            </a:endParaRPr>
          </a:p>
        </p:txBody>
      </p:sp>
      <p:sp>
        <p:nvSpPr>
          <p:cNvPr id="35" name="Rectangle 2"/>
          <p:cNvSpPr txBox="1">
            <a:spLocks noChangeArrowheads="1"/>
          </p:cNvSpPr>
          <p:nvPr/>
        </p:nvSpPr>
        <p:spPr>
          <a:xfrm>
            <a:off x="5032375" y="1504950"/>
            <a:ext cx="4460875"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شناخت تاریخی </a:t>
            </a:r>
            <a:r>
              <a:rPr lang="fa-IR" sz="1600" b="1" kern="0" dirty="0">
                <a:latin typeface="+mn-lt"/>
                <a:cs typeface="B Nazanin" pitchFamily="2" charset="-78"/>
              </a:rPr>
              <a:t>تولیت بنای</a:t>
            </a:r>
            <a:r>
              <a:rPr lang="fa-IR" sz="1600" b="1" kern="0" dirty="0">
                <a:latin typeface="+mj-lt"/>
                <a:ea typeface="+mj-ea"/>
                <a:cs typeface="B Nazanin" pitchFamily="2" charset="-78"/>
              </a:rPr>
              <a:t> مدرسه عباس قلي خان</a:t>
            </a:r>
            <a:endParaRPr lang="en-US" sz="1600" b="1" kern="0" dirty="0">
              <a:latin typeface="+mj-lt"/>
              <a:ea typeface="+mj-ea"/>
              <a:cs typeface="B Nazanin" pitchFamily="2" charset="-78"/>
            </a:endParaRPr>
          </a:p>
        </p:txBody>
      </p:sp>
      <p:sp>
        <p:nvSpPr>
          <p:cNvPr id="36" name="TextBox 5"/>
          <p:cNvSpPr txBox="1">
            <a:spLocks noChangeArrowheads="1"/>
          </p:cNvSpPr>
          <p:nvPr/>
        </p:nvSpPr>
        <p:spPr bwMode="auto">
          <a:xfrm>
            <a:off x="5032375" y="3702050"/>
            <a:ext cx="4441825" cy="2713038"/>
          </a:xfrm>
          <a:prstGeom prst="rect">
            <a:avLst/>
          </a:prstGeom>
          <a:noFill/>
          <a:ln w="9525">
            <a:noFill/>
            <a:miter lim="800000"/>
            <a:headEnd/>
            <a:tailEnd/>
          </a:ln>
        </p:spPr>
        <p:txBody>
          <a:bodyPr lIns="95747" tIns="47875" rIns="95747" bIns="47875">
            <a:spAutoFit/>
          </a:bodyPr>
          <a:lstStyle/>
          <a:p>
            <a:pPr defTabSz="957011" fontAlgn="auto">
              <a:spcBef>
                <a:spcPts val="0"/>
              </a:spcBef>
              <a:spcAft>
                <a:spcPts val="0"/>
              </a:spcAft>
              <a:defRPr/>
            </a:pPr>
            <a:r>
              <a:rPr lang="fa-IR" sz="1600" b="1" dirty="0">
                <a:latin typeface="+mn-lt"/>
                <a:cs typeface="B Nazanin" pitchFamily="2" charset="-78"/>
              </a:rPr>
              <a:t>موقوفات:</a:t>
            </a:r>
            <a:endParaRPr lang="en-US" sz="1600" b="1"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این مدرسه دارای موقوفات مزروعی بی شماری بوده و املاک موقوفه آن از خارج دروازه شرقی مشهد تا شهر هرات امتداد داشته است ولی در حال حاضر از آن موقوفات که در حدود  قطعه زمین مزوعی بوده فقط مزرعه چاه نو متصل به حصار سابق شهر مشهد و مزرعه یاقوتی واقع در یک فرسنگی تربت جام باقی مانده است در داخل شهر نیز یک کاروانسرا در نزدیکی مدرسه و 18باب مغازه متصل به مدرسه  و حمام عباسقلی خان واقع در پشت مدرسه از موقوفات آن بوده است. </a:t>
            </a:r>
          </a:p>
          <a:p>
            <a:pPr algn="just" defTabSz="957011" fontAlgn="auto">
              <a:spcBef>
                <a:spcPts val="0"/>
              </a:spcBef>
              <a:spcAft>
                <a:spcPts val="0"/>
              </a:spcAft>
              <a:defRPr/>
            </a:pPr>
            <a:r>
              <a:rPr lang="fa-IR" sz="1100" dirty="0">
                <a:latin typeface="+mn-lt"/>
                <a:cs typeface="B Nazanin" pitchFamily="2" charset="-78"/>
              </a:rPr>
              <a:t>در ضلع شرقی مدرسه بازارچه ای وجود دارد که در قدیم به عنوان محور بین مدرسه و کاروانسرای عباسقلی خان بود .در گذشته در وسط بازار چارسویی بوده که کاروانیان که با خود بار می آورند در این چهارسو بار مربوط به مدرسه و کاروانسرا را تقسیم می کردند.</a:t>
            </a:r>
          </a:p>
          <a:p>
            <a:pPr algn="just" defTabSz="957011" fontAlgn="auto">
              <a:spcBef>
                <a:spcPts val="0"/>
              </a:spcBef>
              <a:spcAft>
                <a:spcPts val="0"/>
              </a:spcAft>
              <a:defRPr/>
            </a:pPr>
            <a:r>
              <a:rPr lang="fa-IR" sz="1100" dirty="0">
                <a:latin typeface="+mn-lt"/>
                <a:cs typeface="B Nazanin" pitchFamily="2" charset="-78"/>
              </a:rPr>
              <a:t>هم اکنون مغازه های بازار حضرتی و کاروانسرا عباسقلی خان  بصورت سرقفلی در اختیار مردم می باشد و مقداری بسیار کم اجاره دریافت می شود که صرف هزینه های مدرسه می شود</a:t>
            </a:r>
          </a:p>
          <a:p>
            <a:pPr algn="just" defTabSz="957011" fontAlgn="auto">
              <a:spcBef>
                <a:spcPts val="0"/>
              </a:spcBef>
              <a:spcAft>
                <a:spcPts val="0"/>
              </a:spcAft>
              <a:defRPr/>
            </a:pPr>
            <a:r>
              <a:rPr lang="fa-IR" sz="1100" dirty="0">
                <a:latin typeface="+mn-lt"/>
                <a:cs typeface="B Nazanin" pitchFamily="2" charset="-78"/>
              </a:rPr>
              <a:t>در </a:t>
            </a:r>
            <a:r>
              <a:rPr lang="fa-IR" sz="1100" dirty="0" err="1">
                <a:latin typeface="+mn-lt"/>
                <a:cs typeface="B Nazanin" pitchFamily="2" charset="-78"/>
              </a:rPr>
              <a:t>دیاگرام</a:t>
            </a:r>
            <a:r>
              <a:rPr lang="fa-IR" sz="1100" dirty="0">
                <a:latin typeface="+mn-lt"/>
                <a:cs typeface="B Nazanin" pitchFamily="2" charset="-78"/>
              </a:rPr>
              <a:t> مقابل موقعیت مدرسه عباسقلی خان نسبت به موقوفات و همچنین نحوه ارتباط آنها با یکدیگر مشخص می باشد .درحال حاضر از بناهای ذکر شده کاروانسرای زغالی بطور کامل تخریب شده ولی دیگر موقوفات مدرسه </a:t>
            </a:r>
            <a:r>
              <a:rPr lang="fa-IR" sz="1100" dirty="0" err="1">
                <a:latin typeface="+mn-lt"/>
                <a:cs typeface="B Nazanin" pitchFamily="2" charset="-78"/>
              </a:rPr>
              <a:t>عباسقبی</a:t>
            </a:r>
            <a:r>
              <a:rPr lang="fa-IR" sz="1100" dirty="0">
                <a:latin typeface="+mn-lt"/>
                <a:cs typeface="B Nazanin" pitchFamily="2" charset="-78"/>
              </a:rPr>
              <a:t> خان موجود می باشند</a:t>
            </a:r>
          </a:p>
          <a:p>
            <a:pPr algn="just" defTabSz="957011" fontAlgn="auto">
              <a:spcBef>
                <a:spcPts val="0"/>
              </a:spcBef>
              <a:spcAft>
                <a:spcPts val="0"/>
              </a:spcAft>
              <a:defRPr/>
            </a:pPr>
            <a:endParaRPr lang="fa-IR" sz="1100" dirty="0">
              <a:latin typeface="+mn-lt"/>
              <a:cs typeface="B Nazanin" pitchFamily="2" charset="-78"/>
            </a:endParaRPr>
          </a:p>
        </p:txBody>
      </p:sp>
      <p:grpSp>
        <p:nvGrpSpPr>
          <p:cNvPr id="23562" name="Group 61"/>
          <p:cNvGrpSpPr>
            <a:grpSpLocks/>
          </p:cNvGrpSpPr>
          <p:nvPr/>
        </p:nvGrpSpPr>
        <p:grpSpPr bwMode="auto">
          <a:xfrm>
            <a:off x="3006725" y="4910138"/>
            <a:ext cx="1647825" cy="1331912"/>
            <a:chOff x="4038600" y="5542150"/>
            <a:chExt cx="2875763" cy="2425178"/>
          </a:xfrm>
        </p:grpSpPr>
        <p:sp>
          <p:nvSpPr>
            <p:cNvPr id="61" name="Rectangle 11"/>
            <p:cNvSpPr/>
            <p:nvPr/>
          </p:nvSpPr>
          <p:spPr bwMode="gray">
            <a:xfrm>
              <a:off x="4114799" y="5558509"/>
              <a:ext cx="1217431" cy="461291"/>
            </a:xfrm>
            <a:prstGeom prst="rect">
              <a:avLst/>
            </a:prstGeom>
            <a:solidFill>
              <a:schemeClr val="tx2">
                <a:lumMod val="60000"/>
                <a:lumOff val="4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23585" name="Group 59"/>
            <p:cNvGrpSpPr>
              <a:grpSpLocks/>
            </p:cNvGrpSpPr>
            <p:nvPr/>
          </p:nvGrpSpPr>
          <p:grpSpPr bwMode="auto">
            <a:xfrm>
              <a:off x="4038600" y="5542150"/>
              <a:ext cx="2875763" cy="2425178"/>
              <a:chOff x="4038600" y="6837550"/>
              <a:chExt cx="2875763" cy="2425178"/>
            </a:xfrm>
          </p:grpSpPr>
          <p:grpSp>
            <p:nvGrpSpPr>
              <p:cNvPr id="23586" name="Group 26"/>
              <p:cNvGrpSpPr>
                <a:grpSpLocks/>
              </p:cNvGrpSpPr>
              <p:nvPr/>
            </p:nvGrpSpPr>
            <p:grpSpPr bwMode="auto">
              <a:xfrm>
                <a:off x="4102098" y="6837550"/>
                <a:ext cx="2812265" cy="2425178"/>
                <a:chOff x="4214804" y="3571879"/>
                <a:chExt cx="3750226" cy="3154841"/>
              </a:xfrm>
            </p:grpSpPr>
            <p:sp>
              <p:nvSpPr>
                <p:cNvPr id="38" name="Rectangle 37"/>
                <p:cNvSpPr/>
                <p:nvPr/>
              </p:nvSpPr>
              <p:spPr bwMode="gray">
                <a:xfrm>
                  <a:off x="4214810" y="6072206"/>
                  <a:ext cx="3714776" cy="500066"/>
                </a:xfrm>
                <a:prstGeom prst="rect">
                  <a:avLst/>
                </a:prstGeom>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23591" name="Group 25"/>
                <p:cNvGrpSpPr>
                  <a:grpSpLocks/>
                </p:cNvGrpSpPr>
                <p:nvPr/>
              </p:nvGrpSpPr>
              <p:grpSpPr bwMode="auto">
                <a:xfrm>
                  <a:off x="4214804" y="3571879"/>
                  <a:ext cx="3750226" cy="3154841"/>
                  <a:chOff x="4214804" y="3571879"/>
                  <a:chExt cx="3750226" cy="3154841"/>
                </a:xfrm>
              </p:grpSpPr>
              <p:grpSp>
                <p:nvGrpSpPr>
                  <p:cNvPr id="23592" name="Group 21"/>
                  <p:cNvGrpSpPr>
                    <a:grpSpLocks/>
                  </p:cNvGrpSpPr>
                  <p:nvPr/>
                </p:nvGrpSpPr>
                <p:grpSpPr bwMode="auto">
                  <a:xfrm>
                    <a:off x="4214804" y="3571879"/>
                    <a:ext cx="3750226" cy="2500332"/>
                    <a:chOff x="4429121" y="3714754"/>
                    <a:chExt cx="2956911" cy="2071703"/>
                  </a:xfrm>
                </p:grpSpPr>
                <p:sp>
                  <p:nvSpPr>
                    <p:cNvPr id="42" name="Rectangle 41"/>
                    <p:cNvSpPr/>
                    <p:nvPr/>
                  </p:nvSpPr>
                  <p:spPr bwMode="gray">
                    <a:xfrm>
                      <a:off x="6215074" y="4214818"/>
                      <a:ext cx="1143008" cy="1571636"/>
                    </a:xfrm>
                    <a:prstGeom prst="rect">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23597" name="Group 20"/>
                    <p:cNvGrpSpPr>
                      <a:grpSpLocks/>
                    </p:cNvGrpSpPr>
                    <p:nvPr/>
                  </p:nvGrpSpPr>
                  <p:grpSpPr bwMode="auto">
                    <a:xfrm>
                      <a:off x="4429121" y="3714754"/>
                      <a:ext cx="2956911" cy="2071703"/>
                      <a:chOff x="4429121" y="3714754"/>
                      <a:chExt cx="2956911" cy="2071703"/>
                    </a:xfrm>
                  </p:grpSpPr>
                  <p:grpSp>
                    <p:nvGrpSpPr>
                      <p:cNvPr id="23598" name="Group 19"/>
                      <p:cNvGrpSpPr>
                        <a:grpSpLocks/>
                      </p:cNvGrpSpPr>
                      <p:nvPr/>
                    </p:nvGrpSpPr>
                    <p:grpSpPr bwMode="auto">
                      <a:xfrm>
                        <a:off x="4429121" y="3714754"/>
                        <a:ext cx="2928957" cy="2071703"/>
                        <a:chOff x="4429121" y="3714754"/>
                        <a:chExt cx="2928957" cy="2071703"/>
                      </a:xfrm>
                    </p:grpSpPr>
                    <p:sp>
                      <p:nvSpPr>
                        <p:cNvPr id="23600" name="TextBox 14"/>
                        <p:cNvSpPr txBox="1">
                          <a:spLocks noChangeArrowheads="1"/>
                        </p:cNvSpPr>
                        <p:nvPr/>
                      </p:nvSpPr>
                      <p:spPr bwMode="auto">
                        <a:xfrm>
                          <a:off x="6357980" y="4592179"/>
                          <a:ext cx="857408" cy="996432"/>
                        </a:xfrm>
                        <a:prstGeom prst="rect">
                          <a:avLst/>
                        </a:prstGeom>
                        <a:noFill/>
                        <a:ln w="9525">
                          <a:noFill/>
                          <a:miter lim="800000"/>
                          <a:headEnd/>
                          <a:tailEnd/>
                        </a:ln>
                      </p:spPr>
                      <p:txBody>
                        <a:bodyPr>
                          <a:spAutoFit/>
                        </a:bodyPr>
                        <a:lstStyle/>
                        <a:p>
                          <a:pPr algn="ctr" rtl="0"/>
                          <a:r>
                            <a:rPr lang="fa-IR" sz="900">
                              <a:latin typeface="Calibri" pitchFamily="34" charset="0"/>
                              <a:cs typeface="B Nazanin" pitchFamily="2" charset="-78"/>
                            </a:rPr>
                            <a:t>مدرسه عباسقلی خان</a:t>
                          </a:r>
                        </a:p>
                      </p:txBody>
                    </p:sp>
                    <p:grpSp>
                      <p:nvGrpSpPr>
                        <p:cNvPr id="23601" name="Group 18"/>
                        <p:cNvGrpSpPr>
                          <a:grpSpLocks/>
                        </p:cNvGrpSpPr>
                        <p:nvPr/>
                      </p:nvGrpSpPr>
                      <p:grpSpPr bwMode="auto">
                        <a:xfrm>
                          <a:off x="4429121" y="3714754"/>
                          <a:ext cx="2928957" cy="2071703"/>
                          <a:chOff x="4429121" y="3714754"/>
                          <a:chExt cx="2928957" cy="2071703"/>
                        </a:xfrm>
                      </p:grpSpPr>
                      <p:grpSp>
                        <p:nvGrpSpPr>
                          <p:cNvPr id="23602" name="Group 17"/>
                          <p:cNvGrpSpPr>
                            <a:grpSpLocks/>
                          </p:cNvGrpSpPr>
                          <p:nvPr/>
                        </p:nvGrpSpPr>
                        <p:grpSpPr bwMode="auto">
                          <a:xfrm>
                            <a:off x="4429121" y="3714754"/>
                            <a:ext cx="2928957" cy="2071703"/>
                            <a:chOff x="4429121" y="3714754"/>
                            <a:chExt cx="2928957" cy="2071703"/>
                          </a:xfrm>
                        </p:grpSpPr>
                        <p:grpSp>
                          <p:nvGrpSpPr>
                            <p:cNvPr id="23604" name="Group 12"/>
                            <p:cNvGrpSpPr>
                              <a:grpSpLocks/>
                            </p:cNvGrpSpPr>
                            <p:nvPr/>
                          </p:nvGrpSpPr>
                          <p:grpSpPr bwMode="auto">
                            <a:xfrm>
                              <a:off x="4429121" y="3714754"/>
                              <a:ext cx="2928957" cy="2071703"/>
                              <a:chOff x="4786314" y="4000504"/>
                              <a:chExt cx="2588382" cy="1785950"/>
                            </a:xfrm>
                          </p:grpSpPr>
                          <p:sp>
                            <p:nvSpPr>
                              <p:cNvPr id="52" name="Rectangle 7"/>
                              <p:cNvSpPr/>
                              <p:nvPr/>
                            </p:nvSpPr>
                            <p:spPr bwMode="gray">
                              <a:xfrm>
                                <a:off x="5929322" y="4429132"/>
                                <a:ext cx="428628" cy="1357322"/>
                              </a:xfrm>
                              <a:prstGeom prst="rect">
                                <a:avLst/>
                              </a:prstGeom>
                              <a:solidFill>
                                <a:srgbClr val="F95433"/>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54" name="Rectangle 53"/>
                              <p:cNvSpPr/>
                              <p:nvPr/>
                            </p:nvSpPr>
                            <p:spPr bwMode="gray">
                              <a:xfrm>
                                <a:off x="4786314" y="4429132"/>
                                <a:ext cx="1143008" cy="1357322"/>
                              </a:xfrm>
                              <a:prstGeom prst="rect">
                                <a:avLst/>
                              </a:prstGeom>
                              <a:solidFill>
                                <a:srgbClr val="4AE8D9"/>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56" name="Rectangle 11"/>
                              <p:cNvSpPr/>
                              <p:nvPr/>
                            </p:nvSpPr>
                            <p:spPr bwMode="gray">
                              <a:xfrm>
                                <a:off x="6357950" y="4000504"/>
                                <a:ext cx="1016746" cy="428628"/>
                              </a:xfrm>
                              <a:prstGeom prst="rect">
                                <a:avLst/>
                              </a:prstGeom>
                              <a:solidFill>
                                <a:srgbClr val="92D05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sp>
                          <p:nvSpPr>
                            <p:cNvPr id="23605" name="TextBox 13"/>
                            <p:cNvSpPr txBox="1">
                              <a:spLocks noChangeArrowheads="1"/>
                            </p:cNvSpPr>
                            <p:nvPr/>
                          </p:nvSpPr>
                          <p:spPr bwMode="auto">
                            <a:xfrm>
                              <a:off x="4499915" y="4642810"/>
                              <a:ext cx="1060216" cy="996432"/>
                            </a:xfrm>
                            <a:prstGeom prst="rect">
                              <a:avLst/>
                            </a:prstGeom>
                            <a:noFill/>
                            <a:ln w="9525">
                              <a:noFill/>
                              <a:miter lim="800000"/>
                              <a:headEnd/>
                              <a:tailEnd/>
                            </a:ln>
                          </p:spPr>
                          <p:txBody>
                            <a:bodyPr>
                              <a:spAutoFit/>
                            </a:bodyPr>
                            <a:lstStyle/>
                            <a:p>
                              <a:pPr algn="ctr" rtl="0"/>
                              <a:r>
                                <a:rPr lang="fa-IR" sz="900">
                                  <a:latin typeface="Calibri" pitchFamily="34" charset="0"/>
                                  <a:cs typeface="B Nazanin" pitchFamily="2" charset="-78"/>
                                </a:rPr>
                                <a:t>کاروانسرای عباسقلی خان</a:t>
                              </a:r>
                            </a:p>
                          </p:txBody>
                        </p:sp>
                      </p:grpSp>
                      <p:sp>
                        <p:nvSpPr>
                          <p:cNvPr id="23603" name="TextBox 15"/>
                          <p:cNvSpPr txBox="1">
                            <a:spLocks noChangeArrowheads="1"/>
                          </p:cNvSpPr>
                          <p:nvPr/>
                        </p:nvSpPr>
                        <p:spPr bwMode="auto">
                          <a:xfrm rot="-5400000">
                            <a:off x="5238939" y="4520818"/>
                            <a:ext cx="1269840" cy="903887"/>
                          </a:xfrm>
                          <a:prstGeom prst="rect">
                            <a:avLst/>
                          </a:prstGeom>
                          <a:noFill/>
                          <a:ln w="9525">
                            <a:noFill/>
                            <a:miter lim="800000"/>
                            <a:headEnd/>
                            <a:tailEnd/>
                          </a:ln>
                        </p:spPr>
                        <p:txBody>
                          <a:bodyPr>
                            <a:spAutoFit/>
                          </a:bodyPr>
                          <a:lstStyle/>
                          <a:p>
                            <a:pPr algn="ctr" rtl="0"/>
                            <a:r>
                              <a:rPr lang="fa-IR" sz="1300">
                                <a:latin typeface="Calibri" pitchFamily="34" charset="0"/>
                              </a:rPr>
                              <a:t>بازار </a:t>
                            </a:r>
                            <a:r>
                              <a:rPr lang="fa-IR" sz="1300">
                                <a:latin typeface="Calibri" pitchFamily="34" charset="0"/>
                                <a:cs typeface="B Nazanin" pitchFamily="2" charset="-78"/>
                              </a:rPr>
                              <a:t>حضرتی</a:t>
                            </a:r>
                          </a:p>
                        </p:txBody>
                      </p:sp>
                    </p:grpSp>
                  </p:grpSp>
                  <p:sp>
                    <p:nvSpPr>
                      <p:cNvPr id="45" name="TextBox 16"/>
                      <p:cNvSpPr txBox="1">
                        <a:spLocks noChangeArrowheads="1"/>
                      </p:cNvSpPr>
                      <p:nvPr/>
                    </p:nvSpPr>
                    <p:spPr bwMode="auto">
                      <a:xfrm>
                        <a:off x="6127624" y="3786412"/>
                        <a:ext cx="1258408" cy="663630"/>
                      </a:xfrm>
                      <a:prstGeom prst="rect">
                        <a:avLst/>
                      </a:prstGeom>
                      <a:noFill/>
                      <a:ln w="9525">
                        <a:noFill/>
                        <a:miter lim="800000"/>
                        <a:headEnd/>
                        <a:tailEnd/>
                      </a:ln>
                    </p:spPr>
                    <p:txBody>
                      <a:bodyPr>
                        <a:spAutoFit/>
                      </a:bodyPr>
                      <a:lstStyle/>
                      <a:p>
                        <a:pPr algn="ctr" defTabSz="957011" rtl="0" fontAlgn="auto">
                          <a:spcBef>
                            <a:spcPts val="0"/>
                          </a:spcBef>
                          <a:spcAft>
                            <a:spcPts val="0"/>
                          </a:spcAft>
                          <a:defRPr/>
                        </a:pPr>
                        <a:r>
                          <a:rPr lang="fa-IR" sz="800" dirty="0">
                            <a:latin typeface="+mn-lt"/>
                            <a:cs typeface="B Nazanin" pitchFamily="2" charset="-78"/>
                          </a:rPr>
                          <a:t>کاروانسرای زغالی</a:t>
                        </a:r>
                      </a:p>
                    </p:txBody>
                  </p:sp>
                </p:grpSp>
              </p:grpSp>
              <p:sp>
                <p:nvSpPr>
                  <p:cNvPr id="23593" name="TextBox 24"/>
                  <p:cNvSpPr txBox="1">
                    <a:spLocks noChangeArrowheads="1"/>
                  </p:cNvSpPr>
                  <p:nvPr/>
                </p:nvSpPr>
                <p:spPr bwMode="auto">
                  <a:xfrm>
                    <a:off x="4643411" y="6143646"/>
                    <a:ext cx="2725730" cy="583074"/>
                  </a:xfrm>
                  <a:prstGeom prst="rect">
                    <a:avLst/>
                  </a:prstGeom>
                  <a:noFill/>
                  <a:ln w="9525">
                    <a:noFill/>
                    <a:miter lim="800000"/>
                    <a:headEnd/>
                    <a:tailEnd/>
                  </a:ln>
                </p:spPr>
                <p:txBody>
                  <a:bodyPr>
                    <a:spAutoFit/>
                  </a:bodyPr>
                  <a:lstStyle/>
                  <a:p>
                    <a:pPr algn="ctr" rtl="0"/>
                    <a:r>
                      <a:rPr lang="fa-IR" sz="1000">
                        <a:latin typeface="Calibri" pitchFamily="34" charset="0"/>
                      </a:rPr>
                      <a:t>خیابان نواب صفوی</a:t>
                    </a:r>
                  </a:p>
                </p:txBody>
              </p:sp>
            </p:grpSp>
          </p:grpSp>
          <p:sp>
            <p:nvSpPr>
              <p:cNvPr id="23587" name="TextBox 16"/>
              <p:cNvSpPr txBox="1">
                <a:spLocks noChangeArrowheads="1"/>
              </p:cNvSpPr>
              <p:nvPr/>
            </p:nvSpPr>
            <p:spPr bwMode="auto">
              <a:xfrm>
                <a:off x="4038600" y="6919804"/>
                <a:ext cx="1196361" cy="448219"/>
              </a:xfrm>
              <a:prstGeom prst="rect">
                <a:avLst/>
              </a:prstGeom>
              <a:noFill/>
              <a:ln w="9525">
                <a:noFill/>
                <a:miter lim="800000"/>
                <a:headEnd/>
                <a:tailEnd/>
              </a:ln>
            </p:spPr>
            <p:txBody>
              <a:bodyPr>
                <a:spAutoFit/>
              </a:bodyPr>
              <a:lstStyle/>
              <a:p>
                <a:pPr algn="ctr" rtl="0"/>
                <a:r>
                  <a:rPr lang="fa-IR" sz="1000">
                    <a:latin typeface="Calibri" pitchFamily="34" charset="0"/>
                    <a:cs typeface="B Nazanin" pitchFamily="2" charset="-78"/>
                  </a:rPr>
                  <a:t>حمام</a:t>
                </a:r>
              </a:p>
            </p:txBody>
          </p:sp>
        </p:grpSp>
      </p:grpSp>
      <p:pic>
        <p:nvPicPr>
          <p:cNvPr id="63" name="Picture 62" descr="وقفنامه مدرسه عباسقلی خان.jpg"/>
          <p:cNvPicPr>
            <a:picLocks noChangeAspect="1"/>
          </p:cNvPicPr>
          <p:nvPr/>
        </p:nvPicPr>
        <p:blipFill>
          <a:blip r:embed="rId5" cstate="print"/>
          <a:stretch>
            <a:fillRect/>
          </a:stretch>
        </p:blipFill>
        <p:spPr>
          <a:xfrm>
            <a:off x="2883841" y="1798346"/>
            <a:ext cx="1951231" cy="2912346"/>
          </a:xfrm>
          <a:prstGeom prst="rect">
            <a:avLst/>
          </a:prstGeom>
          <a:ln>
            <a:noFill/>
          </a:ln>
          <a:effectLst>
            <a:softEdge rad="112500"/>
          </a:effectLst>
        </p:spPr>
      </p:pic>
      <p:sp>
        <p:nvSpPr>
          <p:cNvPr id="23564" name="TextBox 15"/>
          <p:cNvSpPr txBox="1">
            <a:spLocks noChangeArrowheads="1"/>
          </p:cNvSpPr>
          <p:nvPr/>
        </p:nvSpPr>
        <p:spPr bwMode="auto">
          <a:xfrm>
            <a:off x="3006725" y="4625975"/>
            <a:ext cx="1568450" cy="207963"/>
          </a:xfrm>
          <a:prstGeom prst="rect">
            <a:avLst/>
          </a:prstGeom>
          <a:noFill/>
          <a:ln w="9525">
            <a:noFill/>
            <a:miter lim="800000"/>
            <a:headEnd/>
            <a:tailEnd/>
          </a:ln>
        </p:spPr>
        <p:txBody>
          <a:bodyPr lIns="68415" tIns="34208" rIns="68415" bIns="34208">
            <a:spAutoFit/>
          </a:bodyPr>
          <a:lstStyle/>
          <a:p>
            <a:pPr algn="ctr" rtl="0"/>
            <a:r>
              <a:rPr lang="fa-IR" sz="900" b="1">
                <a:latin typeface="Calibri" pitchFamily="34" charset="0"/>
                <a:cs typeface="B Nazanin" pitchFamily="2" charset="-78"/>
              </a:rPr>
              <a:t>وقفنامه بنای مدرسه و موقوفات آن</a:t>
            </a:r>
          </a:p>
        </p:txBody>
      </p:sp>
      <p:pic>
        <p:nvPicPr>
          <p:cNvPr id="23565" name="Picture 56"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23566" name="Group 57"/>
          <p:cNvGrpSpPr>
            <a:grpSpLocks/>
          </p:cNvGrpSpPr>
          <p:nvPr/>
        </p:nvGrpSpPr>
        <p:grpSpPr bwMode="auto">
          <a:xfrm>
            <a:off x="325438" y="1616075"/>
            <a:ext cx="3425825" cy="5187950"/>
            <a:chOff x="421417" y="2261407"/>
            <a:chExt cx="4426324" cy="7263590"/>
          </a:xfrm>
        </p:grpSpPr>
        <p:grpSp>
          <p:nvGrpSpPr>
            <p:cNvPr id="23571" name="Group 82"/>
            <p:cNvGrpSpPr>
              <a:grpSpLocks/>
            </p:cNvGrpSpPr>
            <p:nvPr/>
          </p:nvGrpSpPr>
          <p:grpSpPr bwMode="auto">
            <a:xfrm>
              <a:off x="421417" y="2261407"/>
              <a:ext cx="4426324" cy="7263590"/>
              <a:chOff x="80891" y="3033303"/>
              <a:chExt cx="5100710" cy="6278942"/>
            </a:xfrm>
          </p:grpSpPr>
          <p:pic>
            <p:nvPicPr>
              <p:cNvPr id="23573"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3574" name="Group 29"/>
              <p:cNvGrpSpPr>
                <a:grpSpLocks/>
              </p:cNvGrpSpPr>
              <p:nvPr/>
            </p:nvGrpSpPr>
            <p:grpSpPr bwMode="auto">
              <a:xfrm>
                <a:off x="80891" y="3033303"/>
                <a:ext cx="5100710" cy="6278942"/>
                <a:chOff x="80891" y="3033303"/>
                <a:chExt cx="5100710" cy="6278942"/>
              </a:xfrm>
            </p:grpSpPr>
            <p:sp>
              <p:nvSpPr>
                <p:cNvPr id="6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3581"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3572" name="TextBox 6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7"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3569"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2" name="Slide Number Placeholder 36"/>
          <p:cNvSpPr>
            <a:spLocks noGrp="1"/>
          </p:cNvSpPr>
          <p:nvPr>
            <p:ph type="sldNum" sz="quarter" idx="12"/>
          </p:nvPr>
        </p:nvSpPr>
        <p:spPr>
          <a:xfrm>
            <a:off x="3525838" y="6438900"/>
            <a:ext cx="2311400" cy="365125"/>
          </a:xfrm>
        </p:spPr>
        <p:txBody>
          <a:bodyPr/>
          <a:lstStyle/>
          <a:p>
            <a:pPr>
              <a:defRPr/>
            </a:pPr>
            <a:fld id="{DD5FB000-99F2-4658-8E1A-AC8D7BA41617}" type="slidenum">
              <a:rPr lang="en-US" smtClean="0">
                <a:latin typeface="F_jalal" pitchFamily="2" charset="0"/>
              </a:rPr>
              <a:pPr>
                <a:defRPr/>
              </a:pPr>
              <a:t>22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457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458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a:xfrm>
            <a:off x="636588" y="1414463"/>
            <a:ext cx="8915400" cy="563562"/>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 بررسي كتيبه هاي تاريخي بنا</a:t>
            </a:r>
            <a:endParaRPr lang="en-US" sz="1600" b="1" kern="0" dirty="0">
              <a:latin typeface="+mj-lt"/>
              <a:ea typeface="+mj-ea"/>
              <a:cs typeface="B Nazanin" pitchFamily="2" charset="-78"/>
            </a:endParaRPr>
          </a:p>
        </p:txBody>
      </p:sp>
      <p:grpSp>
        <p:nvGrpSpPr>
          <p:cNvPr id="24584" name="Group 46"/>
          <p:cNvGrpSpPr>
            <a:grpSpLocks/>
          </p:cNvGrpSpPr>
          <p:nvPr/>
        </p:nvGrpSpPr>
        <p:grpSpPr bwMode="auto">
          <a:xfrm>
            <a:off x="3065463" y="1465263"/>
            <a:ext cx="6427787" cy="4891087"/>
            <a:chOff x="4191000" y="2219836"/>
            <a:chExt cx="8305800" cy="6847964"/>
          </a:xfrm>
        </p:grpSpPr>
        <p:sp>
          <p:nvSpPr>
            <p:cNvPr id="24602" name="Rectangle 1"/>
            <p:cNvSpPr>
              <a:spLocks noChangeArrowheads="1"/>
            </p:cNvSpPr>
            <p:nvPr/>
          </p:nvSpPr>
          <p:spPr bwMode="auto">
            <a:xfrm>
              <a:off x="7667624" y="2219836"/>
              <a:ext cx="4600575" cy="4295886"/>
            </a:xfrm>
            <a:prstGeom prst="rect">
              <a:avLst/>
            </a:prstGeom>
            <a:noFill/>
            <a:ln w="9525">
              <a:noFill/>
              <a:miter lim="800000"/>
              <a:headEnd/>
              <a:tailEnd/>
            </a:ln>
          </p:spPr>
          <p:txBody>
            <a:bodyPr lIns="127970" tIns="63987" rIns="127970" bIns="63987" anchor="ctr">
              <a:spAutoFit/>
            </a:bodyPr>
            <a:lstStyle/>
            <a:p>
              <a:pPr algn="just" eaLnBrk="0" hangingPunct="0"/>
              <a:endParaRPr lang="en-US" sz="1100" b="1">
                <a:latin typeface="Tahoma" pitchFamily="34" charset="0"/>
                <a:cs typeface="B Nazanin" pitchFamily="2" charset="-78"/>
              </a:endParaRPr>
            </a:p>
            <a:p>
              <a:pPr algn="just" eaLnBrk="0" hangingPunct="0"/>
              <a:endParaRPr lang="fa-IR" sz="1100">
                <a:latin typeface="Tahoma" pitchFamily="34" charset="0"/>
                <a:cs typeface="B Nazanin" pitchFamily="2" charset="-78"/>
              </a:endParaRPr>
            </a:p>
            <a:p>
              <a:pPr algn="just" eaLnBrk="0" hangingPunct="0"/>
              <a:r>
                <a:rPr lang="fa-IR" sz="1100">
                  <a:latin typeface="Tahoma" pitchFamily="34" charset="0"/>
                  <a:cs typeface="B Nazanin" pitchFamily="2" charset="-78"/>
                </a:rPr>
                <a:t>در جبهه در ورودي كتيبه اي قرار دارد كه به فرمان شاه سليمان صفوي و به خط نستعليق به شرح زير نوشته شده است:</a:t>
              </a:r>
            </a:p>
            <a:p>
              <a:pPr algn="just" eaLnBrk="0" hangingPunct="0"/>
              <a:endParaRPr lang="fa-IR" sz="1100">
                <a:latin typeface="Tahoma" pitchFamily="34" charset="0"/>
                <a:cs typeface="B Nazanin" pitchFamily="2" charset="-78"/>
              </a:endParaRPr>
            </a:p>
            <a:p>
              <a:pPr algn="just" eaLnBrk="0" hangingPunct="0"/>
              <a:r>
                <a:rPr lang="fa-IR" sz="1100">
                  <a:latin typeface="Tahoma" pitchFamily="34" charset="0"/>
                  <a:cs typeface="B Nazanin" pitchFamily="2" charset="-78"/>
                </a:rPr>
                <a:t>الملک الله حکم جهان مطاع شدآان که ایالت و شوکت پناه و جلالت دستگاه امیر الامرا العظام نظام الایاله و الشوکه و اعز و الاقبال عباس قلی خان غلامزاده قدیمی و دولت خواه صمیمی بگلر بیگی کل خراسان به عنایت شاهانه مفتخر و سرافراز گشته است. </a:t>
              </a:r>
            </a:p>
            <a:p>
              <a:pPr algn="just" eaLnBrk="0" hangingPunct="0"/>
              <a:r>
                <a:rPr lang="fa-IR" sz="1100">
                  <a:latin typeface="Tahoma" pitchFamily="34" charset="0"/>
                  <a:cs typeface="B Nazanin" pitchFamily="2" charset="-78"/>
                </a:rPr>
                <a:t>در حاشیه ایوان جنوبی (ایوان فبله) کتیبه ديگري است با خط ثلث روی کاشی های سفید در زمینه لاجوردی و در آن نوشته شده است (بسم الله الرحمن الرحیم شهدالله اله اله الاهو و الملائکه اولو العلم تاو تلک الامثال نضربها الناس و مایعقلها الا العالمون) و در پایان نوشته شده است رقمه محمد رحیم فی 1077.</a:t>
              </a:r>
            </a:p>
            <a:p>
              <a:pPr algn="just" eaLnBrk="0" hangingPunct="0"/>
              <a:endParaRPr lang="fa-IR" sz="1100">
                <a:latin typeface="Tahoma" pitchFamily="34" charset="0"/>
                <a:cs typeface="B Nazanin" pitchFamily="2" charset="-78"/>
              </a:endParaRPr>
            </a:p>
            <a:p>
              <a:pPr algn="just" eaLnBrk="0" hangingPunct="0"/>
              <a:endParaRPr lang="fa-IR" sz="1100">
                <a:latin typeface="Tahoma" pitchFamily="34" charset="0"/>
                <a:cs typeface="B Nazanin" pitchFamily="2" charset="-78"/>
              </a:endParaRPr>
            </a:p>
            <a:p>
              <a:pPr algn="just" eaLnBrk="0" hangingPunct="0"/>
              <a:endParaRPr lang="fa-IR" sz="1100">
                <a:latin typeface="Tahoma" pitchFamily="34" charset="0"/>
                <a:cs typeface="B Nazanin" pitchFamily="2" charset="-78"/>
              </a:endParaRPr>
            </a:p>
            <a:p>
              <a:pPr algn="just" eaLnBrk="0" hangingPunct="0"/>
              <a:endParaRPr lang="en-US" sz="1100">
                <a:latin typeface="Calibri" pitchFamily="34" charset="0"/>
                <a:cs typeface="B Nazanin" pitchFamily="2" charset="-78"/>
              </a:endParaRPr>
            </a:p>
          </p:txBody>
        </p:sp>
        <p:pic>
          <p:nvPicPr>
            <p:cNvPr id="24603" name="Picture 2" descr="E:\architec\maremat\rosta2\1\S7305007.JPG"/>
            <p:cNvPicPr>
              <a:picLocks noChangeAspect="1" noChangeArrowheads="1"/>
            </p:cNvPicPr>
            <p:nvPr/>
          </p:nvPicPr>
          <p:blipFill>
            <a:blip r:embed="rId5" cstate="print">
              <a:lum bright="10000"/>
            </a:blip>
            <a:srcRect/>
            <a:stretch>
              <a:fillRect/>
            </a:stretch>
          </p:blipFill>
          <p:spPr bwMode="auto">
            <a:xfrm>
              <a:off x="4191000" y="3006725"/>
              <a:ext cx="3101975" cy="2327275"/>
            </a:xfrm>
            <a:prstGeom prst="rect">
              <a:avLst/>
            </a:prstGeom>
            <a:noFill/>
            <a:ln w="9525">
              <a:noFill/>
              <a:miter lim="800000"/>
              <a:headEnd/>
              <a:tailEnd/>
            </a:ln>
          </p:spPr>
        </p:pic>
        <p:sp>
          <p:nvSpPr>
            <p:cNvPr id="49" name="Rectangle 2"/>
            <p:cNvSpPr txBox="1">
              <a:spLocks noChangeArrowheads="1"/>
            </p:cNvSpPr>
            <p:nvPr/>
          </p:nvSpPr>
          <p:spPr>
            <a:xfrm>
              <a:off x="9220840" y="5502680"/>
              <a:ext cx="3230831" cy="428971"/>
            </a:xfrm>
            <a:prstGeom prst="rect">
              <a:avLst/>
            </a:prstGeom>
          </p:spPr>
          <p:txBody>
            <a:bodyPr lIns="127970" tIns="63987" rIns="127970" bIns="63987"/>
            <a:lstStyle/>
            <a:p>
              <a:pPr algn="l" defTabSz="957011" rtl="0" fontAlgn="auto">
                <a:spcBef>
                  <a:spcPts val="0"/>
                </a:spcBef>
                <a:spcAft>
                  <a:spcPts val="0"/>
                </a:spcAft>
                <a:defRPr/>
              </a:pPr>
              <a:r>
                <a:rPr lang="fa-IR" sz="1600" b="1" kern="0" dirty="0">
                  <a:latin typeface="+mj-lt"/>
                  <a:ea typeface="+mj-ea"/>
                  <a:cs typeface="B Nazanin" pitchFamily="2" charset="-78"/>
                </a:rPr>
                <a:t>ويژگي ها و اتفاقات تاريخي بنا</a:t>
              </a:r>
              <a:endParaRPr lang="en-US" sz="1600" b="1" kern="0" dirty="0">
                <a:latin typeface="+mj-lt"/>
                <a:ea typeface="+mj-ea"/>
                <a:cs typeface="B Nazanin" pitchFamily="2" charset="-78"/>
              </a:endParaRPr>
            </a:p>
          </p:txBody>
        </p:sp>
        <p:sp>
          <p:nvSpPr>
            <p:cNvPr id="50" name="Rectangle 2"/>
            <p:cNvSpPr txBox="1">
              <a:spLocks noChangeArrowheads="1"/>
            </p:cNvSpPr>
            <p:nvPr/>
          </p:nvSpPr>
          <p:spPr>
            <a:xfrm>
              <a:off x="9265969" y="5882753"/>
              <a:ext cx="3230831" cy="673460"/>
            </a:xfrm>
            <a:prstGeom prst="rect">
              <a:avLst/>
            </a:prstGeom>
          </p:spPr>
          <p:txBody>
            <a:bodyPr lIns="127970" tIns="63987" rIns="127970" bIns="63987"/>
            <a:lstStyle/>
            <a:p>
              <a:pPr algn="l" defTabSz="957011" rtl="0" fontAlgn="auto">
                <a:spcBef>
                  <a:spcPts val="0"/>
                </a:spcBef>
                <a:spcAft>
                  <a:spcPts val="0"/>
                </a:spcAft>
                <a:defRPr/>
              </a:pPr>
              <a:r>
                <a:rPr lang="fa-IR" sz="1600" b="1" kern="0" dirty="0">
                  <a:latin typeface="+mj-lt"/>
                  <a:ea typeface="+mj-ea"/>
                  <a:cs typeface="B Nazanin" pitchFamily="2" charset="-78"/>
                </a:rPr>
                <a:t>مرمت در سال 1400 هجري</a:t>
              </a:r>
              <a:endParaRPr lang="en-US" sz="1600" b="1" kern="0" dirty="0">
                <a:latin typeface="+mj-lt"/>
                <a:ea typeface="+mj-ea"/>
                <a:cs typeface="B Nazanin" pitchFamily="2" charset="-78"/>
              </a:endParaRPr>
            </a:p>
          </p:txBody>
        </p:sp>
        <p:pic>
          <p:nvPicPr>
            <p:cNvPr id="24606" name="Picture 8" descr="Madreseh Abasgholikhan (4).jpg"/>
            <p:cNvPicPr>
              <a:picLocks noChangeAspect="1"/>
            </p:cNvPicPr>
            <p:nvPr/>
          </p:nvPicPr>
          <p:blipFill>
            <a:blip r:embed="rId6"/>
            <a:srcRect/>
            <a:stretch>
              <a:fillRect/>
            </a:stretch>
          </p:blipFill>
          <p:spPr bwMode="auto">
            <a:xfrm>
              <a:off x="8467725" y="6818313"/>
              <a:ext cx="3648075" cy="2249487"/>
            </a:xfrm>
            <a:prstGeom prst="rect">
              <a:avLst/>
            </a:prstGeom>
            <a:noFill/>
            <a:ln w="9525">
              <a:noFill/>
              <a:miter lim="800000"/>
              <a:headEnd/>
              <a:tailEnd/>
            </a:ln>
          </p:spPr>
        </p:pic>
        <p:pic>
          <p:nvPicPr>
            <p:cNvPr id="24607" name="Picture 10" descr="Madreseh Abasgholikhan (29).jpg"/>
            <p:cNvPicPr>
              <a:picLocks noChangeAspect="1"/>
            </p:cNvPicPr>
            <p:nvPr/>
          </p:nvPicPr>
          <p:blipFill>
            <a:blip r:embed="rId7"/>
            <a:srcRect/>
            <a:stretch>
              <a:fillRect/>
            </a:stretch>
          </p:blipFill>
          <p:spPr bwMode="auto">
            <a:xfrm>
              <a:off x="4438650" y="6757988"/>
              <a:ext cx="1454150" cy="2243137"/>
            </a:xfrm>
            <a:prstGeom prst="rect">
              <a:avLst/>
            </a:prstGeom>
            <a:noFill/>
            <a:ln w="9525">
              <a:noFill/>
              <a:miter lim="800000"/>
              <a:headEnd/>
              <a:tailEnd/>
            </a:ln>
          </p:spPr>
        </p:pic>
        <p:pic>
          <p:nvPicPr>
            <p:cNvPr id="24608" name="Picture 13" descr="10.jpg"/>
            <p:cNvPicPr>
              <a:picLocks noChangeAspect="1"/>
            </p:cNvPicPr>
            <p:nvPr/>
          </p:nvPicPr>
          <p:blipFill>
            <a:blip r:embed="rId8"/>
            <a:srcRect/>
            <a:stretch>
              <a:fillRect/>
            </a:stretch>
          </p:blipFill>
          <p:spPr bwMode="auto">
            <a:xfrm>
              <a:off x="6257925" y="6781800"/>
              <a:ext cx="1854200" cy="2276475"/>
            </a:xfrm>
            <a:prstGeom prst="rect">
              <a:avLst/>
            </a:prstGeom>
            <a:noFill/>
            <a:ln w="9525">
              <a:noFill/>
              <a:miter lim="800000"/>
              <a:headEnd/>
              <a:tailEnd/>
            </a:ln>
          </p:spPr>
        </p:pic>
        <p:sp>
          <p:nvSpPr>
            <p:cNvPr id="24609" name="Rectangle 1"/>
            <p:cNvSpPr>
              <a:spLocks noChangeArrowheads="1"/>
            </p:cNvSpPr>
            <p:nvPr/>
          </p:nvSpPr>
          <p:spPr bwMode="auto">
            <a:xfrm>
              <a:off x="5791200" y="6222807"/>
              <a:ext cx="6477000" cy="417901"/>
            </a:xfrm>
            <a:prstGeom prst="rect">
              <a:avLst/>
            </a:prstGeom>
            <a:noFill/>
            <a:ln w="9525">
              <a:noFill/>
              <a:miter lim="800000"/>
              <a:headEnd/>
              <a:tailEnd/>
            </a:ln>
          </p:spPr>
          <p:txBody>
            <a:bodyPr lIns="127970" tIns="63987" rIns="127970" bIns="63987" anchor="ctr">
              <a:spAutoFit/>
            </a:bodyPr>
            <a:lstStyle/>
            <a:p>
              <a:pPr algn="just"/>
              <a:r>
                <a:rPr lang="fa-IR" sz="1100">
                  <a:latin typeface="Calibri" pitchFamily="34" charset="0"/>
                  <a:cs typeface="B Nazanin" pitchFamily="2" charset="-78"/>
                </a:rPr>
                <a:t>اين بنا در عصر پيروزي و استقرار نظام جمهوري اسلامي ايران تحت رهبري امام خميني مرمت گرديده است.</a:t>
              </a:r>
            </a:p>
          </p:txBody>
        </p:sp>
      </p:grpSp>
      <p:pic>
        <p:nvPicPr>
          <p:cNvPr id="24585" name="Picture 34"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24586" name="Group 35"/>
          <p:cNvGrpSpPr>
            <a:grpSpLocks/>
          </p:cNvGrpSpPr>
          <p:nvPr/>
        </p:nvGrpSpPr>
        <p:grpSpPr bwMode="auto">
          <a:xfrm>
            <a:off x="325438" y="1616075"/>
            <a:ext cx="3425825" cy="5187950"/>
            <a:chOff x="421417" y="2261407"/>
            <a:chExt cx="4426324" cy="7263590"/>
          </a:xfrm>
        </p:grpSpPr>
        <p:grpSp>
          <p:nvGrpSpPr>
            <p:cNvPr id="24591" name="Group 82"/>
            <p:cNvGrpSpPr>
              <a:grpSpLocks/>
            </p:cNvGrpSpPr>
            <p:nvPr/>
          </p:nvGrpSpPr>
          <p:grpSpPr bwMode="auto">
            <a:xfrm>
              <a:off x="421417" y="2261407"/>
              <a:ext cx="4426324" cy="7263590"/>
              <a:chOff x="80891" y="3033303"/>
              <a:chExt cx="5100710" cy="6278942"/>
            </a:xfrm>
          </p:grpSpPr>
          <p:pic>
            <p:nvPicPr>
              <p:cNvPr id="24593"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4594"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4601"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4592"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3"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4589"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5" name="Slide Number Placeholder 36"/>
          <p:cNvSpPr>
            <a:spLocks noGrp="1"/>
          </p:cNvSpPr>
          <p:nvPr>
            <p:ph type="sldNum" sz="quarter" idx="12"/>
          </p:nvPr>
        </p:nvSpPr>
        <p:spPr>
          <a:xfrm>
            <a:off x="3525838" y="6438900"/>
            <a:ext cx="2311400" cy="365125"/>
          </a:xfrm>
        </p:spPr>
        <p:txBody>
          <a:bodyPr/>
          <a:lstStyle/>
          <a:p>
            <a:pPr>
              <a:defRPr/>
            </a:pPr>
            <a:fld id="{5B04B933-C5DA-4846-A074-BB941575CCBA}" type="slidenum">
              <a:rPr lang="en-US" smtClean="0">
                <a:latin typeface="F_jalal" pitchFamily="2" charset="0"/>
              </a:rPr>
              <a:pPr>
                <a:defRPr/>
              </a:pPr>
              <a:t>23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560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560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607" name="Rectangle 1"/>
          <p:cNvSpPr>
            <a:spLocks noChangeArrowheads="1"/>
          </p:cNvSpPr>
          <p:nvPr/>
        </p:nvSpPr>
        <p:spPr bwMode="auto">
          <a:xfrm>
            <a:off x="2941638" y="1763713"/>
            <a:ext cx="6551612" cy="1447800"/>
          </a:xfrm>
          <a:prstGeom prst="rect">
            <a:avLst/>
          </a:prstGeom>
          <a:noFill/>
          <a:ln w="9525">
            <a:noFill/>
            <a:miter lim="800000"/>
            <a:headEnd/>
            <a:tailEnd/>
          </a:ln>
        </p:spPr>
        <p:txBody>
          <a:bodyPr lIns="95747" tIns="47875" rIns="95747" bIns="47875" anchor="ctr">
            <a:spAutoFit/>
          </a:bodyPr>
          <a:lstStyle/>
          <a:p>
            <a:pPr algn="just"/>
            <a:r>
              <a:rPr lang="fa-IR" sz="1100">
                <a:latin typeface="Calibri" pitchFamily="34" charset="0"/>
                <a:cs typeface="B Nazanin" pitchFamily="2" charset="-78"/>
              </a:rPr>
              <a:t>در پی مطالعات صورت گرفته چنین به نظر می رسد که ساختمان مدرسه و سردر متصل به ایوان شما لی آن ابتدا بنیان شده و در جلوی در ورودی مدرسه جلوخانی وجود داشته است و بعدها به دلائلی که مشخص نمی باشد تصمیم گرفته شد که با استفاده از پیش طاق سر در ورودی قدیمی  واحداث سه طاق دیگر در مقابل آن مشابه پیش طاق ساختمان هشتی شکل گرفته و سر در موجود در جلوی هشتی بنا گردد به طوری که این سر در در امتداد خیابان قرار گیرد. در هر حال قدمت ساختمان مدرسه حداقل بیست سال از ساختمان سر در بیشتر است.در سال 1376 در جریان طرح توسعه حرم مطهر و تعریض خیابان نواب صفوی از 35 متر به 45 متر ضرورت ایجاب می کرد که سر در مدرسه قدیمی که مانع تعریض خیابان بود تخریب و یا به عقب برده شود. پس از بررسی مقدماتی از آن جا که پشت سر در فعلا کاربردی نداشت و از طرفی فاقد هرگونه کار هنری و تزئینی بود تصمیم گرفته شد ابتدا ساختمان هشتی تخریب شود و سپس سر در اصلی به مقدار لازم به عثب برده شود و نیز با احداث دیوار جلوی ایوان های غربی و شرقی این فضاها تبدیل به مدرس و نمازخانه شده است.</a:t>
            </a:r>
          </a:p>
        </p:txBody>
      </p:sp>
      <p:sp>
        <p:nvSpPr>
          <p:cNvPr id="35" name="Rectangle 2"/>
          <p:cNvSpPr txBox="1">
            <a:spLocks noChangeArrowheads="1"/>
          </p:cNvSpPr>
          <p:nvPr/>
        </p:nvSpPr>
        <p:spPr>
          <a:xfrm>
            <a:off x="577850" y="1450975"/>
            <a:ext cx="8915400"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ويژگي ها و اتفاقات تاريخي بنا</a:t>
            </a:r>
            <a:endParaRPr lang="en-US" sz="1600" b="1" kern="0" dirty="0">
              <a:latin typeface="+mj-lt"/>
              <a:ea typeface="+mj-ea"/>
              <a:cs typeface="B Nazanin" pitchFamily="2" charset="-78"/>
            </a:endParaRPr>
          </a:p>
        </p:txBody>
      </p:sp>
      <p:pic>
        <p:nvPicPr>
          <p:cNvPr id="25609" name="Picture 2" descr="E:\memari\maremat\Madrese-Abasgholikhan-Mashhad\Madreseh Abasgholikhan (26).jpg"/>
          <p:cNvPicPr>
            <a:picLocks noChangeAspect="1" noChangeArrowheads="1"/>
          </p:cNvPicPr>
          <p:nvPr/>
        </p:nvPicPr>
        <p:blipFill>
          <a:blip r:embed="rId5">
            <a:lum contrast="-10000"/>
          </a:blip>
          <a:srcRect/>
          <a:stretch>
            <a:fillRect/>
          </a:stretch>
        </p:blipFill>
        <p:spPr bwMode="auto">
          <a:xfrm>
            <a:off x="2889250" y="3398838"/>
            <a:ext cx="2078038" cy="1524000"/>
          </a:xfrm>
          <a:prstGeom prst="rect">
            <a:avLst/>
          </a:prstGeom>
          <a:noFill/>
          <a:ln w="9525">
            <a:noFill/>
            <a:miter lim="800000"/>
            <a:headEnd/>
            <a:tailEnd/>
          </a:ln>
        </p:spPr>
      </p:pic>
      <p:pic>
        <p:nvPicPr>
          <p:cNvPr id="25610" name="Picture 4" descr="J:\rosta2\1\S7305019.JPG"/>
          <p:cNvPicPr>
            <a:picLocks noChangeAspect="1" noChangeArrowheads="1"/>
          </p:cNvPicPr>
          <p:nvPr/>
        </p:nvPicPr>
        <p:blipFill>
          <a:blip r:embed="rId6">
            <a:lum contrast="30000"/>
          </a:blip>
          <a:srcRect/>
          <a:stretch>
            <a:fillRect/>
          </a:stretch>
        </p:blipFill>
        <p:spPr bwMode="auto">
          <a:xfrm>
            <a:off x="7312025" y="5165725"/>
            <a:ext cx="2116138" cy="1311275"/>
          </a:xfrm>
          <a:prstGeom prst="rect">
            <a:avLst/>
          </a:prstGeom>
          <a:noFill/>
          <a:ln w="9525">
            <a:noFill/>
            <a:miter lim="800000"/>
            <a:headEnd/>
            <a:tailEnd/>
          </a:ln>
        </p:spPr>
      </p:pic>
      <p:pic>
        <p:nvPicPr>
          <p:cNvPr id="25611" name="Picture 6" descr="IMG_3398.jpg"/>
          <p:cNvPicPr>
            <a:picLocks noChangeAspect="1"/>
          </p:cNvPicPr>
          <p:nvPr/>
        </p:nvPicPr>
        <p:blipFill>
          <a:blip r:embed="rId7"/>
          <a:srcRect/>
          <a:stretch>
            <a:fillRect/>
          </a:stretch>
        </p:blipFill>
        <p:spPr bwMode="auto">
          <a:xfrm>
            <a:off x="2889250" y="5118100"/>
            <a:ext cx="2028825" cy="1346200"/>
          </a:xfrm>
          <a:prstGeom prst="rect">
            <a:avLst/>
          </a:prstGeom>
          <a:noFill/>
          <a:ln w="9525">
            <a:noFill/>
            <a:miter lim="800000"/>
            <a:headEnd/>
            <a:tailEnd/>
          </a:ln>
        </p:spPr>
      </p:pic>
      <p:pic>
        <p:nvPicPr>
          <p:cNvPr id="25612" name="Picture 8" descr="IMG_3409.jpg"/>
          <p:cNvPicPr>
            <a:picLocks noChangeAspect="1"/>
          </p:cNvPicPr>
          <p:nvPr/>
        </p:nvPicPr>
        <p:blipFill>
          <a:blip r:embed="rId8"/>
          <a:srcRect/>
          <a:stretch>
            <a:fillRect/>
          </a:stretch>
        </p:blipFill>
        <p:spPr bwMode="auto">
          <a:xfrm>
            <a:off x="7312025" y="3497263"/>
            <a:ext cx="2122488" cy="1470025"/>
          </a:xfrm>
          <a:prstGeom prst="rect">
            <a:avLst/>
          </a:prstGeom>
          <a:noFill/>
          <a:ln w="9525">
            <a:noFill/>
            <a:miter lim="800000"/>
            <a:headEnd/>
            <a:tailEnd/>
          </a:ln>
        </p:spPr>
      </p:pic>
      <p:sp>
        <p:nvSpPr>
          <p:cNvPr id="40" name="Rectangle 2"/>
          <p:cNvSpPr txBox="1">
            <a:spLocks noChangeArrowheads="1"/>
          </p:cNvSpPr>
          <p:nvPr/>
        </p:nvSpPr>
        <p:spPr>
          <a:xfrm>
            <a:off x="5365750" y="3435350"/>
            <a:ext cx="1781175" cy="103188"/>
          </a:xfrm>
          <a:prstGeom prst="rect">
            <a:avLst/>
          </a:prstGeom>
        </p:spPr>
        <p:txBody>
          <a:bodyPr lIns="95747" tIns="47875" rIns="95747" bIns="47875"/>
          <a:lstStyle/>
          <a:p>
            <a:pPr algn="l" defTabSz="957011" rtl="0" fontAlgn="auto">
              <a:spcBef>
                <a:spcPts val="0"/>
              </a:spcBef>
              <a:spcAft>
                <a:spcPts val="0"/>
              </a:spcAft>
              <a:defRPr/>
            </a:pPr>
            <a:r>
              <a:rPr lang="fa-IR" sz="1100" b="1" kern="0" dirty="0">
                <a:latin typeface="+mj-lt"/>
                <a:ea typeface="+mj-ea"/>
                <a:cs typeface="B Nazanin" pitchFamily="2" charset="-78"/>
              </a:rPr>
              <a:t>عكس هايي از جابجايي سردر</a:t>
            </a:r>
            <a:endParaRPr lang="en-US" sz="1100" b="1" kern="0" dirty="0">
              <a:latin typeface="+mj-lt"/>
              <a:ea typeface="+mj-ea"/>
              <a:cs typeface="B Nazanin" pitchFamily="2" charset="-78"/>
            </a:endParaRPr>
          </a:p>
        </p:txBody>
      </p:sp>
      <p:pic>
        <p:nvPicPr>
          <p:cNvPr id="25614" name="Picture 7" descr="IMG_3406.jpg"/>
          <p:cNvPicPr>
            <a:picLocks noChangeAspect="1"/>
          </p:cNvPicPr>
          <p:nvPr/>
        </p:nvPicPr>
        <p:blipFill>
          <a:blip r:embed="rId9"/>
          <a:srcRect/>
          <a:stretch>
            <a:fillRect/>
          </a:stretch>
        </p:blipFill>
        <p:spPr bwMode="auto">
          <a:xfrm>
            <a:off x="5321300" y="3879850"/>
            <a:ext cx="1673225" cy="2309813"/>
          </a:xfrm>
          <a:prstGeom prst="rect">
            <a:avLst/>
          </a:prstGeom>
          <a:noFill/>
          <a:ln w="9525">
            <a:noFill/>
            <a:miter lim="800000"/>
            <a:headEnd/>
            <a:tailEnd/>
          </a:ln>
        </p:spPr>
      </p:pic>
      <p:pic>
        <p:nvPicPr>
          <p:cNvPr id="25615" name="Picture 41"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25616" name="Group 42"/>
          <p:cNvGrpSpPr>
            <a:grpSpLocks/>
          </p:cNvGrpSpPr>
          <p:nvPr/>
        </p:nvGrpSpPr>
        <p:grpSpPr bwMode="auto">
          <a:xfrm>
            <a:off x="325438" y="1616075"/>
            <a:ext cx="3425825" cy="5187950"/>
            <a:chOff x="421417" y="2261407"/>
            <a:chExt cx="4426324" cy="7263590"/>
          </a:xfrm>
        </p:grpSpPr>
        <p:grpSp>
          <p:nvGrpSpPr>
            <p:cNvPr id="25621" name="Group 82"/>
            <p:cNvGrpSpPr>
              <a:grpSpLocks/>
            </p:cNvGrpSpPr>
            <p:nvPr/>
          </p:nvGrpSpPr>
          <p:grpSpPr bwMode="auto">
            <a:xfrm>
              <a:off x="421417" y="2261407"/>
              <a:ext cx="4426324" cy="7263590"/>
              <a:chOff x="80891" y="3033303"/>
              <a:chExt cx="5100710" cy="6278942"/>
            </a:xfrm>
          </p:grpSpPr>
          <p:pic>
            <p:nvPicPr>
              <p:cNvPr id="25623"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5624" name="Group 29"/>
              <p:cNvGrpSpPr>
                <a:grpSpLocks/>
              </p:cNvGrpSpPr>
              <p:nvPr/>
            </p:nvGrpSpPr>
            <p:grpSpPr bwMode="auto">
              <a:xfrm>
                <a:off x="80891" y="3033303"/>
                <a:ext cx="5100710" cy="6278942"/>
                <a:chOff x="80891" y="3033303"/>
                <a:chExt cx="5100710" cy="6278942"/>
              </a:xfrm>
            </p:grpSpPr>
            <p:sp>
              <p:nvSpPr>
                <p:cNvPr id="4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5631"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5622" name="TextBox 4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2"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1"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5619"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2" name="Slide Number Placeholder 36"/>
          <p:cNvSpPr>
            <a:spLocks noGrp="1"/>
          </p:cNvSpPr>
          <p:nvPr>
            <p:ph type="sldNum" sz="quarter" idx="12"/>
          </p:nvPr>
        </p:nvSpPr>
        <p:spPr>
          <a:xfrm>
            <a:off x="3525838" y="6438900"/>
            <a:ext cx="2311400" cy="365125"/>
          </a:xfrm>
        </p:spPr>
        <p:txBody>
          <a:bodyPr/>
          <a:lstStyle/>
          <a:p>
            <a:pPr>
              <a:defRPr/>
            </a:pPr>
            <a:fld id="{2DF9F2E0-02E0-42E0-8464-454514F23E84}" type="slidenum">
              <a:rPr lang="en-US" smtClean="0">
                <a:latin typeface="F_jalal" pitchFamily="2" charset="0"/>
              </a:rPr>
              <a:pPr>
                <a:defRPr/>
              </a:pPr>
              <a:t>24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662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662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3" descr="3.png"/>
          <p:cNvPicPr>
            <a:picLocks noChangeAspect="1"/>
          </p:cNvPicPr>
          <p:nvPr/>
        </p:nvPicPr>
        <p:blipFill>
          <a:blip r:embed="rId5"/>
          <a:srcRect/>
          <a:stretch>
            <a:fillRect/>
          </a:stretch>
        </p:blipFill>
        <p:spPr bwMode="auto">
          <a:xfrm>
            <a:off x="6337300" y="4787900"/>
            <a:ext cx="1341438" cy="504825"/>
          </a:xfrm>
          <a:prstGeom prst="rect">
            <a:avLst/>
          </a:prstGeom>
          <a:noFill/>
          <a:ln w="9525">
            <a:noFill/>
            <a:miter lim="800000"/>
            <a:headEnd/>
            <a:tailEnd/>
          </a:ln>
        </p:spPr>
      </p:pic>
      <p:pic>
        <p:nvPicPr>
          <p:cNvPr id="43" name="Picture 4" descr="2.png"/>
          <p:cNvPicPr>
            <a:picLocks noChangeAspect="1"/>
          </p:cNvPicPr>
          <p:nvPr/>
        </p:nvPicPr>
        <p:blipFill>
          <a:blip r:embed="rId6"/>
          <a:srcRect/>
          <a:stretch>
            <a:fillRect/>
          </a:stretch>
        </p:blipFill>
        <p:spPr bwMode="auto">
          <a:xfrm>
            <a:off x="6299200" y="2530475"/>
            <a:ext cx="1341438" cy="619125"/>
          </a:xfrm>
          <a:prstGeom prst="rect">
            <a:avLst/>
          </a:prstGeom>
          <a:noFill/>
          <a:ln w="9525">
            <a:noFill/>
            <a:miter lim="800000"/>
            <a:headEnd/>
            <a:tailEnd/>
          </a:ln>
        </p:spPr>
      </p:pic>
      <p:pic>
        <p:nvPicPr>
          <p:cNvPr id="26633" name="Picture 12" descr="1.png"/>
          <p:cNvPicPr>
            <a:picLocks noChangeAspect="1"/>
          </p:cNvPicPr>
          <p:nvPr/>
        </p:nvPicPr>
        <p:blipFill>
          <a:blip r:embed="rId7"/>
          <a:srcRect/>
          <a:stretch>
            <a:fillRect/>
          </a:stretch>
        </p:blipFill>
        <p:spPr bwMode="auto">
          <a:xfrm>
            <a:off x="2682875" y="2446338"/>
            <a:ext cx="3763963" cy="2925762"/>
          </a:xfrm>
          <a:prstGeom prst="rect">
            <a:avLst/>
          </a:prstGeom>
          <a:noFill/>
          <a:ln w="9525">
            <a:noFill/>
            <a:miter lim="800000"/>
            <a:headEnd/>
            <a:tailEnd/>
          </a:ln>
        </p:spPr>
      </p:pic>
      <p:pic>
        <p:nvPicPr>
          <p:cNvPr id="45" name="Picture 6" descr="4.png"/>
          <p:cNvPicPr>
            <a:picLocks noChangeAspect="1"/>
          </p:cNvPicPr>
          <p:nvPr/>
        </p:nvPicPr>
        <p:blipFill>
          <a:blip r:embed="rId8"/>
          <a:srcRect/>
          <a:stretch>
            <a:fillRect/>
          </a:stretch>
        </p:blipFill>
        <p:spPr bwMode="auto">
          <a:xfrm>
            <a:off x="7513638" y="2505075"/>
            <a:ext cx="971550" cy="2782888"/>
          </a:xfrm>
          <a:prstGeom prst="rect">
            <a:avLst/>
          </a:prstGeom>
          <a:noFill/>
          <a:ln w="9525">
            <a:noFill/>
            <a:miter lim="800000"/>
            <a:headEnd/>
            <a:tailEnd/>
          </a:ln>
        </p:spPr>
      </p:pic>
      <p:cxnSp>
        <p:nvCxnSpPr>
          <p:cNvPr id="46" name="Straight Connector 45"/>
          <p:cNvCxnSpPr/>
          <p:nvPr/>
        </p:nvCxnSpPr>
        <p:spPr bwMode="auto">
          <a:xfrm rot="5400000">
            <a:off x="6484938" y="4291013"/>
            <a:ext cx="4040187" cy="158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rot="5400000">
            <a:off x="7414419" y="4347369"/>
            <a:ext cx="404018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2" name="Group 16"/>
          <p:cNvGrpSpPr>
            <a:grpSpLocks/>
          </p:cNvGrpSpPr>
          <p:nvPr/>
        </p:nvGrpSpPr>
        <p:grpSpPr bwMode="auto">
          <a:xfrm>
            <a:off x="7227888" y="1712913"/>
            <a:ext cx="1300162" cy="407987"/>
            <a:chOff x="6535652" y="1341438"/>
            <a:chExt cx="1200762" cy="409803"/>
          </a:xfrm>
        </p:grpSpPr>
        <p:sp>
          <p:nvSpPr>
            <p:cNvPr id="49" name="Left-Right Arrow 48"/>
            <p:cNvSpPr/>
            <p:nvPr/>
          </p:nvSpPr>
          <p:spPr bwMode="auto">
            <a:xfrm>
              <a:off x="6535652" y="1575839"/>
              <a:ext cx="1200762" cy="175402"/>
            </a:xfrm>
            <a:prstGeom prst="lef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sp>
          <p:nvSpPr>
            <p:cNvPr id="26657" name="TextBox 10"/>
            <p:cNvSpPr txBox="1">
              <a:spLocks noChangeArrowheads="1"/>
            </p:cNvSpPr>
            <p:nvPr/>
          </p:nvSpPr>
          <p:spPr bwMode="auto">
            <a:xfrm>
              <a:off x="6707190" y="1341438"/>
              <a:ext cx="800508" cy="323523"/>
            </a:xfrm>
            <a:prstGeom prst="rect">
              <a:avLst/>
            </a:prstGeom>
            <a:noFill/>
            <a:ln w="9525">
              <a:noFill/>
              <a:miter lim="800000"/>
              <a:headEnd/>
              <a:tailEnd/>
            </a:ln>
          </p:spPr>
          <p:txBody>
            <a:bodyPr>
              <a:spAutoFit/>
            </a:bodyPr>
            <a:lstStyle/>
            <a:p>
              <a:pPr algn="l" rtl="0"/>
              <a:r>
                <a:rPr lang="fa-IR" sz="1500">
                  <a:latin typeface="Calibri" pitchFamily="34" charset="0"/>
                </a:rPr>
                <a:t>14.5متر</a:t>
              </a:r>
            </a:p>
          </p:txBody>
        </p:sp>
      </p:grpSp>
      <p:sp>
        <p:nvSpPr>
          <p:cNvPr id="51" name="TextBox 12"/>
          <p:cNvSpPr txBox="1">
            <a:spLocks noChangeArrowheads="1"/>
          </p:cNvSpPr>
          <p:nvPr/>
        </p:nvSpPr>
        <p:spPr bwMode="auto">
          <a:xfrm rot="-5400000">
            <a:off x="7958138" y="3889375"/>
            <a:ext cx="1989138" cy="388937"/>
          </a:xfrm>
          <a:prstGeom prst="rect">
            <a:avLst/>
          </a:prstGeom>
          <a:noFill/>
          <a:ln w="9525">
            <a:noFill/>
            <a:miter lim="800000"/>
            <a:headEnd/>
            <a:tailEnd/>
          </a:ln>
        </p:spPr>
        <p:txBody>
          <a:bodyPr lIns="95782" tIns="47891" rIns="95782" bIns="47891">
            <a:spAutoFit/>
          </a:bodyPr>
          <a:lstStyle/>
          <a:p>
            <a:pPr algn="l" rtl="0"/>
            <a:r>
              <a:rPr lang="fa-IR">
                <a:latin typeface="Calibri" pitchFamily="34" charset="0"/>
              </a:rPr>
              <a:t>خیابان نواب صفوی</a:t>
            </a:r>
          </a:p>
        </p:txBody>
      </p:sp>
      <p:pic>
        <p:nvPicPr>
          <p:cNvPr id="26639" name="Picture 34"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26640" name="Group 35"/>
          <p:cNvGrpSpPr>
            <a:grpSpLocks/>
          </p:cNvGrpSpPr>
          <p:nvPr/>
        </p:nvGrpSpPr>
        <p:grpSpPr bwMode="auto">
          <a:xfrm>
            <a:off x="325438" y="1616075"/>
            <a:ext cx="3425825" cy="5187950"/>
            <a:chOff x="421417" y="2261407"/>
            <a:chExt cx="4426324" cy="7263590"/>
          </a:xfrm>
        </p:grpSpPr>
        <p:grpSp>
          <p:nvGrpSpPr>
            <p:cNvPr id="26645" name="Group 82"/>
            <p:cNvGrpSpPr>
              <a:grpSpLocks/>
            </p:cNvGrpSpPr>
            <p:nvPr/>
          </p:nvGrpSpPr>
          <p:grpSpPr bwMode="auto">
            <a:xfrm>
              <a:off x="421417" y="2261407"/>
              <a:ext cx="4426324" cy="7263590"/>
              <a:chOff x="80891" y="3033303"/>
              <a:chExt cx="5100710" cy="6278942"/>
            </a:xfrm>
          </p:grpSpPr>
          <p:pic>
            <p:nvPicPr>
              <p:cNvPr id="26647"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6648"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6655"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6646"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4"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3"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6643"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8" name="Slide Number Placeholder 36"/>
          <p:cNvSpPr>
            <a:spLocks noGrp="1"/>
          </p:cNvSpPr>
          <p:nvPr>
            <p:ph type="sldNum" sz="quarter" idx="12"/>
          </p:nvPr>
        </p:nvSpPr>
        <p:spPr>
          <a:xfrm>
            <a:off x="3525838" y="6438900"/>
            <a:ext cx="2311400" cy="365125"/>
          </a:xfrm>
        </p:spPr>
        <p:txBody>
          <a:bodyPr/>
          <a:lstStyle/>
          <a:p>
            <a:pPr>
              <a:defRPr/>
            </a:pPr>
            <a:fld id="{1B3171A4-9B71-4C85-88FF-02296454DD1B}" type="slidenum">
              <a:rPr lang="en-US" smtClean="0">
                <a:latin typeface="F_jalal" pitchFamily="2" charset="0"/>
              </a:rPr>
              <a:pPr>
                <a:defRPr/>
              </a:pPr>
              <a:t>25</a:t>
            </a:fld>
            <a:endParaRPr lang="en-US" dirty="0">
              <a:latin typeface="F_jalal"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96296E-6 L 0.00435 0.41759 " pathEditMode="relative" rAng="0" ptsTypes="AA">
                                      <p:cBhvr>
                                        <p:cTn id="6" dur="2000" fill="hold"/>
                                        <p:tgtEl>
                                          <p:spTgt spid="42"/>
                                        </p:tgtEl>
                                        <p:attrNameLst>
                                          <p:attrName>ppt_x</p:attrName>
                                          <p:attrName>ppt_y</p:attrName>
                                        </p:attrNameLst>
                                      </p:cBhvr>
                                      <p:rCtr x="2" y="209"/>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3175E-6 -1.16402E-6 L 0.00037 -0.46958 " pathEditMode="relative" rAng="0" ptsTypes="AA">
                                      <p:cBhvr>
                                        <p:cTn id="9" dur="2000" fill="hold"/>
                                        <p:tgtEl>
                                          <p:spTgt spid="43"/>
                                        </p:tgtEl>
                                        <p:attrNameLst>
                                          <p:attrName>ppt_x</p:attrName>
                                          <p:attrName>ppt_y</p:attrName>
                                        </p:attrNameLst>
                                      </p:cBhvr>
                                      <p:rCtr x="0" y="-235"/>
                                    </p:animMotion>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4.72222E-6 1.11111E-6 L -0.11927 -0.00347 " pathEditMode="relative" rAng="0" ptsTypes="AA">
                                      <p:cBhvr>
                                        <p:cTn id="13" dur="2000" fill="hold"/>
                                        <p:tgtEl>
                                          <p:spTgt spid="45"/>
                                        </p:tgtEl>
                                        <p:attrNameLst>
                                          <p:attrName>ppt_x</p:attrName>
                                          <p:attrName>ppt_y</p:attrName>
                                        </p:attrNameLst>
                                      </p:cBhvr>
                                      <p:rCtr x="-60" y="-2"/>
                                    </p:animMotion>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3.61111E-6 2.22222E-6 L -0.12309 0.00208 " pathEditMode="relative" rAng="0" ptsTypes="AA">
                                      <p:cBhvr>
                                        <p:cTn id="22" dur="2000" fill="hold"/>
                                        <p:tgtEl>
                                          <p:spTgt spid="46"/>
                                        </p:tgtEl>
                                        <p:attrNameLst>
                                          <p:attrName>ppt_x</p:attrName>
                                          <p:attrName>ppt_y</p:attrName>
                                        </p:attrNameLst>
                                      </p:cBhvr>
                                      <p:rCtr x="-62" y="1"/>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1.5873E-7 0.02365 L -0.04514 0.02365 " pathEditMode="relative" rAng="0" ptsTypes="AA">
                                      <p:cBhvr>
                                        <p:cTn id="26" dur="2000" fill="hold"/>
                                        <p:tgtEl>
                                          <p:spTgt spid="51"/>
                                        </p:tgtEl>
                                        <p:attrNameLst>
                                          <p:attrName>ppt_x</p:attrName>
                                          <p:attrName>ppt_y</p:attrName>
                                        </p:attrNameLst>
                                      </p:cBhvr>
                                      <p:rCtr x="-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650"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7651"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27652"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655" name="Rectangle 2"/>
          <p:cNvSpPr txBox="1">
            <a:spLocks noChangeArrowheads="1"/>
          </p:cNvSpPr>
          <p:nvPr/>
        </p:nvSpPr>
        <p:spPr bwMode="auto">
          <a:xfrm>
            <a:off x="4716463" y="1558925"/>
            <a:ext cx="4737100" cy="563563"/>
          </a:xfrm>
          <a:prstGeom prst="rect">
            <a:avLst/>
          </a:prstGeom>
          <a:noFill/>
          <a:ln w="9525">
            <a:noFill/>
            <a:miter lim="800000"/>
            <a:headEnd/>
            <a:tailEnd/>
          </a:ln>
        </p:spPr>
        <p:txBody>
          <a:bodyPr lIns="95747" tIns="47875" rIns="95747" bIns="47875"/>
          <a:lstStyle/>
          <a:p>
            <a:r>
              <a:rPr lang="fa-IR" sz="1600" b="1">
                <a:latin typeface="Verdana" pitchFamily="34" charset="0"/>
                <a:cs typeface="B Nazanin" pitchFamily="2" charset="-78"/>
              </a:rPr>
              <a:t>عناصر الحاقي</a:t>
            </a:r>
            <a:endParaRPr lang="en-US" sz="1600" b="1">
              <a:latin typeface="Verdana" pitchFamily="34" charset="0"/>
              <a:cs typeface="B Nazanin" pitchFamily="2" charset="-78"/>
            </a:endParaRPr>
          </a:p>
        </p:txBody>
      </p:sp>
      <p:grpSp>
        <p:nvGrpSpPr>
          <p:cNvPr id="27656" name="Group 83"/>
          <p:cNvGrpSpPr>
            <a:grpSpLocks/>
          </p:cNvGrpSpPr>
          <p:nvPr/>
        </p:nvGrpSpPr>
        <p:grpSpPr bwMode="auto">
          <a:xfrm>
            <a:off x="3735388" y="2327275"/>
            <a:ext cx="4826000" cy="3371850"/>
            <a:chOff x="4258658" y="3266653"/>
            <a:chExt cx="7376988" cy="5420147"/>
          </a:xfrm>
        </p:grpSpPr>
        <p:grpSp>
          <p:nvGrpSpPr>
            <p:cNvPr id="27675" name="Group 3"/>
            <p:cNvGrpSpPr>
              <a:grpSpLocks/>
            </p:cNvGrpSpPr>
            <p:nvPr/>
          </p:nvGrpSpPr>
          <p:grpSpPr bwMode="auto">
            <a:xfrm>
              <a:off x="6240320" y="3266653"/>
              <a:ext cx="4656339" cy="3958063"/>
              <a:chOff x="1405" y="1344"/>
              <a:chExt cx="4202" cy="3217"/>
            </a:xfrm>
          </p:grpSpPr>
          <p:sp>
            <p:nvSpPr>
              <p:cNvPr id="27680" name="Oval 4"/>
              <p:cNvSpPr>
                <a:spLocks noChangeArrowheads="1"/>
              </p:cNvSpPr>
              <p:nvPr/>
            </p:nvSpPr>
            <p:spPr bwMode="auto">
              <a:xfrm>
                <a:off x="1632" y="1344"/>
                <a:ext cx="2544" cy="2496"/>
              </a:xfrm>
              <a:prstGeom prst="ellipse">
                <a:avLst/>
              </a:prstGeom>
              <a:noFill/>
              <a:ln w="19050" algn="ctr">
                <a:solidFill>
                  <a:schemeClr val="accent1"/>
                </a:solidFill>
                <a:round/>
                <a:headEnd/>
                <a:tailEnd/>
              </a:ln>
            </p:spPr>
            <p:txBody>
              <a:bodyPr wrap="none" anchor="ctr"/>
              <a:lstStyle/>
              <a:p>
                <a:pPr algn="l" rtl="0"/>
                <a:endParaRPr lang="fa-IR">
                  <a:latin typeface="Calibri" pitchFamily="34" charset="0"/>
                </a:endParaRPr>
              </a:p>
            </p:txBody>
          </p:sp>
          <p:grpSp>
            <p:nvGrpSpPr>
              <p:cNvPr id="27681" name="Group 5"/>
              <p:cNvGrpSpPr>
                <a:grpSpLocks/>
              </p:cNvGrpSpPr>
              <p:nvPr/>
            </p:nvGrpSpPr>
            <p:grpSpPr bwMode="auto">
              <a:xfrm>
                <a:off x="2256" y="1968"/>
                <a:ext cx="1296" cy="1344"/>
                <a:chOff x="2016" y="1920"/>
                <a:chExt cx="1680" cy="1680"/>
              </a:xfrm>
            </p:grpSpPr>
            <p:sp>
              <p:nvSpPr>
                <p:cNvPr id="27704"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noFill/>
                  <a:round/>
                  <a:headEnd/>
                  <a:tailEnd/>
                </a:ln>
              </p:spPr>
              <p:txBody>
                <a:bodyPr wrap="none" anchor="ctr"/>
                <a:lstStyle/>
                <a:p>
                  <a:pPr algn="l" rtl="0"/>
                  <a:endParaRPr lang="fa-IR">
                    <a:latin typeface="Calibri" pitchFamily="34" charset="0"/>
                  </a:endParaRPr>
                </a:p>
              </p:txBody>
            </p:sp>
            <p:sp>
              <p:nvSpPr>
                <p:cNvPr id="27705" name="Freeform 7"/>
                <p:cNvSpPr>
                  <a:spLocks/>
                </p:cNvSpPr>
                <p:nvPr/>
              </p:nvSpPr>
              <p:spPr bwMode="gray">
                <a:xfrm>
                  <a:off x="2208" y="1948"/>
                  <a:ext cx="1296" cy="634"/>
                </a:xfrm>
                <a:custGeom>
                  <a:avLst/>
                  <a:gdLst>
                    <a:gd name="T0" fmla="*/ 680 w 1321"/>
                    <a:gd name="T1" fmla="*/ 8 h 712"/>
                    <a:gd name="T2" fmla="*/ 688 w 1321"/>
                    <a:gd name="T3" fmla="*/ 9 h 712"/>
                    <a:gd name="T4" fmla="*/ 690 w 1321"/>
                    <a:gd name="T5" fmla="*/ 9 h 712"/>
                    <a:gd name="T6" fmla="*/ 687 w 1321"/>
                    <a:gd name="T7" fmla="*/ 10 h 712"/>
                    <a:gd name="T8" fmla="*/ 678 w 1321"/>
                    <a:gd name="T9" fmla="*/ 11 h 712"/>
                    <a:gd name="T10" fmla="*/ 664 w 1321"/>
                    <a:gd name="T11" fmla="*/ 11 h 712"/>
                    <a:gd name="T12" fmla="*/ 647 w 1321"/>
                    <a:gd name="T13" fmla="*/ 11 h 712"/>
                    <a:gd name="T14" fmla="*/ 624 w 1321"/>
                    <a:gd name="T15" fmla="*/ 12 h 712"/>
                    <a:gd name="T16" fmla="*/ 599 w 1321"/>
                    <a:gd name="T17" fmla="*/ 12 h 712"/>
                    <a:gd name="T18" fmla="*/ 570 w 1321"/>
                    <a:gd name="T19" fmla="*/ 12 h 712"/>
                    <a:gd name="T20" fmla="*/ 538 w 1321"/>
                    <a:gd name="T21" fmla="*/ 12 h 712"/>
                    <a:gd name="T22" fmla="*/ 505 w 1321"/>
                    <a:gd name="T23" fmla="*/ 13 h 712"/>
                    <a:gd name="T24" fmla="*/ 468 w 1321"/>
                    <a:gd name="T25" fmla="*/ 13 h 712"/>
                    <a:gd name="T26" fmla="*/ 431 w 1321"/>
                    <a:gd name="T27" fmla="*/ 13 h 712"/>
                    <a:gd name="T28" fmla="*/ 416 w 1321"/>
                    <a:gd name="T29" fmla="*/ 14 h 712"/>
                    <a:gd name="T30" fmla="*/ 249 w 1321"/>
                    <a:gd name="T31" fmla="*/ 14 h 712"/>
                    <a:gd name="T32" fmla="*/ 246 w 1321"/>
                    <a:gd name="T33" fmla="*/ 14 h 712"/>
                    <a:gd name="T34" fmla="*/ 214 w 1321"/>
                    <a:gd name="T35" fmla="*/ 13 h 712"/>
                    <a:gd name="T36" fmla="*/ 181 w 1321"/>
                    <a:gd name="T37" fmla="*/ 13 h 712"/>
                    <a:gd name="T38" fmla="*/ 153 w 1321"/>
                    <a:gd name="T39" fmla="*/ 13 h 712"/>
                    <a:gd name="T40" fmla="*/ 124 w 1321"/>
                    <a:gd name="T41" fmla="*/ 12 h 712"/>
                    <a:gd name="T42" fmla="*/ 99 w 1321"/>
                    <a:gd name="T43" fmla="*/ 12 h 712"/>
                    <a:gd name="T44" fmla="*/ 74 w 1321"/>
                    <a:gd name="T45" fmla="*/ 12 h 712"/>
                    <a:gd name="T46" fmla="*/ 56 w 1321"/>
                    <a:gd name="T47" fmla="*/ 12 h 712"/>
                    <a:gd name="T48" fmla="*/ 33 w 1321"/>
                    <a:gd name="T49" fmla="*/ 12 h 712"/>
                    <a:gd name="T50" fmla="*/ 26 w 1321"/>
                    <a:gd name="T51" fmla="*/ 11 h 712"/>
                    <a:gd name="T52" fmla="*/ 18 w 1321"/>
                    <a:gd name="T53" fmla="*/ 11 h 712"/>
                    <a:gd name="T54" fmla="*/ 6 w 1321"/>
                    <a:gd name="T55" fmla="*/ 11 h 712"/>
                    <a:gd name="T56" fmla="*/ 0 w 1321"/>
                    <a:gd name="T57" fmla="*/ 10 h 712"/>
                    <a:gd name="T58" fmla="*/ 0 w 1321"/>
                    <a:gd name="T59" fmla="*/ 10 h 712"/>
                    <a:gd name="T60" fmla="*/ 4 w 1321"/>
                    <a:gd name="T61" fmla="*/ 9 h 712"/>
                    <a:gd name="T62" fmla="*/ 16 w 1321"/>
                    <a:gd name="T63" fmla="*/ 9 h 712"/>
                    <a:gd name="T64" fmla="*/ 26 w 1321"/>
                    <a:gd name="T65" fmla="*/ 7 h 712"/>
                    <a:gd name="T66" fmla="*/ 52 w 1321"/>
                    <a:gd name="T67" fmla="*/ 5 h 712"/>
                    <a:gd name="T68" fmla="*/ 76 w 1321"/>
                    <a:gd name="T69" fmla="*/ 4 h 712"/>
                    <a:gd name="T70" fmla="*/ 108 w 1321"/>
                    <a:gd name="T71" fmla="*/ 4 h 712"/>
                    <a:gd name="T72" fmla="*/ 141 w 1321"/>
                    <a:gd name="T73" fmla="*/ 4 h 712"/>
                    <a:gd name="T74" fmla="*/ 178 w 1321"/>
                    <a:gd name="T75" fmla="*/ 4 h 712"/>
                    <a:gd name="T76" fmla="*/ 217 w 1321"/>
                    <a:gd name="T77" fmla="*/ 4 h 712"/>
                    <a:gd name="T78" fmla="*/ 260 w 1321"/>
                    <a:gd name="T79" fmla="*/ 4 h 712"/>
                    <a:gd name="T80" fmla="*/ 304 w 1321"/>
                    <a:gd name="T81" fmla="*/ 4 h 712"/>
                    <a:gd name="T82" fmla="*/ 349 w 1321"/>
                    <a:gd name="T83" fmla="*/ 0 h 712"/>
                    <a:gd name="T84" fmla="*/ 349 w 1321"/>
                    <a:gd name="T85" fmla="*/ 0 h 712"/>
                    <a:gd name="T86" fmla="*/ 396 w 1321"/>
                    <a:gd name="T87" fmla="*/ 4 h 712"/>
                    <a:gd name="T88" fmla="*/ 441 w 1321"/>
                    <a:gd name="T89" fmla="*/ 4 h 712"/>
                    <a:gd name="T90" fmla="*/ 486 w 1321"/>
                    <a:gd name="T91" fmla="*/ 4 h 712"/>
                    <a:gd name="T92" fmla="*/ 528 w 1321"/>
                    <a:gd name="T93" fmla="*/ 4 h 712"/>
                    <a:gd name="T94" fmla="*/ 565 w 1321"/>
                    <a:gd name="T95" fmla="*/ 4 h 712"/>
                    <a:gd name="T96" fmla="*/ 600 w 1321"/>
                    <a:gd name="T97" fmla="*/ 4 h 712"/>
                    <a:gd name="T98" fmla="*/ 631 w 1321"/>
                    <a:gd name="T99" fmla="*/ 4 h 712"/>
                    <a:gd name="T100" fmla="*/ 657 w 1321"/>
                    <a:gd name="T101" fmla="*/ 6 h 712"/>
                    <a:gd name="T102" fmla="*/ 680 w 1321"/>
                    <a:gd name="T103" fmla="*/ 8 h 712"/>
                    <a:gd name="T104" fmla="*/ 680 w 1321"/>
                    <a:gd name="T105" fmla="*/ 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w="0">
                  <a:noFill/>
                  <a:round/>
                  <a:headEnd/>
                  <a:tailEnd/>
                </a:ln>
              </p:spPr>
              <p:txBody>
                <a:bodyPr/>
                <a:lstStyle/>
                <a:p>
                  <a:endParaRPr lang="en-US"/>
                </a:p>
              </p:txBody>
            </p:sp>
          </p:grpSp>
          <p:sp>
            <p:nvSpPr>
              <p:cNvPr id="37" name="Text Box 8"/>
              <p:cNvSpPr txBox="1">
                <a:spLocks noChangeArrowheads="1"/>
              </p:cNvSpPr>
              <p:nvPr/>
            </p:nvSpPr>
            <p:spPr bwMode="gray">
              <a:xfrm>
                <a:off x="1993" y="2379"/>
                <a:ext cx="1822" cy="867"/>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3700" b="1" dirty="0">
                    <a:solidFill>
                      <a:srgbClr val="FFFF00"/>
                    </a:solidFill>
                    <a:effectLst>
                      <a:outerShdw blurRad="38100" dist="38100" dir="2700000" algn="tl">
                        <a:srgbClr val="C0C0C0"/>
                      </a:outerShdw>
                    </a:effectLst>
                    <a:latin typeface="Arial" charset="0"/>
                    <a:cs typeface="+mn-cs"/>
                  </a:rPr>
                  <a:t>الحاقات</a:t>
                </a:r>
                <a:endParaRPr lang="en-US" sz="3700" b="1" dirty="0">
                  <a:solidFill>
                    <a:srgbClr val="FFFF00"/>
                  </a:solidFill>
                  <a:effectLst>
                    <a:outerShdw blurRad="38100" dist="38100" dir="2700000" algn="tl">
                      <a:srgbClr val="C0C0C0"/>
                    </a:outerShdw>
                  </a:effectLst>
                  <a:latin typeface="Arial" charset="0"/>
                  <a:cs typeface="+mn-cs"/>
                </a:endParaRPr>
              </a:p>
            </p:txBody>
          </p:sp>
          <p:sp>
            <p:nvSpPr>
              <p:cNvPr id="38" name="Oval 11"/>
              <p:cNvSpPr>
                <a:spLocks noChangeArrowheads="1"/>
              </p:cNvSpPr>
              <p:nvPr/>
            </p:nvSpPr>
            <p:spPr bwMode="gray">
              <a:xfrm>
                <a:off x="2761" y="3648"/>
                <a:ext cx="434" cy="415"/>
              </a:xfrm>
              <a:prstGeom prst="ellipse">
                <a:avLst/>
              </a:prstGeom>
              <a:gradFill rotWithShape="1">
                <a:gsLst>
                  <a:gs pos="0">
                    <a:schemeClr val="accent2"/>
                  </a:gs>
                  <a:gs pos="100000">
                    <a:schemeClr val="accent2">
                      <a:gamma/>
                      <a:shade val="42353"/>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nvGrpSpPr>
              <p:cNvPr id="27684" name="Group 22"/>
              <p:cNvGrpSpPr>
                <a:grpSpLocks/>
              </p:cNvGrpSpPr>
              <p:nvPr/>
            </p:nvGrpSpPr>
            <p:grpSpPr bwMode="auto">
              <a:xfrm>
                <a:off x="3850" y="1968"/>
                <a:ext cx="517" cy="684"/>
                <a:chOff x="3850" y="1968"/>
                <a:chExt cx="517" cy="684"/>
              </a:xfrm>
            </p:grpSpPr>
            <p:grpSp>
              <p:nvGrpSpPr>
                <p:cNvPr id="27700" name="Group 23"/>
                <p:cNvGrpSpPr>
                  <a:grpSpLocks/>
                </p:cNvGrpSpPr>
                <p:nvPr/>
              </p:nvGrpSpPr>
              <p:grpSpPr bwMode="auto">
                <a:xfrm>
                  <a:off x="3936" y="1968"/>
                  <a:ext cx="431" cy="434"/>
                  <a:chOff x="2011" y="1921"/>
                  <a:chExt cx="1684" cy="1669"/>
                </a:xfrm>
              </p:grpSpPr>
              <p:sp>
                <p:nvSpPr>
                  <p:cNvPr id="59" name="Oval 24"/>
                  <p:cNvSpPr>
                    <a:spLocks noChangeArrowheads="1"/>
                  </p:cNvSpPr>
                  <p:nvPr/>
                </p:nvSpPr>
                <p:spPr bwMode="gray">
                  <a:xfrm>
                    <a:off x="2008" y="1922"/>
                    <a:ext cx="1686" cy="1667"/>
                  </a:xfrm>
                  <a:prstGeom prst="ellipse">
                    <a:avLst/>
                  </a:prstGeom>
                  <a:gradFill rotWithShape="1">
                    <a:gsLst>
                      <a:gs pos="0">
                        <a:schemeClr val="hlink"/>
                      </a:gs>
                      <a:gs pos="100000">
                        <a:schemeClr val="hlink">
                          <a:gamma/>
                          <a:tint val="57647"/>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27703" name="Freeform 25"/>
                  <p:cNvSpPr>
                    <a:spLocks/>
                  </p:cNvSpPr>
                  <p:nvPr/>
                </p:nvSpPr>
                <p:spPr bwMode="gray">
                  <a:xfrm>
                    <a:off x="2208" y="1948"/>
                    <a:ext cx="1296" cy="634"/>
                  </a:xfrm>
                  <a:custGeom>
                    <a:avLst/>
                    <a:gdLst>
                      <a:gd name="T0" fmla="*/ 680 w 1321"/>
                      <a:gd name="T1" fmla="*/ 8 h 712"/>
                      <a:gd name="T2" fmla="*/ 688 w 1321"/>
                      <a:gd name="T3" fmla="*/ 9 h 712"/>
                      <a:gd name="T4" fmla="*/ 690 w 1321"/>
                      <a:gd name="T5" fmla="*/ 9 h 712"/>
                      <a:gd name="T6" fmla="*/ 687 w 1321"/>
                      <a:gd name="T7" fmla="*/ 10 h 712"/>
                      <a:gd name="T8" fmla="*/ 678 w 1321"/>
                      <a:gd name="T9" fmla="*/ 11 h 712"/>
                      <a:gd name="T10" fmla="*/ 664 w 1321"/>
                      <a:gd name="T11" fmla="*/ 11 h 712"/>
                      <a:gd name="T12" fmla="*/ 647 w 1321"/>
                      <a:gd name="T13" fmla="*/ 11 h 712"/>
                      <a:gd name="T14" fmla="*/ 624 w 1321"/>
                      <a:gd name="T15" fmla="*/ 12 h 712"/>
                      <a:gd name="T16" fmla="*/ 599 w 1321"/>
                      <a:gd name="T17" fmla="*/ 12 h 712"/>
                      <a:gd name="T18" fmla="*/ 570 w 1321"/>
                      <a:gd name="T19" fmla="*/ 12 h 712"/>
                      <a:gd name="T20" fmla="*/ 538 w 1321"/>
                      <a:gd name="T21" fmla="*/ 12 h 712"/>
                      <a:gd name="T22" fmla="*/ 505 w 1321"/>
                      <a:gd name="T23" fmla="*/ 13 h 712"/>
                      <a:gd name="T24" fmla="*/ 468 w 1321"/>
                      <a:gd name="T25" fmla="*/ 13 h 712"/>
                      <a:gd name="T26" fmla="*/ 431 w 1321"/>
                      <a:gd name="T27" fmla="*/ 13 h 712"/>
                      <a:gd name="T28" fmla="*/ 416 w 1321"/>
                      <a:gd name="T29" fmla="*/ 14 h 712"/>
                      <a:gd name="T30" fmla="*/ 249 w 1321"/>
                      <a:gd name="T31" fmla="*/ 14 h 712"/>
                      <a:gd name="T32" fmla="*/ 246 w 1321"/>
                      <a:gd name="T33" fmla="*/ 14 h 712"/>
                      <a:gd name="T34" fmla="*/ 214 w 1321"/>
                      <a:gd name="T35" fmla="*/ 13 h 712"/>
                      <a:gd name="T36" fmla="*/ 181 w 1321"/>
                      <a:gd name="T37" fmla="*/ 13 h 712"/>
                      <a:gd name="T38" fmla="*/ 153 w 1321"/>
                      <a:gd name="T39" fmla="*/ 13 h 712"/>
                      <a:gd name="T40" fmla="*/ 124 w 1321"/>
                      <a:gd name="T41" fmla="*/ 12 h 712"/>
                      <a:gd name="T42" fmla="*/ 99 w 1321"/>
                      <a:gd name="T43" fmla="*/ 12 h 712"/>
                      <a:gd name="T44" fmla="*/ 74 w 1321"/>
                      <a:gd name="T45" fmla="*/ 12 h 712"/>
                      <a:gd name="T46" fmla="*/ 56 w 1321"/>
                      <a:gd name="T47" fmla="*/ 12 h 712"/>
                      <a:gd name="T48" fmla="*/ 33 w 1321"/>
                      <a:gd name="T49" fmla="*/ 12 h 712"/>
                      <a:gd name="T50" fmla="*/ 26 w 1321"/>
                      <a:gd name="T51" fmla="*/ 11 h 712"/>
                      <a:gd name="T52" fmla="*/ 18 w 1321"/>
                      <a:gd name="T53" fmla="*/ 11 h 712"/>
                      <a:gd name="T54" fmla="*/ 6 w 1321"/>
                      <a:gd name="T55" fmla="*/ 11 h 712"/>
                      <a:gd name="T56" fmla="*/ 0 w 1321"/>
                      <a:gd name="T57" fmla="*/ 10 h 712"/>
                      <a:gd name="T58" fmla="*/ 0 w 1321"/>
                      <a:gd name="T59" fmla="*/ 10 h 712"/>
                      <a:gd name="T60" fmla="*/ 4 w 1321"/>
                      <a:gd name="T61" fmla="*/ 9 h 712"/>
                      <a:gd name="T62" fmla="*/ 16 w 1321"/>
                      <a:gd name="T63" fmla="*/ 9 h 712"/>
                      <a:gd name="T64" fmla="*/ 26 w 1321"/>
                      <a:gd name="T65" fmla="*/ 7 h 712"/>
                      <a:gd name="T66" fmla="*/ 52 w 1321"/>
                      <a:gd name="T67" fmla="*/ 5 h 712"/>
                      <a:gd name="T68" fmla="*/ 76 w 1321"/>
                      <a:gd name="T69" fmla="*/ 4 h 712"/>
                      <a:gd name="T70" fmla="*/ 108 w 1321"/>
                      <a:gd name="T71" fmla="*/ 4 h 712"/>
                      <a:gd name="T72" fmla="*/ 141 w 1321"/>
                      <a:gd name="T73" fmla="*/ 4 h 712"/>
                      <a:gd name="T74" fmla="*/ 178 w 1321"/>
                      <a:gd name="T75" fmla="*/ 4 h 712"/>
                      <a:gd name="T76" fmla="*/ 217 w 1321"/>
                      <a:gd name="T77" fmla="*/ 4 h 712"/>
                      <a:gd name="T78" fmla="*/ 260 w 1321"/>
                      <a:gd name="T79" fmla="*/ 4 h 712"/>
                      <a:gd name="T80" fmla="*/ 304 w 1321"/>
                      <a:gd name="T81" fmla="*/ 4 h 712"/>
                      <a:gd name="T82" fmla="*/ 349 w 1321"/>
                      <a:gd name="T83" fmla="*/ 0 h 712"/>
                      <a:gd name="T84" fmla="*/ 349 w 1321"/>
                      <a:gd name="T85" fmla="*/ 0 h 712"/>
                      <a:gd name="T86" fmla="*/ 396 w 1321"/>
                      <a:gd name="T87" fmla="*/ 4 h 712"/>
                      <a:gd name="T88" fmla="*/ 441 w 1321"/>
                      <a:gd name="T89" fmla="*/ 4 h 712"/>
                      <a:gd name="T90" fmla="*/ 486 w 1321"/>
                      <a:gd name="T91" fmla="*/ 4 h 712"/>
                      <a:gd name="T92" fmla="*/ 528 w 1321"/>
                      <a:gd name="T93" fmla="*/ 4 h 712"/>
                      <a:gd name="T94" fmla="*/ 565 w 1321"/>
                      <a:gd name="T95" fmla="*/ 4 h 712"/>
                      <a:gd name="T96" fmla="*/ 600 w 1321"/>
                      <a:gd name="T97" fmla="*/ 4 h 712"/>
                      <a:gd name="T98" fmla="*/ 631 w 1321"/>
                      <a:gd name="T99" fmla="*/ 4 h 712"/>
                      <a:gd name="T100" fmla="*/ 657 w 1321"/>
                      <a:gd name="T101" fmla="*/ 6 h 712"/>
                      <a:gd name="T102" fmla="*/ 680 w 1321"/>
                      <a:gd name="T103" fmla="*/ 8 h 712"/>
                      <a:gd name="T104" fmla="*/ 680 w 1321"/>
                      <a:gd name="T105" fmla="*/ 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w="0">
                    <a:noFill/>
                    <a:round/>
                    <a:headEnd/>
                    <a:tailEnd/>
                  </a:ln>
                </p:spPr>
                <p:txBody>
                  <a:bodyPr/>
                  <a:lstStyle/>
                  <a:p>
                    <a:endParaRPr lang="en-US"/>
                  </a:p>
                </p:txBody>
              </p:sp>
            </p:grpSp>
            <p:sp>
              <p:nvSpPr>
                <p:cNvPr id="58" name="Text Box 26"/>
                <p:cNvSpPr txBox="1">
                  <a:spLocks noChangeArrowheads="1"/>
                </p:cNvSpPr>
                <p:nvPr/>
              </p:nvSpPr>
              <p:spPr bwMode="gray">
                <a:xfrm>
                  <a:off x="3850" y="2028"/>
                  <a:ext cx="499" cy="624"/>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500" b="1" dirty="0">
                      <a:solidFill>
                        <a:srgbClr val="FFFFFF"/>
                      </a:solidFill>
                      <a:effectLst>
                        <a:outerShdw blurRad="38100" dist="38100" dir="2700000" algn="tl">
                          <a:srgbClr val="C0C0C0"/>
                        </a:outerShdw>
                      </a:effectLst>
                      <a:latin typeface="Verdana" pitchFamily="34" charset="0"/>
                      <a:cs typeface="+mn-cs"/>
                    </a:rPr>
                    <a:t>3</a:t>
                  </a:r>
                  <a:endParaRPr lang="en-US" sz="2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27685" name="Group 32"/>
              <p:cNvGrpSpPr>
                <a:grpSpLocks/>
              </p:cNvGrpSpPr>
              <p:nvPr/>
            </p:nvGrpSpPr>
            <p:grpSpPr bwMode="auto">
              <a:xfrm>
                <a:off x="1405" y="1965"/>
                <a:ext cx="514" cy="672"/>
                <a:chOff x="1405" y="1965"/>
                <a:chExt cx="514" cy="672"/>
              </a:xfrm>
            </p:grpSpPr>
            <p:grpSp>
              <p:nvGrpSpPr>
                <p:cNvPr id="27696" name="Group 33"/>
                <p:cNvGrpSpPr>
                  <a:grpSpLocks/>
                </p:cNvGrpSpPr>
                <p:nvPr/>
              </p:nvGrpSpPr>
              <p:grpSpPr bwMode="auto">
                <a:xfrm>
                  <a:off x="1487" y="1965"/>
                  <a:ext cx="432" cy="436"/>
                  <a:chOff x="2015" y="1907"/>
                  <a:chExt cx="1681" cy="1694"/>
                </a:xfrm>
              </p:grpSpPr>
              <p:sp>
                <p:nvSpPr>
                  <p:cNvPr id="54" name="Oval 34"/>
                  <p:cNvSpPr>
                    <a:spLocks noChangeArrowheads="1"/>
                  </p:cNvSpPr>
                  <p:nvPr/>
                </p:nvSpPr>
                <p:spPr bwMode="gray">
                  <a:xfrm>
                    <a:off x="1997" y="1904"/>
                    <a:ext cx="1704" cy="1708"/>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27699" name="Freeform 35"/>
                  <p:cNvSpPr>
                    <a:spLocks/>
                  </p:cNvSpPr>
                  <p:nvPr/>
                </p:nvSpPr>
                <p:spPr bwMode="gray">
                  <a:xfrm>
                    <a:off x="2208" y="1948"/>
                    <a:ext cx="1296" cy="634"/>
                  </a:xfrm>
                  <a:custGeom>
                    <a:avLst/>
                    <a:gdLst>
                      <a:gd name="T0" fmla="*/ 680 w 1321"/>
                      <a:gd name="T1" fmla="*/ 8 h 712"/>
                      <a:gd name="T2" fmla="*/ 688 w 1321"/>
                      <a:gd name="T3" fmla="*/ 9 h 712"/>
                      <a:gd name="T4" fmla="*/ 690 w 1321"/>
                      <a:gd name="T5" fmla="*/ 9 h 712"/>
                      <a:gd name="T6" fmla="*/ 687 w 1321"/>
                      <a:gd name="T7" fmla="*/ 10 h 712"/>
                      <a:gd name="T8" fmla="*/ 678 w 1321"/>
                      <a:gd name="T9" fmla="*/ 11 h 712"/>
                      <a:gd name="T10" fmla="*/ 664 w 1321"/>
                      <a:gd name="T11" fmla="*/ 11 h 712"/>
                      <a:gd name="T12" fmla="*/ 647 w 1321"/>
                      <a:gd name="T13" fmla="*/ 11 h 712"/>
                      <a:gd name="T14" fmla="*/ 624 w 1321"/>
                      <a:gd name="T15" fmla="*/ 12 h 712"/>
                      <a:gd name="T16" fmla="*/ 599 w 1321"/>
                      <a:gd name="T17" fmla="*/ 12 h 712"/>
                      <a:gd name="T18" fmla="*/ 570 w 1321"/>
                      <a:gd name="T19" fmla="*/ 12 h 712"/>
                      <a:gd name="T20" fmla="*/ 538 w 1321"/>
                      <a:gd name="T21" fmla="*/ 12 h 712"/>
                      <a:gd name="T22" fmla="*/ 505 w 1321"/>
                      <a:gd name="T23" fmla="*/ 13 h 712"/>
                      <a:gd name="T24" fmla="*/ 468 w 1321"/>
                      <a:gd name="T25" fmla="*/ 13 h 712"/>
                      <a:gd name="T26" fmla="*/ 431 w 1321"/>
                      <a:gd name="T27" fmla="*/ 13 h 712"/>
                      <a:gd name="T28" fmla="*/ 416 w 1321"/>
                      <a:gd name="T29" fmla="*/ 14 h 712"/>
                      <a:gd name="T30" fmla="*/ 249 w 1321"/>
                      <a:gd name="T31" fmla="*/ 14 h 712"/>
                      <a:gd name="T32" fmla="*/ 246 w 1321"/>
                      <a:gd name="T33" fmla="*/ 14 h 712"/>
                      <a:gd name="T34" fmla="*/ 214 w 1321"/>
                      <a:gd name="T35" fmla="*/ 13 h 712"/>
                      <a:gd name="T36" fmla="*/ 181 w 1321"/>
                      <a:gd name="T37" fmla="*/ 13 h 712"/>
                      <a:gd name="T38" fmla="*/ 153 w 1321"/>
                      <a:gd name="T39" fmla="*/ 13 h 712"/>
                      <a:gd name="T40" fmla="*/ 124 w 1321"/>
                      <a:gd name="T41" fmla="*/ 12 h 712"/>
                      <a:gd name="T42" fmla="*/ 99 w 1321"/>
                      <a:gd name="T43" fmla="*/ 12 h 712"/>
                      <a:gd name="T44" fmla="*/ 74 w 1321"/>
                      <a:gd name="T45" fmla="*/ 12 h 712"/>
                      <a:gd name="T46" fmla="*/ 56 w 1321"/>
                      <a:gd name="T47" fmla="*/ 12 h 712"/>
                      <a:gd name="T48" fmla="*/ 33 w 1321"/>
                      <a:gd name="T49" fmla="*/ 12 h 712"/>
                      <a:gd name="T50" fmla="*/ 26 w 1321"/>
                      <a:gd name="T51" fmla="*/ 11 h 712"/>
                      <a:gd name="T52" fmla="*/ 18 w 1321"/>
                      <a:gd name="T53" fmla="*/ 11 h 712"/>
                      <a:gd name="T54" fmla="*/ 6 w 1321"/>
                      <a:gd name="T55" fmla="*/ 11 h 712"/>
                      <a:gd name="T56" fmla="*/ 0 w 1321"/>
                      <a:gd name="T57" fmla="*/ 10 h 712"/>
                      <a:gd name="T58" fmla="*/ 0 w 1321"/>
                      <a:gd name="T59" fmla="*/ 10 h 712"/>
                      <a:gd name="T60" fmla="*/ 4 w 1321"/>
                      <a:gd name="T61" fmla="*/ 9 h 712"/>
                      <a:gd name="T62" fmla="*/ 16 w 1321"/>
                      <a:gd name="T63" fmla="*/ 9 h 712"/>
                      <a:gd name="T64" fmla="*/ 26 w 1321"/>
                      <a:gd name="T65" fmla="*/ 7 h 712"/>
                      <a:gd name="T66" fmla="*/ 52 w 1321"/>
                      <a:gd name="T67" fmla="*/ 5 h 712"/>
                      <a:gd name="T68" fmla="*/ 76 w 1321"/>
                      <a:gd name="T69" fmla="*/ 4 h 712"/>
                      <a:gd name="T70" fmla="*/ 108 w 1321"/>
                      <a:gd name="T71" fmla="*/ 4 h 712"/>
                      <a:gd name="T72" fmla="*/ 141 w 1321"/>
                      <a:gd name="T73" fmla="*/ 4 h 712"/>
                      <a:gd name="T74" fmla="*/ 178 w 1321"/>
                      <a:gd name="T75" fmla="*/ 4 h 712"/>
                      <a:gd name="T76" fmla="*/ 217 w 1321"/>
                      <a:gd name="T77" fmla="*/ 4 h 712"/>
                      <a:gd name="T78" fmla="*/ 260 w 1321"/>
                      <a:gd name="T79" fmla="*/ 4 h 712"/>
                      <a:gd name="T80" fmla="*/ 304 w 1321"/>
                      <a:gd name="T81" fmla="*/ 4 h 712"/>
                      <a:gd name="T82" fmla="*/ 349 w 1321"/>
                      <a:gd name="T83" fmla="*/ 0 h 712"/>
                      <a:gd name="T84" fmla="*/ 349 w 1321"/>
                      <a:gd name="T85" fmla="*/ 0 h 712"/>
                      <a:gd name="T86" fmla="*/ 396 w 1321"/>
                      <a:gd name="T87" fmla="*/ 4 h 712"/>
                      <a:gd name="T88" fmla="*/ 441 w 1321"/>
                      <a:gd name="T89" fmla="*/ 4 h 712"/>
                      <a:gd name="T90" fmla="*/ 486 w 1321"/>
                      <a:gd name="T91" fmla="*/ 4 h 712"/>
                      <a:gd name="T92" fmla="*/ 528 w 1321"/>
                      <a:gd name="T93" fmla="*/ 4 h 712"/>
                      <a:gd name="T94" fmla="*/ 565 w 1321"/>
                      <a:gd name="T95" fmla="*/ 4 h 712"/>
                      <a:gd name="T96" fmla="*/ 600 w 1321"/>
                      <a:gd name="T97" fmla="*/ 4 h 712"/>
                      <a:gd name="T98" fmla="*/ 631 w 1321"/>
                      <a:gd name="T99" fmla="*/ 4 h 712"/>
                      <a:gd name="T100" fmla="*/ 657 w 1321"/>
                      <a:gd name="T101" fmla="*/ 6 h 712"/>
                      <a:gd name="T102" fmla="*/ 680 w 1321"/>
                      <a:gd name="T103" fmla="*/ 8 h 712"/>
                      <a:gd name="T104" fmla="*/ 680 w 1321"/>
                      <a:gd name="T105" fmla="*/ 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w="0">
                    <a:noFill/>
                    <a:round/>
                    <a:headEnd/>
                    <a:tailEnd/>
                  </a:ln>
                </p:spPr>
                <p:txBody>
                  <a:bodyPr/>
                  <a:lstStyle/>
                  <a:p>
                    <a:endParaRPr lang="en-US"/>
                  </a:p>
                </p:txBody>
              </p:sp>
            </p:grpSp>
            <p:sp>
              <p:nvSpPr>
                <p:cNvPr id="52" name="Text Box 36"/>
                <p:cNvSpPr txBox="1">
                  <a:spLocks noChangeArrowheads="1"/>
                </p:cNvSpPr>
                <p:nvPr/>
              </p:nvSpPr>
              <p:spPr bwMode="gray">
                <a:xfrm>
                  <a:off x="1406" y="2014"/>
                  <a:ext cx="501" cy="622"/>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500" b="1" dirty="0">
                      <a:solidFill>
                        <a:srgbClr val="FFFFFF"/>
                      </a:solidFill>
                      <a:effectLst>
                        <a:outerShdw blurRad="38100" dist="38100" dir="2700000" algn="tl">
                          <a:srgbClr val="C0C0C0"/>
                        </a:outerShdw>
                      </a:effectLst>
                      <a:latin typeface="Verdana" pitchFamily="34" charset="0"/>
                      <a:cs typeface="+mn-cs"/>
                    </a:rPr>
                    <a:t>1</a:t>
                  </a:r>
                </a:p>
              </p:txBody>
            </p:sp>
          </p:grpSp>
          <p:grpSp>
            <p:nvGrpSpPr>
              <p:cNvPr id="27686" name="Group 39"/>
              <p:cNvGrpSpPr>
                <a:grpSpLocks/>
              </p:cNvGrpSpPr>
              <p:nvPr/>
            </p:nvGrpSpPr>
            <p:grpSpPr bwMode="auto">
              <a:xfrm>
                <a:off x="1969" y="2255"/>
                <a:ext cx="231" cy="130"/>
                <a:chOff x="2017" y="2303"/>
                <a:chExt cx="231" cy="130"/>
              </a:xfrm>
            </p:grpSpPr>
            <p:sp>
              <p:nvSpPr>
                <p:cNvPr id="27694" name="Oval 40"/>
                <p:cNvSpPr>
                  <a:spLocks noChangeArrowheads="1"/>
                </p:cNvSpPr>
                <p:nvPr/>
              </p:nvSpPr>
              <p:spPr bwMode="gray">
                <a:xfrm rot="-3372907">
                  <a:off x="2020" y="2300"/>
                  <a:ext cx="80" cy="85"/>
                </a:xfrm>
                <a:prstGeom prst="ellipse">
                  <a:avLst/>
                </a:prstGeom>
                <a:gradFill rotWithShape="1">
                  <a:gsLst>
                    <a:gs pos="0">
                      <a:schemeClr val="accent1"/>
                    </a:gs>
                    <a:gs pos="100000">
                      <a:srgbClr val="244572"/>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sp>
              <p:nvSpPr>
                <p:cNvPr id="27695" name="Oval 41"/>
                <p:cNvSpPr>
                  <a:spLocks noChangeArrowheads="1"/>
                </p:cNvSpPr>
                <p:nvPr/>
              </p:nvSpPr>
              <p:spPr bwMode="gray">
                <a:xfrm rot="-3372907">
                  <a:off x="2166" y="2350"/>
                  <a:ext cx="80" cy="85"/>
                </a:xfrm>
                <a:prstGeom prst="ellipse">
                  <a:avLst/>
                </a:prstGeom>
                <a:gradFill rotWithShape="1">
                  <a:gsLst>
                    <a:gs pos="0">
                      <a:schemeClr val="accent1"/>
                    </a:gs>
                    <a:gs pos="100000">
                      <a:srgbClr val="1E3A60"/>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grpSp>
          <p:grpSp>
            <p:nvGrpSpPr>
              <p:cNvPr id="27687" name="Group 42"/>
              <p:cNvGrpSpPr>
                <a:grpSpLocks/>
              </p:cNvGrpSpPr>
              <p:nvPr/>
            </p:nvGrpSpPr>
            <p:grpSpPr bwMode="auto">
              <a:xfrm>
                <a:off x="2898" y="3348"/>
                <a:ext cx="88" cy="265"/>
                <a:chOff x="2898" y="3348"/>
                <a:chExt cx="88" cy="265"/>
              </a:xfrm>
            </p:grpSpPr>
            <p:sp>
              <p:nvSpPr>
                <p:cNvPr id="27692" name="Oval 43"/>
                <p:cNvSpPr>
                  <a:spLocks noChangeArrowheads="1"/>
                </p:cNvSpPr>
                <p:nvPr/>
              </p:nvSpPr>
              <p:spPr bwMode="gray">
                <a:xfrm rot="-3372907">
                  <a:off x="2899" y="3347"/>
                  <a:ext cx="85" cy="88"/>
                </a:xfrm>
                <a:prstGeom prst="ellipse">
                  <a:avLst/>
                </a:prstGeom>
                <a:gradFill rotWithShape="1">
                  <a:gsLst>
                    <a:gs pos="0">
                      <a:schemeClr val="accent2"/>
                    </a:gs>
                    <a:gs pos="100000">
                      <a:srgbClr val="3C496A"/>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sp>
              <p:nvSpPr>
                <p:cNvPr id="27693" name="Oval 44"/>
                <p:cNvSpPr>
                  <a:spLocks noChangeArrowheads="1"/>
                </p:cNvSpPr>
                <p:nvPr/>
              </p:nvSpPr>
              <p:spPr bwMode="gray">
                <a:xfrm rot="-3372907">
                  <a:off x="2898" y="3527"/>
                  <a:ext cx="86" cy="86"/>
                </a:xfrm>
                <a:prstGeom prst="ellipse">
                  <a:avLst/>
                </a:prstGeom>
                <a:gradFill rotWithShape="1">
                  <a:gsLst>
                    <a:gs pos="0">
                      <a:schemeClr val="accent2"/>
                    </a:gs>
                    <a:gs pos="100000">
                      <a:srgbClr val="404E71"/>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grpSp>
          <p:sp>
            <p:nvSpPr>
              <p:cNvPr id="27688" name="Oval 45"/>
              <p:cNvSpPr>
                <a:spLocks noChangeArrowheads="1"/>
              </p:cNvSpPr>
              <p:nvPr/>
            </p:nvSpPr>
            <p:spPr bwMode="gray">
              <a:xfrm rot="-3372907">
                <a:off x="3760" y="2271"/>
                <a:ext cx="80" cy="88"/>
              </a:xfrm>
              <a:prstGeom prst="ellipse">
                <a:avLst/>
              </a:prstGeom>
              <a:gradFill rotWithShape="1">
                <a:gsLst>
                  <a:gs pos="0">
                    <a:srgbClr val="ABC778"/>
                  </a:gs>
                  <a:gs pos="100000">
                    <a:schemeClr val="hlink"/>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sp>
            <p:nvSpPr>
              <p:cNvPr id="27689" name="Oval 46"/>
              <p:cNvSpPr>
                <a:spLocks noChangeArrowheads="1"/>
              </p:cNvSpPr>
              <p:nvPr/>
            </p:nvSpPr>
            <p:spPr bwMode="gray">
              <a:xfrm rot="-3372907">
                <a:off x="3603" y="2350"/>
                <a:ext cx="81" cy="88"/>
              </a:xfrm>
              <a:prstGeom prst="ellipse">
                <a:avLst/>
              </a:prstGeom>
              <a:gradFill rotWithShape="1">
                <a:gsLst>
                  <a:gs pos="0">
                    <a:srgbClr val="ABC778"/>
                  </a:gs>
                  <a:gs pos="100000">
                    <a:schemeClr val="hlink"/>
                  </a:gs>
                </a:gsLst>
                <a:path path="shape">
                  <a:fillToRect l="50000" t="50000" r="50000" b="50000"/>
                </a:path>
              </a:gradFill>
              <a:ln w="9525">
                <a:solidFill>
                  <a:srgbClr val="000000"/>
                </a:solidFill>
                <a:round/>
                <a:headEnd/>
                <a:tailEnd/>
              </a:ln>
            </p:spPr>
            <p:txBody>
              <a:bodyPr vert="eaVert" wrap="none" anchor="ctr"/>
              <a:lstStyle/>
              <a:p>
                <a:pPr algn="l" rtl="0"/>
                <a:endParaRPr lang="fa-IR"/>
              </a:p>
            </p:txBody>
          </p:sp>
          <p:sp>
            <p:nvSpPr>
              <p:cNvPr id="27690" name="Text Box 48"/>
              <p:cNvSpPr txBox="1">
                <a:spLocks noChangeArrowheads="1"/>
              </p:cNvSpPr>
              <p:nvPr/>
            </p:nvSpPr>
            <p:spPr bwMode="auto">
              <a:xfrm>
                <a:off x="4439" y="1935"/>
                <a:ext cx="1168" cy="422"/>
              </a:xfrm>
              <a:prstGeom prst="rect">
                <a:avLst/>
              </a:prstGeom>
              <a:noFill/>
              <a:ln w="9525">
                <a:noFill/>
                <a:miter lim="800000"/>
                <a:headEnd/>
                <a:tailEnd/>
              </a:ln>
            </p:spPr>
            <p:txBody>
              <a:bodyPr>
                <a:spAutoFit/>
              </a:bodyPr>
              <a:lstStyle/>
              <a:p>
                <a:pPr algn="l" rtl="0" eaLnBrk="0" hangingPunct="0"/>
                <a:r>
                  <a:rPr lang="fa-IR" sz="1500">
                    <a:solidFill>
                      <a:schemeClr val="tx2"/>
                    </a:solidFill>
                    <a:latin typeface="Calibri" pitchFamily="34" charset="0"/>
                    <a:cs typeface="B Nazanin" pitchFamily="2" charset="-78"/>
                  </a:rPr>
                  <a:t>نگهباني </a:t>
                </a:r>
                <a:endParaRPr lang="en-US" sz="1500">
                  <a:solidFill>
                    <a:schemeClr val="tx2"/>
                  </a:solidFill>
                  <a:latin typeface="Calibri" pitchFamily="34" charset="0"/>
                  <a:cs typeface="B Nazanin" pitchFamily="2" charset="-78"/>
                </a:endParaRPr>
              </a:p>
            </p:txBody>
          </p:sp>
          <p:sp>
            <p:nvSpPr>
              <p:cNvPr id="27691" name="Text Box 49"/>
              <p:cNvSpPr txBox="1">
                <a:spLocks noChangeArrowheads="1"/>
              </p:cNvSpPr>
              <p:nvPr/>
            </p:nvSpPr>
            <p:spPr bwMode="auto">
              <a:xfrm>
                <a:off x="2031" y="4139"/>
                <a:ext cx="1961" cy="422"/>
              </a:xfrm>
              <a:prstGeom prst="rect">
                <a:avLst/>
              </a:prstGeom>
              <a:noFill/>
              <a:ln w="9525">
                <a:noFill/>
                <a:miter lim="800000"/>
                <a:headEnd/>
                <a:tailEnd/>
              </a:ln>
            </p:spPr>
            <p:txBody>
              <a:bodyPr>
                <a:spAutoFit/>
              </a:bodyPr>
              <a:lstStyle/>
              <a:p>
                <a:pPr algn="ctr" rtl="0" eaLnBrk="0" hangingPunct="0"/>
                <a:r>
                  <a:rPr lang="fa-IR" sz="1500">
                    <a:solidFill>
                      <a:schemeClr val="tx2"/>
                    </a:solidFill>
                    <a:latin typeface="Calibri" pitchFamily="34" charset="0"/>
                    <a:cs typeface="B Nazanin" pitchFamily="2" charset="-78"/>
                  </a:rPr>
                  <a:t>سرويس ضلع شمالي</a:t>
                </a:r>
                <a:endParaRPr lang="en-US" sz="1500">
                  <a:solidFill>
                    <a:schemeClr val="tx2"/>
                  </a:solidFill>
                  <a:latin typeface="Calibri" pitchFamily="34" charset="0"/>
                  <a:cs typeface="B Nazanin" pitchFamily="2" charset="-78"/>
                </a:endParaRPr>
              </a:p>
            </p:txBody>
          </p:sp>
        </p:grpSp>
        <p:sp>
          <p:nvSpPr>
            <p:cNvPr id="27676" name="Text Box 50"/>
            <p:cNvSpPr txBox="1">
              <a:spLocks noChangeArrowheads="1"/>
            </p:cNvSpPr>
            <p:nvPr/>
          </p:nvSpPr>
          <p:spPr bwMode="auto">
            <a:xfrm>
              <a:off x="5090694" y="3993534"/>
              <a:ext cx="1664525" cy="578896"/>
            </a:xfrm>
            <a:prstGeom prst="rect">
              <a:avLst/>
            </a:prstGeom>
            <a:noFill/>
            <a:ln w="9525">
              <a:noFill/>
              <a:miter lim="800000"/>
              <a:headEnd/>
              <a:tailEnd/>
            </a:ln>
          </p:spPr>
          <p:txBody>
            <a:bodyPr lIns="127970" tIns="63987" rIns="127970" bIns="63987">
              <a:spAutoFit/>
            </a:bodyPr>
            <a:lstStyle/>
            <a:p>
              <a:pPr algn="ctr" rtl="0" eaLnBrk="0" hangingPunct="0"/>
              <a:r>
                <a:rPr lang="fa-IR" sz="1500" b="1">
                  <a:solidFill>
                    <a:schemeClr val="tx2"/>
                  </a:solidFill>
                  <a:latin typeface="Calibri" pitchFamily="34" charset="0"/>
                  <a:cs typeface="B Nazanin" pitchFamily="2" charset="-78"/>
                </a:rPr>
                <a:t>كتابخانه</a:t>
              </a:r>
              <a:endParaRPr lang="en-US" sz="1500" b="1">
                <a:solidFill>
                  <a:schemeClr val="tx2"/>
                </a:solidFill>
                <a:latin typeface="Calibri" pitchFamily="34" charset="0"/>
                <a:cs typeface="B Nazanin" pitchFamily="2" charset="-78"/>
              </a:endParaRPr>
            </a:p>
          </p:txBody>
        </p:sp>
        <p:pic>
          <p:nvPicPr>
            <p:cNvPr id="27677" name="Picture 10" descr="E:\architec\maremat\قلی خان\IMG_3955.jpg"/>
            <p:cNvPicPr>
              <a:picLocks noChangeAspect="1" noChangeArrowheads="1"/>
            </p:cNvPicPr>
            <p:nvPr/>
          </p:nvPicPr>
          <p:blipFill>
            <a:blip r:embed="rId6"/>
            <a:srcRect/>
            <a:stretch>
              <a:fillRect/>
            </a:stretch>
          </p:blipFill>
          <p:spPr bwMode="auto">
            <a:xfrm>
              <a:off x="10605223" y="3276600"/>
              <a:ext cx="1030423" cy="1373192"/>
            </a:xfrm>
            <a:prstGeom prst="rect">
              <a:avLst/>
            </a:prstGeom>
            <a:noFill/>
            <a:ln w="9525">
              <a:noFill/>
              <a:miter lim="800000"/>
              <a:headEnd/>
              <a:tailEnd/>
            </a:ln>
          </p:spPr>
        </p:pic>
        <p:pic>
          <p:nvPicPr>
            <p:cNvPr id="27678" name="Picture 38" descr="26102009010.jpg"/>
            <p:cNvPicPr>
              <a:picLocks noChangeAspect="1"/>
            </p:cNvPicPr>
            <p:nvPr/>
          </p:nvPicPr>
          <p:blipFill>
            <a:blip r:embed="rId7"/>
            <a:srcRect/>
            <a:stretch>
              <a:fillRect/>
            </a:stretch>
          </p:blipFill>
          <p:spPr bwMode="auto">
            <a:xfrm>
              <a:off x="4258658" y="3293039"/>
              <a:ext cx="1178166" cy="1284528"/>
            </a:xfrm>
            <a:prstGeom prst="rect">
              <a:avLst/>
            </a:prstGeom>
            <a:noFill/>
            <a:ln w="9525">
              <a:noFill/>
              <a:miter lim="800000"/>
              <a:headEnd/>
              <a:tailEnd/>
            </a:ln>
          </p:spPr>
        </p:pic>
        <p:pic>
          <p:nvPicPr>
            <p:cNvPr id="27679" name="Picture 9" descr="E:\architec\maremat\قلی خان\14 15.jpg"/>
            <p:cNvPicPr>
              <a:picLocks noChangeAspect="1" noChangeArrowheads="1"/>
            </p:cNvPicPr>
            <p:nvPr/>
          </p:nvPicPr>
          <p:blipFill>
            <a:blip r:embed="rId8"/>
            <a:srcRect/>
            <a:stretch>
              <a:fillRect/>
            </a:stretch>
          </p:blipFill>
          <p:spPr bwMode="auto">
            <a:xfrm>
              <a:off x="7239000" y="7242729"/>
              <a:ext cx="1421572" cy="1444071"/>
            </a:xfrm>
            <a:prstGeom prst="rect">
              <a:avLst/>
            </a:prstGeom>
            <a:noFill/>
            <a:ln w="9525">
              <a:noFill/>
              <a:miter lim="800000"/>
              <a:headEnd/>
              <a:tailEnd/>
            </a:ln>
          </p:spPr>
        </p:pic>
      </p:grpSp>
      <p:pic>
        <p:nvPicPr>
          <p:cNvPr id="27657" name="Picture 67"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sp>
        <p:nvSpPr>
          <p:cNvPr id="82"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83" name="Text Box 36"/>
          <p:cNvSpPr txBox="1">
            <a:spLocks noChangeArrowheads="1"/>
          </p:cNvSpPr>
          <p:nvPr/>
        </p:nvSpPr>
        <p:spPr bwMode="gray">
          <a:xfrm>
            <a:off x="6022975" y="4340225"/>
            <a:ext cx="315913" cy="452438"/>
          </a:xfrm>
          <a:prstGeom prst="rect">
            <a:avLst/>
          </a:prstGeom>
          <a:noFill/>
          <a:ln w="9525" algn="ctr">
            <a:noFill/>
            <a:miter lim="800000"/>
            <a:headEnd/>
            <a:tailEnd/>
          </a:ln>
          <a:effectLst/>
        </p:spPr>
        <p:txBody>
          <a:bodyPr wrap="none" lIns="68415" tIns="34208" rIns="68415" bIns="34208">
            <a:spAutoFit/>
          </a:bodyPr>
          <a:lstStyle/>
          <a:p>
            <a:pPr algn="ctr" defTabSz="957011" rtl="0" eaLnBrk="0" fontAlgn="auto" hangingPunct="0">
              <a:spcBef>
                <a:spcPts val="0"/>
              </a:spcBef>
              <a:spcAft>
                <a:spcPts val="0"/>
              </a:spcAft>
              <a:defRPr/>
            </a:pPr>
            <a:r>
              <a:rPr lang="fa-IR" sz="2500" b="1" dirty="0">
                <a:solidFill>
                  <a:srgbClr val="FFFFFF"/>
                </a:solidFill>
                <a:effectLst>
                  <a:outerShdw blurRad="38100" dist="38100" dir="2700000" algn="tl">
                    <a:srgbClr val="C0C0C0"/>
                  </a:outerShdw>
                </a:effectLst>
                <a:latin typeface="Verdana" pitchFamily="34" charset="0"/>
                <a:cs typeface="+mn-cs"/>
              </a:rPr>
              <a:t>2</a:t>
            </a:r>
          </a:p>
        </p:txBody>
      </p:sp>
      <p:sp>
        <p:nvSpPr>
          <p:cNvPr id="85"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7662"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6" name="Slide Number Placeholder 36"/>
          <p:cNvSpPr>
            <a:spLocks noGrp="1"/>
          </p:cNvSpPr>
          <p:nvPr>
            <p:ph type="sldNum" sz="quarter" idx="12"/>
          </p:nvPr>
        </p:nvSpPr>
        <p:spPr>
          <a:xfrm>
            <a:off x="3525838" y="6438900"/>
            <a:ext cx="2311400" cy="365125"/>
          </a:xfrm>
        </p:spPr>
        <p:txBody>
          <a:bodyPr/>
          <a:lstStyle/>
          <a:p>
            <a:pPr>
              <a:defRPr/>
            </a:pPr>
            <a:fld id="{5AAAF501-C976-4091-BDAF-CBDFEB2914F1}" type="slidenum">
              <a:rPr lang="en-US" smtClean="0">
                <a:latin typeface="F_jalal" pitchFamily="2" charset="0"/>
              </a:rPr>
              <a:pPr>
                <a:defRPr/>
              </a:pPr>
              <a:t>26</a:t>
            </a:fld>
            <a:endParaRPr lang="en-US" dirty="0">
              <a:latin typeface="F_jalal" pitchFamily="2" charset="0"/>
            </a:endParaRPr>
          </a:p>
        </p:txBody>
      </p:sp>
      <p:grpSp>
        <p:nvGrpSpPr>
          <p:cNvPr id="27658" name="Group 68"/>
          <p:cNvGrpSpPr>
            <a:grpSpLocks/>
          </p:cNvGrpSpPr>
          <p:nvPr/>
        </p:nvGrpSpPr>
        <p:grpSpPr bwMode="auto">
          <a:xfrm>
            <a:off x="325438" y="1616075"/>
            <a:ext cx="3425825" cy="5187950"/>
            <a:chOff x="421417" y="2261407"/>
            <a:chExt cx="4426324" cy="7263590"/>
          </a:xfrm>
        </p:grpSpPr>
        <p:grpSp>
          <p:nvGrpSpPr>
            <p:cNvPr id="27664" name="Group 82"/>
            <p:cNvGrpSpPr>
              <a:grpSpLocks/>
            </p:cNvGrpSpPr>
            <p:nvPr/>
          </p:nvGrpSpPr>
          <p:grpSpPr bwMode="auto">
            <a:xfrm>
              <a:off x="421417" y="2261407"/>
              <a:ext cx="4426324" cy="7263590"/>
              <a:chOff x="80891" y="3033303"/>
              <a:chExt cx="5100710" cy="6278942"/>
            </a:xfrm>
          </p:grpSpPr>
          <p:pic>
            <p:nvPicPr>
              <p:cNvPr id="27666"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7667" name="Group 29"/>
              <p:cNvGrpSpPr>
                <a:grpSpLocks/>
              </p:cNvGrpSpPr>
              <p:nvPr/>
            </p:nvGrpSpPr>
            <p:grpSpPr bwMode="auto">
              <a:xfrm>
                <a:off x="80891" y="3033303"/>
                <a:ext cx="5100710" cy="6278942"/>
                <a:chOff x="80891" y="3033303"/>
                <a:chExt cx="5100710" cy="6278942"/>
              </a:xfrm>
            </p:grpSpPr>
            <p:sp>
              <p:nvSpPr>
                <p:cNvPr id="7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8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7674"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7665" name="TextBox 7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867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867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7153275" y="1633538"/>
            <a:ext cx="2339975" cy="887412"/>
          </a:xfrm>
          <a:prstGeom prst="rect">
            <a:avLst/>
          </a:prstGeom>
        </p:spPr>
        <p:txBody>
          <a:bodyPr lIns="95747" tIns="47875" rIns="95747" bIns="47875"/>
          <a:lstStyle/>
          <a:p>
            <a:pPr algn="just" defTabSz="957011" fontAlgn="auto">
              <a:spcBef>
                <a:spcPts val="0"/>
              </a:spcBef>
              <a:spcAft>
                <a:spcPts val="0"/>
              </a:spcAft>
              <a:defRPr/>
            </a:pPr>
            <a:r>
              <a:rPr lang="fa-IR" sz="1100" dirty="0">
                <a:latin typeface="Calibri" pitchFamily="34" charset="0"/>
                <a:cs typeface="B Nazanin" pitchFamily="2" charset="-78"/>
              </a:rPr>
              <a:t>اين كتابخانه سابقه تاريخي ندارد ودر سال 1354 با 200جلد كتاب وقفي تاسيس گرديد.</a:t>
            </a:r>
          </a:p>
          <a:p>
            <a:pPr algn="just" defTabSz="957011" fontAlgn="auto">
              <a:spcBef>
                <a:spcPts val="0"/>
              </a:spcBef>
              <a:spcAft>
                <a:spcPts val="0"/>
              </a:spcAft>
              <a:defRPr/>
            </a:pPr>
            <a:r>
              <a:rPr lang="fa-IR" sz="1100" dirty="0">
                <a:latin typeface="Calibri" pitchFamily="34" charset="0"/>
                <a:cs typeface="B Nazanin" pitchFamily="2" charset="-78"/>
              </a:rPr>
              <a:t>از سال 1343 به همت طلاب خاوري ساكن آن مدرسه رونقي به كتابخانه داده شد</a:t>
            </a:r>
            <a:r>
              <a:rPr lang="fa-IR" sz="1100" b="1" kern="0" dirty="0">
                <a:latin typeface="+mj-lt"/>
                <a:ea typeface="+mj-ea"/>
                <a:cs typeface="B Nazanin" pitchFamily="2" charset="-78"/>
              </a:rPr>
              <a:t>.</a:t>
            </a:r>
            <a:endParaRPr lang="en-US" sz="1100" b="1" kern="0" dirty="0">
              <a:latin typeface="+mj-lt"/>
              <a:ea typeface="+mj-ea"/>
              <a:cs typeface="B Nazanin" pitchFamily="2" charset="-78"/>
            </a:endParaRPr>
          </a:p>
        </p:txBody>
      </p:sp>
      <p:pic>
        <p:nvPicPr>
          <p:cNvPr id="28680" name="Picture 8" descr="26102009010.jpg"/>
          <p:cNvPicPr>
            <a:picLocks noChangeAspect="1"/>
          </p:cNvPicPr>
          <p:nvPr/>
        </p:nvPicPr>
        <p:blipFill>
          <a:blip r:embed="rId5"/>
          <a:srcRect/>
          <a:stretch>
            <a:fillRect/>
          </a:stretch>
        </p:blipFill>
        <p:spPr bwMode="auto">
          <a:xfrm>
            <a:off x="7758113" y="4724400"/>
            <a:ext cx="1381125" cy="1698625"/>
          </a:xfrm>
          <a:prstGeom prst="rect">
            <a:avLst/>
          </a:prstGeom>
          <a:noFill/>
          <a:ln w="9525">
            <a:noFill/>
            <a:miter lim="800000"/>
            <a:headEnd/>
            <a:tailEnd/>
          </a:ln>
        </p:spPr>
      </p:pic>
      <p:grpSp>
        <p:nvGrpSpPr>
          <p:cNvPr id="28681" name="Group 10"/>
          <p:cNvGrpSpPr>
            <a:grpSpLocks/>
          </p:cNvGrpSpPr>
          <p:nvPr/>
        </p:nvGrpSpPr>
        <p:grpSpPr bwMode="auto">
          <a:xfrm>
            <a:off x="7153275" y="2613025"/>
            <a:ext cx="2752725" cy="1849438"/>
            <a:chOff x="5089930" y="2656395"/>
            <a:chExt cx="6800850" cy="4500563"/>
          </a:xfrm>
        </p:grpSpPr>
        <p:pic>
          <p:nvPicPr>
            <p:cNvPr id="28710" name="Picture 3" descr="پلان مدرسه طبقه اول.pn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5089930" y="2656395"/>
              <a:ext cx="6800850" cy="4500563"/>
            </a:xfrm>
            <a:prstGeom prst="rect">
              <a:avLst/>
            </a:prstGeom>
            <a:noFill/>
            <a:ln w="9525">
              <a:noFill/>
              <a:miter lim="800000"/>
              <a:headEnd/>
              <a:tailEnd/>
            </a:ln>
          </p:spPr>
        </p:pic>
        <p:sp>
          <p:nvSpPr>
            <p:cNvPr id="38" name="Oval 27"/>
            <p:cNvSpPr>
              <a:spLocks noChangeArrowheads="1"/>
            </p:cNvSpPr>
            <p:nvPr/>
          </p:nvSpPr>
          <p:spPr bwMode="auto">
            <a:xfrm rot="21437966">
              <a:off x="7878515" y="3201099"/>
              <a:ext cx="772644" cy="791943"/>
            </a:xfrm>
            <a:prstGeom prst="ellipse">
              <a:avLst/>
            </a:prstGeom>
            <a:noFill/>
            <a:ln w="76200" algn="ctr">
              <a:solidFill>
                <a:srgbClr val="A20000"/>
              </a:solidFill>
              <a:prstDash val="sysDash"/>
              <a:round/>
              <a:headEnd/>
              <a:tailEnd/>
            </a:ln>
          </p:spPr>
          <p:txBody>
            <a:bodyPr lIns="128016" tIns="64008" rIns="128016" bIns="64008"/>
            <a:lstStyle/>
            <a:p>
              <a:pPr algn="l" defTabSz="957011" rtl="0" fontAlgn="auto">
                <a:spcBef>
                  <a:spcPts val="0"/>
                </a:spcBef>
                <a:spcAft>
                  <a:spcPts val="0"/>
                </a:spcAft>
                <a:defRPr/>
              </a:pPr>
              <a:endParaRPr lang="fa-IR"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endParaRPr>
            </a:p>
          </p:txBody>
        </p:sp>
      </p:grpSp>
      <p:grpSp>
        <p:nvGrpSpPr>
          <p:cNvPr id="28682" name="Group 12"/>
          <p:cNvGrpSpPr>
            <a:grpSpLocks/>
          </p:cNvGrpSpPr>
          <p:nvPr/>
        </p:nvGrpSpPr>
        <p:grpSpPr bwMode="auto">
          <a:xfrm>
            <a:off x="2576513" y="2520950"/>
            <a:ext cx="2671762" cy="2105025"/>
            <a:chOff x="-49687" y="2575087"/>
            <a:chExt cx="6407150" cy="4616450"/>
          </a:xfrm>
        </p:grpSpPr>
        <p:pic>
          <p:nvPicPr>
            <p:cNvPr id="28708" name="Picture 3" descr="پلان وهمکف خطوط برش.png"/>
            <p:cNvPicPr>
              <a:picLocks noChangeAspect="1"/>
            </p:cNvPicPr>
            <p:nvPr/>
          </p:nvPicPr>
          <p:blipFill>
            <a:blip r:embed="rId7">
              <a:clrChange>
                <a:clrFrom>
                  <a:srgbClr val="FFFFFF"/>
                </a:clrFrom>
                <a:clrTo>
                  <a:srgbClr val="FFFFFF">
                    <a:alpha val="0"/>
                  </a:srgbClr>
                </a:clrTo>
              </a:clrChange>
            </a:blip>
            <a:srcRect l="3999" r="3000"/>
            <a:stretch>
              <a:fillRect/>
            </a:stretch>
          </p:blipFill>
          <p:spPr bwMode="auto">
            <a:xfrm>
              <a:off x="-49687" y="2575087"/>
              <a:ext cx="6407150" cy="4616450"/>
            </a:xfrm>
            <a:prstGeom prst="rect">
              <a:avLst/>
            </a:prstGeom>
            <a:noFill/>
            <a:ln w="9525">
              <a:noFill/>
              <a:miter lim="800000"/>
              <a:headEnd/>
              <a:tailEnd/>
            </a:ln>
          </p:spPr>
        </p:pic>
        <p:sp>
          <p:nvSpPr>
            <p:cNvPr id="41" name="Oval 27"/>
            <p:cNvSpPr>
              <a:spLocks noChangeArrowheads="1"/>
            </p:cNvSpPr>
            <p:nvPr/>
          </p:nvSpPr>
          <p:spPr bwMode="auto">
            <a:xfrm rot="21437966">
              <a:off x="4663357" y="4037311"/>
              <a:ext cx="818500" cy="807705"/>
            </a:xfrm>
            <a:prstGeom prst="ellipse">
              <a:avLst/>
            </a:prstGeom>
            <a:noFill/>
            <a:ln w="76200" algn="ctr">
              <a:solidFill>
                <a:srgbClr val="A20000"/>
              </a:solidFill>
              <a:prstDash val="sysDash"/>
              <a:round/>
              <a:headEnd/>
              <a:tailEnd/>
            </a:ln>
          </p:spPr>
          <p:txBody>
            <a:bodyPr lIns="128016" tIns="64008" rIns="128016" bIns="64008"/>
            <a:lstStyle/>
            <a:p>
              <a:pPr algn="l" defTabSz="957011" rtl="0" fontAlgn="auto">
                <a:spcBef>
                  <a:spcPts val="0"/>
                </a:spcBef>
                <a:spcAft>
                  <a:spcPts val="0"/>
                </a:spcAft>
                <a:defRPr/>
              </a:pPr>
              <a:endParaRPr lang="fa-IR"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endParaRPr>
            </a:p>
          </p:txBody>
        </p:sp>
      </p:grpSp>
      <p:sp>
        <p:nvSpPr>
          <p:cNvPr id="42" name="Rectangle 2"/>
          <p:cNvSpPr txBox="1">
            <a:spLocks noChangeArrowheads="1"/>
          </p:cNvSpPr>
          <p:nvPr/>
        </p:nvSpPr>
        <p:spPr>
          <a:xfrm>
            <a:off x="3930650" y="4475163"/>
            <a:ext cx="727075" cy="531812"/>
          </a:xfrm>
          <a:prstGeom prst="rect">
            <a:avLst/>
          </a:prstGeom>
        </p:spPr>
        <p:txBody>
          <a:bodyPr lIns="95747" tIns="47875" rIns="95747" bIns="47875"/>
          <a:lstStyle/>
          <a:p>
            <a:pPr algn="l" defTabSz="957011" rtl="0" fontAlgn="auto">
              <a:spcBef>
                <a:spcPts val="0"/>
              </a:spcBef>
              <a:spcAft>
                <a:spcPts val="0"/>
              </a:spcAft>
              <a:defRPr/>
            </a:pPr>
            <a:r>
              <a:rPr lang="fa-IR" sz="1200" b="1" kern="0" dirty="0">
                <a:latin typeface="+mj-lt"/>
                <a:ea typeface="+mj-ea"/>
                <a:cs typeface="B Nazanin" pitchFamily="2" charset="-78"/>
              </a:rPr>
              <a:t>نگهباني</a:t>
            </a:r>
            <a:endParaRPr lang="fa-IR" sz="1200" dirty="0">
              <a:latin typeface="Calibri" pitchFamily="34" charset="0"/>
              <a:cs typeface="B Nazanin" pitchFamily="2" charset="-78"/>
            </a:endParaRPr>
          </a:p>
        </p:txBody>
      </p:sp>
      <p:pic>
        <p:nvPicPr>
          <p:cNvPr id="28684" name="Picture 10" descr="E:\architec\maremat\قلی خان\IMG_3955.jpg"/>
          <p:cNvPicPr>
            <a:picLocks noChangeAspect="1" noChangeArrowheads="1"/>
          </p:cNvPicPr>
          <p:nvPr/>
        </p:nvPicPr>
        <p:blipFill>
          <a:blip r:embed="rId8">
            <a:lum bright="10000"/>
          </a:blip>
          <a:srcRect/>
          <a:stretch>
            <a:fillRect/>
          </a:stretch>
        </p:blipFill>
        <p:spPr bwMode="auto">
          <a:xfrm>
            <a:off x="3141663" y="4702175"/>
            <a:ext cx="1398587" cy="1720850"/>
          </a:xfrm>
          <a:prstGeom prst="rect">
            <a:avLst/>
          </a:prstGeom>
          <a:noFill/>
          <a:ln w="9525">
            <a:noFill/>
            <a:miter lim="800000"/>
            <a:headEnd/>
            <a:tailEnd/>
          </a:ln>
        </p:spPr>
      </p:pic>
      <p:grpSp>
        <p:nvGrpSpPr>
          <p:cNvPr id="28685" name="Group 10"/>
          <p:cNvGrpSpPr>
            <a:grpSpLocks/>
          </p:cNvGrpSpPr>
          <p:nvPr/>
        </p:nvGrpSpPr>
        <p:grpSpPr bwMode="auto">
          <a:xfrm>
            <a:off x="4781550" y="4518025"/>
            <a:ext cx="2647950" cy="2122488"/>
            <a:chOff x="3033713" y="3100388"/>
            <a:chExt cx="6473825" cy="4616450"/>
          </a:xfrm>
        </p:grpSpPr>
        <p:pic>
          <p:nvPicPr>
            <p:cNvPr id="28706" name="Picture 3" descr="پلان وهمکف خطوط برش.png"/>
            <p:cNvPicPr>
              <a:picLocks noChangeAspect="1"/>
            </p:cNvPicPr>
            <p:nvPr/>
          </p:nvPicPr>
          <p:blipFill>
            <a:blip r:embed="rId9">
              <a:clrChange>
                <a:clrFrom>
                  <a:srgbClr val="FFFFFF"/>
                </a:clrFrom>
                <a:clrTo>
                  <a:srgbClr val="FFFFFF">
                    <a:alpha val="0"/>
                  </a:srgbClr>
                </a:clrTo>
              </a:clrChange>
            </a:blip>
            <a:srcRect l="3999" r="3000"/>
            <a:stretch>
              <a:fillRect/>
            </a:stretch>
          </p:blipFill>
          <p:spPr bwMode="auto">
            <a:xfrm>
              <a:off x="3100388" y="3100388"/>
              <a:ext cx="6407150" cy="4616450"/>
            </a:xfrm>
            <a:prstGeom prst="rect">
              <a:avLst/>
            </a:prstGeom>
            <a:noFill/>
            <a:ln w="9525">
              <a:noFill/>
              <a:miter lim="800000"/>
              <a:headEnd/>
              <a:tailEnd/>
            </a:ln>
          </p:spPr>
        </p:pic>
        <p:sp>
          <p:nvSpPr>
            <p:cNvPr id="46" name="Oval 27"/>
            <p:cNvSpPr>
              <a:spLocks noChangeArrowheads="1"/>
            </p:cNvSpPr>
            <p:nvPr/>
          </p:nvSpPr>
          <p:spPr bwMode="auto">
            <a:xfrm rot="21437966">
              <a:off x="3033713" y="5534642"/>
              <a:ext cx="1432160" cy="1429476"/>
            </a:xfrm>
            <a:prstGeom prst="ellipse">
              <a:avLst/>
            </a:prstGeom>
            <a:noFill/>
            <a:ln w="76200" algn="ctr">
              <a:solidFill>
                <a:srgbClr val="A20000"/>
              </a:solidFill>
              <a:prstDash val="sysDash"/>
              <a:round/>
              <a:headEnd/>
              <a:tailEnd/>
            </a:ln>
          </p:spPr>
          <p:txBody>
            <a:bodyPr lIns="128016" tIns="64008" rIns="128016" bIns="64008"/>
            <a:lstStyle/>
            <a:p>
              <a:pPr algn="l" defTabSz="957011" rtl="0" fontAlgn="auto">
                <a:spcBef>
                  <a:spcPts val="0"/>
                </a:spcBef>
                <a:spcAft>
                  <a:spcPts val="0"/>
                </a:spcAft>
                <a:defRPr/>
              </a:pPr>
              <a:endParaRPr lang="fa-IR"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cs typeface="+mn-cs"/>
              </a:endParaRPr>
            </a:p>
          </p:txBody>
        </p:sp>
      </p:grpSp>
      <p:sp>
        <p:nvSpPr>
          <p:cNvPr id="47" name="Rectangle 2"/>
          <p:cNvSpPr txBox="1">
            <a:spLocks noChangeArrowheads="1"/>
          </p:cNvSpPr>
          <p:nvPr/>
        </p:nvSpPr>
        <p:spPr>
          <a:xfrm>
            <a:off x="5529263" y="2613025"/>
            <a:ext cx="2430462" cy="484188"/>
          </a:xfrm>
          <a:prstGeom prst="rect">
            <a:avLst/>
          </a:prstGeom>
        </p:spPr>
        <p:txBody>
          <a:bodyPr lIns="95747" tIns="47875" rIns="95747" bIns="47875"/>
          <a:lstStyle/>
          <a:p>
            <a:pPr algn="l" defTabSz="957011" rtl="0" fontAlgn="auto">
              <a:spcBef>
                <a:spcPts val="0"/>
              </a:spcBef>
              <a:spcAft>
                <a:spcPts val="0"/>
              </a:spcAft>
              <a:defRPr/>
            </a:pPr>
            <a:r>
              <a:rPr lang="fa-IR" sz="1200" b="1" kern="0" dirty="0">
                <a:latin typeface="+mj-lt"/>
                <a:ea typeface="+mj-ea"/>
                <a:cs typeface="B Nazanin" pitchFamily="2" charset="-78"/>
              </a:rPr>
              <a:t>سرويس هاي بهداشتي </a:t>
            </a:r>
            <a:endParaRPr lang="fa-IR" sz="1200" dirty="0">
              <a:latin typeface="Calibri" pitchFamily="34" charset="0"/>
              <a:cs typeface="B Nazanin" pitchFamily="2" charset="-78"/>
            </a:endParaRPr>
          </a:p>
        </p:txBody>
      </p:sp>
      <p:pic>
        <p:nvPicPr>
          <p:cNvPr id="28687" name="Picture 9" descr="E:\architec\maremat\قلی خان\14 15.jpg"/>
          <p:cNvPicPr>
            <a:picLocks noChangeAspect="1" noChangeArrowheads="1"/>
          </p:cNvPicPr>
          <p:nvPr/>
        </p:nvPicPr>
        <p:blipFill>
          <a:blip r:embed="rId10"/>
          <a:srcRect/>
          <a:stretch>
            <a:fillRect/>
          </a:stretch>
        </p:blipFill>
        <p:spPr bwMode="auto">
          <a:xfrm>
            <a:off x="5392738" y="2886075"/>
            <a:ext cx="1506537" cy="1414463"/>
          </a:xfrm>
          <a:prstGeom prst="rect">
            <a:avLst/>
          </a:prstGeom>
          <a:noFill/>
          <a:ln w="9525">
            <a:noFill/>
            <a:miter lim="800000"/>
            <a:headEnd/>
            <a:tailEnd/>
          </a:ln>
        </p:spPr>
      </p:pic>
      <p:pic>
        <p:nvPicPr>
          <p:cNvPr id="28688" name="Picture 48"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28689" name="Group 49"/>
          <p:cNvGrpSpPr>
            <a:grpSpLocks/>
          </p:cNvGrpSpPr>
          <p:nvPr/>
        </p:nvGrpSpPr>
        <p:grpSpPr bwMode="auto">
          <a:xfrm>
            <a:off x="325438" y="1616075"/>
            <a:ext cx="3425825" cy="5187950"/>
            <a:chOff x="421417" y="2261407"/>
            <a:chExt cx="4426324" cy="7263590"/>
          </a:xfrm>
        </p:grpSpPr>
        <p:grpSp>
          <p:nvGrpSpPr>
            <p:cNvPr id="28695" name="Group 82"/>
            <p:cNvGrpSpPr>
              <a:grpSpLocks/>
            </p:cNvGrpSpPr>
            <p:nvPr/>
          </p:nvGrpSpPr>
          <p:grpSpPr bwMode="auto">
            <a:xfrm>
              <a:off x="421417" y="2261407"/>
              <a:ext cx="4426324" cy="7263590"/>
              <a:chOff x="80891" y="3033303"/>
              <a:chExt cx="5100710" cy="6278942"/>
            </a:xfrm>
          </p:grpSpPr>
          <p:pic>
            <p:nvPicPr>
              <p:cNvPr id="28697"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8698" name="Group 29"/>
              <p:cNvGrpSpPr>
                <a:grpSpLocks/>
              </p:cNvGrpSpPr>
              <p:nvPr/>
            </p:nvGrpSpPr>
            <p:grpSpPr bwMode="auto">
              <a:xfrm>
                <a:off x="80891" y="3033303"/>
                <a:ext cx="5100710" cy="6278942"/>
                <a:chOff x="80891" y="3033303"/>
                <a:chExt cx="5100710" cy="6278942"/>
              </a:xfrm>
            </p:grpSpPr>
            <p:sp>
              <p:nvSpPr>
                <p:cNvPr id="5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8705"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8696" name="TextBox 5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5" name="Rectangle 64"/>
          <p:cNvSpPr/>
          <p:nvPr/>
        </p:nvSpPr>
        <p:spPr>
          <a:xfrm>
            <a:off x="8524875" y="4481513"/>
            <a:ext cx="558800" cy="254000"/>
          </a:xfrm>
          <a:prstGeom prst="rect">
            <a:avLst/>
          </a:prstGeom>
        </p:spPr>
        <p:txBody>
          <a:bodyPr wrap="none" lIns="68415" tIns="34208" rIns="68415" bIns="34208">
            <a:spAutoFit/>
          </a:bodyPr>
          <a:lstStyle/>
          <a:p>
            <a:pPr algn="l" defTabSz="957011" rtl="0" fontAlgn="auto">
              <a:spcBef>
                <a:spcPts val="0"/>
              </a:spcBef>
              <a:spcAft>
                <a:spcPts val="0"/>
              </a:spcAft>
              <a:defRPr/>
            </a:pPr>
            <a:r>
              <a:rPr lang="fa-IR" sz="1200" b="1" kern="0" dirty="0">
                <a:latin typeface="+mj-lt"/>
                <a:ea typeface="+mj-ea"/>
                <a:cs typeface="B Nazanin" pitchFamily="2" charset="-78"/>
              </a:rPr>
              <a:t>كتابخانه</a:t>
            </a:r>
          </a:p>
        </p:txBody>
      </p:sp>
      <p:sp>
        <p:nvSpPr>
          <p:cNvPr id="66" name="Text Box 35"/>
          <p:cNvSpPr txBox="1">
            <a:spLocks noChangeArrowheads="1"/>
          </p:cNvSpPr>
          <p:nvPr/>
        </p:nvSpPr>
        <p:spPr bwMode="auto">
          <a:xfrm>
            <a:off x="7842250" y="544513"/>
            <a:ext cx="1592263"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شناخت مفهوم مدرسه</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7"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8693"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111AE6BF-7CA3-4933-9571-F3D812F98B1B}" type="slidenum">
              <a:rPr lang="en-US" smtClean="0">
                <a:latin typeface="F_jalal" pitchFamily="2" charset="0"/>
              </a:rPr>
              <a:pPr>
                <a:defRPr/>
              </a:pPr>
              <a:t>27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2969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2970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AutoShape 46"/>
          <p:cNvSpPr>
            <a:spLocks noChangeArrowheads="1"/>
          </p:cNvSpPr>
          <p:nvPr/>
        </p:nvSpPr>
        <p:spPr bwMode="ltGray">
          <a:xfrm rot="16200000">
            <a:off x="7463631" y="1275557"/>
            <a:ext cx="4824413" cy="516890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lIns="95735" tIns="47870" rIns="95735" bIns="47870" anchor="ctr"/>
          <a:lstStyle/>
          <a:p>
            <a:pPr algn="l" defTabSz="957011" rtl="0" fontAlgn="auto">
              <a:spcBef>
                <a:spcPts val="0"/>
              </a:spcBef>
              <a:spcAft>
                <a:spcPts val="0"/>
              </a:spcAft>
              <a:defRPr/>
            </a:pPr>
            <a:endParaRPr lang="fa-IR" dirty="0">
              <a:latin typeface="Arial" charset="0"/>
              <a:cs typeface="+mn-cs"/>
            </a:endParaRPr>
          </a:p>
        </p:txBody>
      </p:sp>
      <p:sp>
        <p:nvSpPr>
          <p:cNvPr id="29704" name="AutoShape 47"/>
          <p:cNvSpPr>
            <a:spLocks noChangeArrowheads="1"/>
          </p:cNvSpPr>
          <p:nvPr/>
        </p:nvSpPr>
        <p:spPr bwMode="ltGray">
          <a:xfrm rot="16200000" flipH="1">
            <a:off x="7889082" y="1747044"/>
            <a:ext cx="4032250" cy="4256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rgbClr val="1B9AD9">
                  <a:alpha val="35999"/>
                </a:srgbClr>
              </a:gs>
              <a:gs pos="100000">
                <a:srgbClr val="B2DDF2"/>
              </a:gs>
            </a:gsLst>
            <a:lin ang="5400000" scaled="1"/>
          </a:gradFill>
          <a:ln w="0" algn="ctr">
            <a:noFill/>
            <a:miter lim="800000"/>
            <a:headEnd/>
            <a:tailEnd/>
          </a:ln>
        </p:spPr>
        <p:txBody>
          <a:bodyPr wrap="none" lIns="95735" tIns="47870" rIns="95735" bIns="47870" anchor="ctr"/>
          <a:lstStyle/>
          <a:p>
            <a:endParaRPr lang="en-US"/>
          </a:p>
        </p:txBody>
      </p:sp>
      <p:sp>
        <p:nvSpPr>
          <p:cNvPr id="29705" name="AutoShape 49"/>
          <p:cNvSpPr>
            <a:spLocks noChangeArrowheads="1"/>
          </p:cNvSpPr>
          <p:nvPr/>
        </p:nvSpPr>
        <p:spPr bwMode="gray">
          <a:xfrm>
            <a:off x="3917950" y="4986338"/>
            <a:ext cx="3781425"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29706" name="AutoShape 50"/>
          <p:cNvSpPr>
            <a:spLocks noChangeArrowheads="1"/>
          </p:cNvSpPr>
          <p:nvPr/>
        </p:nvSpPr>
        <p:spPr bwMode="gray">
          <a:xfrm>
            <a:off x="2754313" y="3954463"/>
            <a:ext cx="4492625"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29707" name="AutoShape 51"/>
          <p:cNvSpPr>
            <a:spLocks noChangeArrowheads="1"/>
          </p:cNvSpPr>
          <p:nvPr/>
        </p:nvSpPr>
        <p:spPr bwMode="gray">
          <a:xfrm>
            <a:off x="2713038" y="2935288"/>
            <a:ext cx="4551362"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29708" name="AutoShape 52"/>
          <p:cNvSpPr>
            <a:spLocks noChangeArrowheads="1"/>
          </p:cNvSpPr>
          <p:nvPr/>
        </p:nvSpPr>
        <p:spPr bwMode="gray">
          <a:xfrm>
            <a:off x="4244975" y="1893888"/>
            <a:ext cx="3573463"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grpSp>
        <p:nvGrpSpPr>
          <p:cNvPr id="29709" name="Group 53"/>
          <p:cNvGrpSpPr>
            <a:grpSpLocks/>
          </p:cNvGrpSpPr>
          <p:nvPr/>
        </p:nvGrpSpPr>
        <p:grpSpPr bwMode="auto">
          <a:xfrm>
            <a:off x="7715250" y="1866900"/>
            <a:ext cx="427038" cy="550863"/>
            <a:chOff x="2078" y="200"/>
            <a:chExt cx="1670" cy="5419"/>
          </a:xfrm>
        </p:grpSpPr>
        <p:sp>
          <p:nvSpPr>
            <p:cNvPr id="29752"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29753"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36" name="Oval 56"/>
            <p:cNvSpPr>
              <a:spLocks noChangeArrowheads="1"/>
            </p:cNvSpPr>
            <p:nvPr/>
          </p:nvSpPr>
          <p:spPr bwMode="gray">
            <a:xfrm>
              <a:off x="2730" y="200"/>
              <a:ext cx="1018" cy="532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55" name="Oval 57"/>
            <p:cNvSpPr>
              <a:spLocks noChangeArrowheads="1"/>
            </p:cNvSpPr>
            <p:nvPr/>
          </p:nvSpPr>
          <p:spPr bwMode="gray">
            <a:xfrm>
              <a:off x="2729" y="207"/>
              <a:ext cx="1016" cy="5329"/>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39" name="Oval 58"/>
            <p:cNvSpPr>
              <a:spLocks noChangeArrowheads="1"/>
            </p:cNvSpPr>
            <p:nvPr/>
          </p:nvSpPr>
          <p:spPr bwMode="gray">
            <a:xfrm>
              <a:off x="2333" y="294"/>
              <a:ext cx="1099" cy="532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57" name="Oval 59"/>
            <p:cNvSpPr>
              <a:spLocks noChangeArrowheads="1"/>
            </p:cNvSpPr>
            <p:nvPr/>
          </p:nvSpPr>
          <p:spPr bwMode="gray">
            <a:xfrm>
              <a:off x="2337" y="290"/>
              <a:ext cx="1096" cy="5329"/>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29710" name="Group 60"/>
          <p:cNvGrpSpPr>
            <a:grpSpLocks/>
          </p:cNvGrpSpPr>
          <p:nvPr/>
        </p:nvGrpSpPr>
        <p:grpSpPr bwMode="auto">
          <a:xfrm>
            <a:off x="7197725" y="2849563"/>
            <a:ext cx="407988" cy="550862"/>
            <a:chOff x="2078" y="267"/>
            <a:chExt cx="1796" cy="5289"/>
          </a:xfrm>
        </p:grpSpPr>
        <p:sp>
          <p:nvSpPr>
            <p:cNvPr id="29746"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29747"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49" name="Oval 63"/>
            <p:cNvSpPr>
              <a:spLocks noChangeArrowheads="1"/>
            </p:cNvSpPr>
            <p:nvPr/>
          </p:nvSpPr>
          <p:spPr bwMode="gray">
            <a:xfrm>
              <a:off x="2735" y="267"/>
              <a:ext cx="1139" cy="519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49" name="Oval 64"/>
            <p:cNvSpPr>
              <a:spLocks noChangeArrowheads="1"/>
            </p:cNvSpPr>
            <p:nvPr/>
          </p:nvSpPr>
          <p:spPr bwMode="gray">
            <a:xfrm>
              <a:off x="2729" y="270"/>
              <a:ext cx="1142" cy="5203"/>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51" name="Oval 65"/>
            <p:cNvSpPr>
              <a:spLocks noChangeArrowheads="1"/>
            </p:cNvSpPr>
            <p:nvPr/>
          </p:nvSpPr>
          <p:spPr bwMode="gray">
            <a:xfrm>
              <a:off x="2330" y="343"/>
              <a:ext cx="1097" cy="521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51" name="Oval 66"/>
            <p:cNvSpPr>
              <a:spLocks noChangeArrowheads="1"/>
            </p:cNvSpPr>
            <p:nvPr/>
          </p:nvSpPr>
          <p:spPr bwMode="gray">
            <a:xfrm>
              <a:off x="2337" y="353"/>
              <a:ext cx="1096" cy="5203"/>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29711" name="Group 67"/>
          <p:cNvGrpSpPr>
            <a:grpSpLocks/>
          </p:cNvGrpSpPr>
          <p:nvPr/>
        </p:nvGrpSpPr>
        <p:grpSpPr bwMode="auto">
          <a:xfrm>
            <a:off x="7153275" y="3900488"/>
            <a:ext cx="427038" cy="550862"/>
            <a:chOff x="2078" y="564"/>
            <a:chExt cx="1670" cy="4696"/>
          </a:xfrm>
        </p:grpSpPr>
        <p:sp>
          <p:nvSpPr>
            <p:cNvPr id="29740"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29741"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58" name="Oval 70"/>
            <p:cNvSpPr>
              <a:spLocks noChangeArrowheads="1"/>
            </p:cNvSpPr>
            <p:nvPr/>
          </p:nvSpPr>
          <p:spPr bwMode="gray">
            <a:xfrm>
              <a:off x="2730" y="564"/>
              <a:ext cx="1018"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43" name="Oval 71"/>
            <p:cNvSpPr>
              <a:spLocks noChangeArrowheads="1"/>
            </p:cNvSpPr>
            <p:nvPr/>
          </p:nvSpPr>
          <p:spPr bwMode="gray">
            <a:xfrm>
              <a:off x="2729" y="567"/>
              <a:ext cx="1016" cy="4610"/>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0" name="Oval 72"/>
            <p:cNvSpPr>
              <a:spLocks noChangeArrowheads="1"/>
            </p:cNvSpPr>
            <p:nvPr/>
          </p:nvSpPr>
          <p:spPr bwMode="gray">
            <a:xfrm>
              <a:off x="2333" y="645"/>
              <a:ext cx="1099"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45" name="Oval 73"/>
            <p:cNvSpPr>
              <a:spLocks noChangeArrowheads="1"/>
            </p:cNvSpPr>
            <p:nvPr/>
          </p:nvSpPr>
          <p:spPr bwMode="gray">
            <a:xfrm>
              <a:off x="2337" y="650"/>
              <a:ext cx="1096" cy="4610"/>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29712" name="Group 74"/>
          <p:cNvGrpSpPr>
            <a:grpSpLocks/>
          </p:cNvGrpSpPr>
          <p:nvPr/>
        </p:nvGrpSpPr>
        <p:grpSpPr bwMode="auto">
          <a:xfrm>
            <a:off x="7605713" y="4919663"/>
            <a:ext cx="427037" cy="554037"/>
            <a:chOff x="2078" y="1079"/>
            <a:chExt cx="1670" cy="3666"/>
          </a:xfrm>
        </p:grpSpPr>
        <p:sp>
          <p:nvSpPr>
            <p:cNvPr id="29734"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29735"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65" name="Oval 77"/>
            <p:cNvSpPr>
              <a:spLocks noChangeArrowheads="1"/>
            </p:cNvSpPr>
            <p:nvPr/>
          </p:nvSpPr>
          <p:spPr bwMode="gray">
            <a:xfrm>
              <a:off x="2730" y="1079"/>
              <a:ext cx="1018" cy="358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37" name="Oval 78"/>
            <p:cNvSpPr>
              <a:spLocks noChangeArrowheads="1"/>
            </p:cNvSpPr>
            <p:nvPr/>
          </p:nvSpPr>
          <p:spPr bwMode="gray">
            <a:xfrm>
              <a:off x="2729" y="1080"/>
              <a:ext cx="1016" cy="358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7" name="Oval 79"/>
            <p:cNvSpPr>
              <a:spLocks noChangeArrowheads="1"/>
            </p:cNvSpPr>
            <p:nvPr/>
          </p:nvSpPr>
          <p:spPr bwMode="gray">
            <a:xfrm>
              <a:off x="2333" y="1153"/>
              <a:ext cx="1099" cy="358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29739" name="Oval 80"/>
            <p:cNvSpPr>
              <a:spLocks noChangeArrowheads="1"/>
            </p:cNvSpPr>
            <p:nvPr/>
          </p:nvSpPr>
          <p:spPr bwMode="gray">
            <a:xfrm>
              <a:off x="2337" y="1163"/>
              <a:ext cx="1096" cy="3582"/>
            </a:xfrm>
            <a:prstGeom prst="ellipse">
              <a:avLst/>
            </a:prstGeom>
            <a:solidFill>
              <a:srgbClr val="C00000"/>
            </a:solidFill>
            <a:ln w="38100" algn="ctr">
              <a:noFill/>
              <a:round/>
              <a:headEnd/>
              <a:tailEnd/>
            </a:ln>
          </p:spPr>
          <p:txBody>
            <a:bodyPr anchor="ctr">
              <a:spAutoFit/>
            </a:bodyPr>
            <a:lstStyle/>
            <a:p>
              <a:pPr algn="l" rtl="0"/>
              <a:endParaRPr lang="fa-IR">
                <a:latin typeface="Calibri" pitchFamily="34" charset="0"/>
              </a:endParaRPr>
            </a:p>
          </p:txBody>
        </p:sp>
      </p:grpSp>
      <p:sp>
        <p:nvSpPr>
          <p:cNvPr id="76" name="Rectangle 2"/>
          <p:cNvSpPr txBox="1">
            <a:spLocks noChangeArrowheads="1"/>
          </p:cNvSpPr>
          <p:nvPr/>
        </p:nvSpPr>
        <p:spPr>
          <a:xfrm>
            <a:off x="7954963" y="2857500"/>
            <a:ext cx="2182812" cy="1571625"/>
          </a:xfrm>
          <a:prstGeom prst="rect">
            <a:avLst/>
          </a:prstGeom>
        </p:spPr>
        <p:txBody>
          <a:bodyPr lIns="95735" tIns="47870" rIns="95735" bIns="47870"/>
          <a:lstStyle/>
          <a:p>
            <a:pPr algn="ctr" defTabSz="957011" rtl="0" fontAlgn="auto">
              <a:lnSpc>
                <a:spcPct val="200000"/>
              </a:lnSpc>
              <a:spcBef>
                <a:spcPts val="0"/>
              </a:spcBef>
              <a:spcAft>
                <a:spcPts val="0"/>
              </a:spcAft>
              <a:defRPr/>
            </a:pPr>
            <a:r>
              <a:rPr lang="fa-IR" sz="2100" b="1" kern="0" dirty="0">
                <a:latin typeface="+mj-lt"/>
                <a:ea typeface="+mj-ea"/>
                <a:cs typeface="B Nazanin" pitchFamily="2" charset="-78"/>
              </a:rPr>
              <a:t>بررسی فنی و</a:t>
            </a:r>
          </a:p>
          <a:p>
            <a:pPr algn="ctr" defTabSz="957011" rtl="0" fontAlgn="auto">
              <a:lnSpc>
                <a:spcPct val="200000"/>
              </a:lnSpc>
              <a:spcBef>
                <a:spcPts val="0"/>
              </a:spcBef>
              <a:spcAft>
                <a:spcPts val="0"/>
              </a:spcAft>
              <a:defRPr/>
            </a:pPr>
            <a:r>
              <a:rPr lang="fa-IR" sz="2100" b="1" kern="0" dirty="0">
                <a:latin typeface="+mj-lt"/>
                <a:ea typeface="+mj-ea"/>
                <a:cs typeface="B Nazanin" pitchFamily="2" charset="-78"/>
              </a:rPr>
              <a:t> معماری  بنا</a:t>
            </a:r>
            <a:endParaRPr lang="en-US" sz="2100" b="1" kern="0" dirty="0">
              <a:latin typeface="+mj-lt"/>
              <a:ea typeface="+mj-ea"/>
              <a:cs typeface="B Nazanin" pitchFamily="2" charset="-78"/>
            </a:endParaRPr>
          </a:p>
        </p:txBody>
      </p:sp>
      <p:sp>
        <p:nvSpPr>
          <p:cNvPr id="29714" name="Rectangle 46"/>
          <p:cNvSpPr>
            <a:spLocks noChangeArrowheads="1"/>
          </p:cNvSpPr>
          <p:nvPr/>
        </p:nvSpPr>
        <p:spPr bwMode="auto">
          <a:xfrm>
            <a:off x="6334125" y="2012950"/>
            <a:ext cx="1331913" cy="342900"/>
          </a:xfrm>
          <a:prstGeom prst="rect">
            <a:avLst/>
          </a:prstGeom>
          <a:noFill/>
          <a:ln w="9525">
            <a:noFill/>
            <a:miter lim="800000"/>
            <a:headEnd/>
            <a:tailEnd/>
          </a:ln>
        </p:spPr>
        <p:txBody>
          <a:bodyPr wrap="none" lIns="95735" tIns="47870" rIns="95735" bIns="47870">
            <a:spAutoFit/>
          </a:bodyPr>
          <a:lstStyle/>
          <a:p>
            <a:pPr algn="l" rtl="0" eaLnBrk="0" hangingPunct="0"/>
            <a:r>
              <a:rPr lang="fa-IR" sz="1600" b="1">
                <a:solidFill>
                  <a:schemeClr val="tx2"/>
                </a:solidFill>
                <a:latin typeface="Calibri" pitchFamily="34" charset="0"/>
                <a:cs typeface="B Nazanin" pitchFamily="2" charset="-78"/>
              </a:rPr>
              <a:t>عملکرد فعلی بنا</a:t>
            </a:r>
            <a:endParaRPr lang="en-US" sz="1600" b="1">
              <a:solidFill>
                <a:schemeClr val="tx2"/>
              </a:solidFill>
              <a:latin typeface="Calibri" pitchFamily="34" charset="0"/>
              <a:cs typeface="B Nazanin" pitchFamily="2" charset="-78"/>
            </a:endParaRPr>
          </a:p>
        </p:txBody>
      </p:sp>
      <p:sp>
        <p:nvSpPr>
          <p:cNvPr id="29715" name="Rectangle 47"/>
          <p:cNvSpPr>
            <a:spLocks noChangeArrowheads="1"/>
          </p:cNvSpPr>
          <p:nvPr/>
        </p:nvSpPr>
        <p:spPr bwMode="auto">
          <a:xfrm>
            <a:off x="2947988" y="3021013"/>
            <a:ext cx="4562475" cy="342900"/>
          </a:xfrm>
          <a:prstGeom prst="rect">
            <a:avLst/>
          </a:prstGeom>
          <a:noFill/>
          <a:ln w="9525">
            <a:noFill/>
            <a:miter lim="800000"/>
            <a:headEnd/>
            <a:tailEnd/>
          </a:ln>
        </p:spPr>
        <p:txBody>
          <a:bodyPr lIns="95735" tIns="47870" rIns="95735" bIns="47870">
            <a:spAutoFit/>
          </a:bodyPr>
          <a:lstStyle/>
          <a:p>
            <a:pPr algn="l" rtl="0" eaLnBrk="0" hangingPunct="0"/>
            <a:r>
              <a:rPr lang="fa-IR" sz="1600" b="1" dirty="0">
                <a:solidFill>
                  <a:schemeClr val="tx2"/>
                </a:solidFill>
                <a:latin typeface="Calibri" pitchFamily="34" charset="0"/>
                <a:cs typeface="B Nazanin" pitchFamily="2" charset="-78"/>
              </a:rPr>
              <a:t>شناخت مواد و مصا لح و نحوه ی اجرای بخشهای مختلف</a:t>
            </a:r>
            <a:endParaRPr lang="en-US" sz="1600" b="1" dirty="0">
              <a:solidFill>
                <a:schemeClr val="tx2"/>
              </a:solidFill>
              <a:latin typeface="Calibri" pitchFamily="34" charset="0"/>
              <a:cs typeface="B Nazanin" pitchFamily="2" charset="-78"/>
            </a:endParaRPr>
          </a:p>
        </p:txBody>
      </p:sp>
      <p:sp>
        <p:nvSpPr>
          <p:cNvPr id="29716" name="Rectangle 51"/>
          <p:cNvSpPr>
            <a:spLocks noChangeArrowheads="1"/>
          </p:cNvSpPr>
          <p:nvPr/>
        </p:nvSpPr>
        <p:spPr bwMode="auto">
          <a:xfrm>
            <a:off x="5602288" y="4033838"/>
            <a:ext cx="2122487" cy="342900"/>
          </a:xfrm>
          <a:prstGeom prst="rect">
            <a:avLst/>
          </a:prstGeom>
          <a:noFill/>
          <a:ln w="9525">
            <a:noFill/>
            <a:miter lim="800000"/>
            <a:headEnd/>
            <a:tailEnd/>
          </a:ln>
        </p:spPr>
        <p:txBody>
          <a:bodyPr lIns="95735" tIns="47870" rIns="95735" bIns="47870">
            <a:spAutoFit/>
          </a:bodyPr>
          <a:lstStyle/>
          <a:p>
            <a:pPr algn="l" rtl="0" eaLnBrk="0" hangingPunct="0"/>
            <a:r>
              <a:rPr lang="fa-IR" sz="1600" b="1">
                <a:solidFill>
                  <a:schemeClr val="tx2"/>
                </a:solidFill>
                <a:latin typeface="Calibri" pitchFamily="34" charset="0"/>
                <a:cs typeface="B Nazanin" pitchFamily="2" charset="-78"/>
              </a:rPr>
              <a:t>تحلیل سا زه ای بنا</a:t>
            </a:r>
            <a:endParaRPr lang="en-US" sz="1600" b="1">
              <a:solidFill>
                <a:schemeClr val="tx2"/>
              </a:solidFill>
              <a:latin typeface="Calibri" pitchFamily="34" charset="0"/>
              <a:cs typeface="B Nazanin" pitchFamily="2" charset="-78"/>
            </a:endParaRPr>
          </a:p>
        </p:txBody>
      </p:sp>
      <p:sp>
        <p:nvSpPr>
          <p:cNvPr id="29717" name="Rectangle 52"/>
          <p:cNvSpPr>
            <a:spLocks noChangeArrowheads="1"/>
          </p:cNvSpPr>
          <p:nvPr/>
        </p:nvSpPr>
        <p:spPr bwMode="auto">
          <a:xfrm>
            <a:off x="5624513" y="5100638"/>
            <a:ext cx="1912937" cy="342900"/>
          </a:xfrm>
          <a:prstGeom prst="rect">
            <a:avLst/>
          </a:prstGeom>
          <a:noFill/>
          <a:ln w="9525">
            <a:noFill/>
            <a:miter lim="800000"/>
            <a:headEnd/>
            <a:tailEnd/>
          </a:ln>
        </p:spPr>
        <p:txBody>
          <a:bodyPr wrap="none" lIns="95735" tIns="47870" rIns="95735" bIns="47870">
            <a:spAutoFit/>
          </a:bodyPr>
          <a:lstStyle/>
          <a:p>
            <a:pPr algn="l" rtl="0" eaLnBrk="0" hangingPunct="0"/>
            <a:r>
              <a:rPr lang="fa-IR" sz="1600" b="1">
                <a:solidFill>
                  <a:schemeClr val="tx2"/>
                </a:solidFill>
                <a:latin typeface="Calibri" pitchFamily="34" charset="0"/>
                <a:cs typeface="B Nazanin" pitchFamily="2" charset="-78"/>
              </a:rPr>
              <a:t>تاسیسا ت و تزئینا ت بنا </a:t>
            </a:r>
            <a:endParaRPr lang="en-US" sz="1600" b="1">
              <a:solidFill>
                <a:schemeClr val="tx2"/>
              </a:solidFill>
              <a:latin typeface="Calibri" pitchFamily="34" charset="0"/>
              <a:cs typeface="B Nazanin" pitchFamily="2" charset="-78"/>
            </a:endParaRPr>
          </a:p>
        </p:txBody>
      </p:sp>
      <p:pic>
        <p:nvPicPr>
          <p:cNvPr id="29718" name="Picture 6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29719" name="Group 68"/>
          <p:cNvGrpSpPr>
            <a:grpSpLocks/>
          </p:cNvGrpSpPr>
          <p:nvPr/>
        </p:nvGrpSpPr>
        <p:grpSpPr bwMode="auto">
          <a:xfrm>
            <a:off x="325438" y="1616075"/>
            <a:ext cx="3425825" cy="5187950"/>
            <a:chOff x="421417" y="2261407"/>
            <a:chExt cx="4426324" cy="7263590"/>
          </a:xfrm>
        </p:grpSpPr>
        <p:grpSp>
          <p:nvGrpSpPr>
            <p:cNvPr id="29723" name="Group 82"/>
            <p:cNvGrpSpPr>
              <a:grpSpLocks/>
            </p:cNvGrpSpPr>
            <p:nvPr/>
          </p:nvGrpSpPr>
          <p:grpSpPr bwMode="auto">
            <a:xfrm>
              <a:off x="421417" y="2261407"/>
              <a:ext cx="4426324" cy="7263590"/>
              <a:chOff x="80891" y="3033303"/>
              <a:chExt cx="5100710" cy="6278942"/>
            </a:xfrm>
          </p:grpSpPr>
          <p:pic>
            <p:nvPicPr>
              <p:cNvPr id="29725"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29726" name="Group 29"/>
              <p:cNvGrpSpPr>
                <a:grpSpLocks/>
              </p:cNvGrpSpPr>
              <p:nvPr/>
            </p:nvGrpSpPr>
            <p:grpSpPr bwMode="auto">
              <a:xfrm>
                <a:off x="80891" y="3033303"/>
                <a:ext cx="5100710" cy="6278942"/>
                <a:chOff x="80891" y="3033303"/>
                <a:chExt cx="5100710" cy="6278942"/>
              </a:xfrm>
            </p:grpSpPr>
            <p:sp>
              <p:nvSpPr>
                <p:cNvPr id="7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8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8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9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2973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29724" name="TextBox 7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4"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29721"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70" name="Slide Number Placeholder 36"/>
          <p:cNvSpPr>
            <a:spLocks noGrp="1"/>
          </p:cNvSpPr>
          <p:nvPr>
            <p:ph type="sldNum" sz="quarter" idx="12"/>
          </p:nvPr>
        </p:nvSpPr>
        <p:spPr>
          <a:xfrm>
            <a:off x="3525838" y="6438900"/>
            <a:ext cx="2311400" cy="365125"/>
          </a:xfrm>
        </p:spPr>
        <p:txBody>
          <a:bodyPr/>
          <a:lstStyle/>
          <a:p>
            <a:pPr>
              <a:defRPr/>
            </a:pPr>
            <a:fld id="{0CF3E02D-1FF7-461E-A113-A6E0BBC9ADCC}" type="slidenum">
              <a:rPr lang="en-US" smtClean="0">
                <a:latin typeface="F_jalal" pitchFamily="2" charset="0"/>
              </a:rPr>
              <a:pPr>
                <a:defRPr/>
              </a:pPr>
              <a:t>28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072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072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30725" name="Group 55"/>
          <p:cNvGrpSpPr>
            <a:grpSpLocks/>
          </p:cNvGrpSpPr>
          <p:nvPr/>
        </p:nvGrpSpPr>
        <p:grpSpPr bwMode="auto">
          <a:xfrm>
            <a:off x="3475038" y="247650"/>
            <a:ext cx="6018212" cy="717550"/>
            <a:chOff x="4431324" y="198438"/>
            <a:chExt cx="7777088" cy="1003956"/>
          </a:xfrm>
        </p:grpSpPr>
        <p:sp>
          <p:nvSpPr>
            <p:cNvPr id="27" name="Rectangle 2"/>
            <p:cNvSpPr txBox="1">
              <a:spLocks noChangeArrowheads="1"/>
            </p:cNvSpPr>
            <p:nvPr/>
          </p:nvSpPr>
          <p:spPr>
            <a:xfrm>
              <a:off x="4431324" y="198438"/>
              <a:ext cx="7697082" cy="486431"/>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sp>
          <p:nvSpPr>
            <p:cNvPr id="28" name="Text Box 35"/>
            <p:cNvSpPr txBox="1">
              <a:spLocks noChangeArrowheads="1"/>
            </p:cNvSpPr>
            <p:nvPr/>
          </p:nvSpPr>
          <p:spPr bwMode="auto">
            <a:xfrm>
              <a:off x="7483898" y="684869"/>
              <a:ext cx="4724514" cy="517525"/>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471488" y="1450975"/>
            <a:ext cx="8915400"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عملکرد فعلی بنا</a:t>
            </a:r>
            <a:endParaRPr lang="en-US" sz="1600" b="1" kern="0" dirty="0">
              <a:latin typeface="+mj-lt"/>
              <a:ea typeface="+mj-ea"/>
              <a:cs typeface="B Nazanin" pitchFamily="2" charset="-78"/>
            </a:endParaRPr>
          </a:p>
        </p:txBody>
      </p:sp>
      <p:sp>
        <p:nvSpPr>
          <p:cNvPr id="30728" name="TextBox 5"/>
          <p:cNvSpPr txBox="1">
            <a:spLocks noChangeArrowheads="1"/>
          </p:cNvSpPr>
          <p:nvPr/>
        </p:nvSpPr>
        <p:spPr bwMode="auto">
          <a:xfrm>
            <a:off x="2808288" y="1752600"/>
            <a:ext cx="6567487" cy="773113"/>
          </a:xfrm>
          <a:prstGeom prst="rect">
            <a:avLst/>
          </a:prstGeom>
          <a:noFill/>
          <a:ln w="9525">
            <a:noFill/>
            <a:miter lim="800000"/>
            <a:headEnd/>
            <a:tailEnd/>
          </a:ln>
        </p:spPr>
        <p:txBody>
          <a:bodyPr lIns="95747" tIns="47875" rIns="95747" bIns="47875">
            <a:spAutoFit/>
          </a:bodyPr>
          <a:lstStyle/>
          <a:p>
            <a:pPr algn="just"/>
            <a:r>
              <a:rPr lang="fa-IR" sz="1100">
                <a:latin typeface="Calibri" pitchFamily="34" charset="0"/>
                <a:cs typeface="B Nazanin" pitchFamily="2" charset="-78"/>
              </a:rPr>
              <a:t> در حال حاضر این مدرسه بعنوان حوزه علمیه فعالیت می کند . تعداد طلاب ساکن در این مدرسه که به تحصیل  مشغول هستند250 نفر می باشد.که در هر اطاق 2 نفر زندگی می کنند.</a:t>
            </a:r>
            <a:endParaRPr lang="en-US" sz="1100">
              <a:latin typeface="Calibri" pitchFamily="34" charset="0"/>
              <a:cs typeface="B Nazanin" pitchFamily="2" charset="-78"/>
            </a:endParaRPr>
          </a:p>
          <a:p>
            <a:pPr algn="just"/>
            <a:r>
              <a:rPr lang="en-US" sz="1100">
                <a:latin typeface="Calibri" pitchFamily="34" charset="0"/>
                <a:cs typeface="B Nazanin" pitchFamily="2" charset="-78"/>
              </a:rPr>
              <a:t>  </a:t>
            </a:r>
            <a:r>
              <a:rPr lang="fa-IR" sz="1100">
                <a:latin typeface="Calibri" pitchFamily="34" charset="0"/>
                <a:cs typeface="B Nazanin" pitchFamily="2" charset="-78"/>
              </a:rPr>
              <a:t>در حال حاضر طلاب حوزه علميه در آن مشغول تحصيل و اقامت مي باشند  طلاب این حوزه  در رشته الهیات در مقاطع کارشناسی – کارشناسی ارشد و دکترای حوزی مشغول به تصیل هستند.</a:t>
            </a:r>
          </a:p>
        </p:txBody>
      </p:sp>
      <p:pic>
        <p:nvPicPr>
          <p:cNvPr id="30729" name="Picture 2" descr="G:\Madrese-Abasgholikhan-Mashhad\Madreseh Abasgholikhan (13).jpg"/>
          <p:cNvPicPr>
            <a:picLocks noChangeAspect="1" noChangeArrowheads="1"/>
          </p:cNvPicPr>
          <p:nvPr/>
        </p:nvPicPr>
        <p:blipFill>
          <a:blip r:embed="rId5"/>
          <a:srcRect/>
          <a:stretch>
            <a:fillRect/>
          </a:stretch>
        </p:blipFill>
        <p:spPr bwMode="auto">
          <a:xfrm>
            <a:off x="6662738" y="2613025"/>
            <a:ext cx="2063750" cy="1155700"/>
          </a:xfrm>
          <a:prstGeom prst="rect">
            <a:avLst/>
          </a:prstGeom>
          <a:noFill/>
          <a:ln w="9525">
            <a:noFill/>
            <a:miter lim="800000"/>
            <a:headEnd/>
            <a:tailEnd/>
          </a:ln>
        </p:spPr>
      </p:pic>
      <p:pic>
        <p:nvPicPr>
          <p:cNvPr id="30730" name="Picture 6" descr="F:\فیلم و عکس مدرسه عبایقلی خان\New Folder (2)\26102009017.jpg"/>
          <p:cNvPicPr>
            <a:picLocks noChangeAspect="1" noChangeArrowheads="1"/>
          </p:cNvPicPr>
          <p:nvPr/>
        </p:nvPicPr>
        <p:blipFill>
          <a:blip r:embed="rId6"/>
          <a:srcRect/>
          <a:stretch>
            <a:fillRect/>
          </a:stretch>
        </p:blipFill>
        <p:spPr bwMode="auto">
          <a:xfrm>
            <a:off x="4108450" y="2613025"/>
            <a:ext cx="1670050" cy="1155700"/>
          </a:xfrm>
          <a:prstGeom prst="rect">
            <a:avLst/>
          </a:prstGeom>
          <a:noFill/>
          <a:ln w="9525">
            <a:noFill/>
            <a:miter lim="800000"/>
            <a:headEnd/>
            <a:tailEnd/>
          </a:ln>
        </p:spPr>
      </p:pic>
      <p:sp>
        <p:nvSpPr>
          <p:cNvPr id="30731" name="Rectangle 1"/>
          <p:cNvSpPr>
            <a:spLocks noChangeArrowheads="1"/>
          </p:cNvSpPr>
          <p:nvPr/>
        </p:nvSpPr>
        <p:spPr bwMode="auto">
          <a:xfrm>
            <a:off x="2417763" y="3846513"/>
            <a:ext cx="6904037" cy="1327150"/>
          </a:xfrm>
          <a:prstGeom prst="rect">
            <a:avLst/>
          </a:prstGeom>
          <a:noFill/>
          <a:ln w="9525">
            <a:noFill/>
            <a:miter lim="800000"/>
            <a:headEnd/>
            <a:tailEnd/>
          </a:ln>
        </p:spPr>
        <p:txBody>
          <a:bodyPr lIns="95747" tIns="47875" rIns="95747" bIns="47875" anchor="ctr">
            <a:spAutoFit/>
          </a:bodyPr>
          <a:lstStyle/>
          <a:p>
            <a:pPr marL="476250" indent="-476250"/>
            <a:r>
              <a:rPr lang="fa-IR" sz="1600" b="1">
                <a:latin typeface="Calibri" pitchFamily="34" charset="0"/>
                <a:cs typeface="B Nazanin" pitchFamily="2" charset="-78"/>
              </a:rPr>
              <a:t> تا سیسات بنا :</a:t>
            </a:r>
          </a:p>
          <a:p>
            <a:pPr marL="476250" indent="-476250" eaLnBrk="0" hangingPunct="0"/>
            <a:r>
              <a:rPr lang="fa-IR" sz="1100">
                <a:latin typeface="Calibri" pitchFamily="34" charset="0"/>
                <a:cs typeface="B Nazanin" pitchFamily="2" charset="-78"/>
              </a:rPr>
              <a:t>1- سرویس بهداشتی در هر طبقه هم کف و بین ضلع جنوبی و شرقی قرار دارند.</a:t>
            </a:r>
            <a:endParaRPr lang="en-US" sz="1100">
              <a:latin typeface="Calibri" pitchFamily="34" charset="0"/>
              <a:cs typeface="B Nazanin" pitchFamily="2" charset="-78"/>
            </a:endParaRPr>
          </a:p>
          <a:p>
            <a:pPr marL="476250" indent="-476250" eaLnBrk="0" hangingPunct="0"/>
            <a:r>
              <a:rPr lang="fa-IR" sz="1100">
                <a:latin typeface="Calibri" pitchFamily="34" charset="0"/>
                <a:cs typeface="B Nazanin" pitchFamily="2" charset="-78"/>
              </a:rPr>
              <a:t>2- نورگیری بنا در حجره ها از سمت غرفه و پنجره های تعبیه شده برای آنها می باشد.</a:t>
            </a:r>
            <a:endParaRPr lang="en-US" sz="1100">
              <a:latin typeface="Calibri" pitchFamily="34" charset="0"/>
              <a:cs typeface="B Nazanin" pitchFamily="2" charset="-78"/>
            </a:endParaRPr>
          </a:p>
          <a:p>
            <a:pPr marL="476250" indent="-476250" eaLnBrk="0" hangingPunct="0"/>
            <a:r>
              <a:rPr lang="fa-IR" sz="1100">
                <a:latin typeface="Calibri" pitchFamily="34" charset="0"/>
                <a:cs typeface="B Nazanin" pitchFamily="2" charset="-78"/>
              </a:rPr>
              <a:t>3- در هشتی که در بنا موجود بوده دور تا دور ساقه گنبد پنجره تعبیه شده بوده است.</a:t>
            </a:r>
          </a:p>
          <a:p>
            <a:pPr marL="476250" indent="-476250" eaLnBrk="0" hangingPunct="0">
              <a:buFont typeface="Verdana" pitchFamily="34" charset="0"/>
              <a:buAutoNum type="arabicPeriod"/>
            </a:pPr>
            <a:endParaRPr lang="en-US" sz="1100">
              <a:latin typeface="Calibri" pitchFamily="34" charset="0"/>
              <a:cs typeface="B Nazanin" pitchFamily="2" charset="-78"/>
            </a:endParaRPr>
          </a:p>
          <a:p>
            <a:pPr marL="476250" indent="-476250" eaLnBrk="0" hangingPunct="0"/>
            <a:r>
              <a:rPr lang="fa-IR" sz="2000" b="1">
                <a:latin typeface="Calibri" pitchFamily="34" charset="0"/>
                <a:cs typeface="B Nazanin" pitchFamily="2" charset="-78"/>
              </a:rPr>
              <a:t> </a:t>
            </a:r>
            <a:endParaRPr lang="en-US" sz="1500">
              <a:latin typeface="Calibri" pitchFamily="34" charset="0"/>
              <a:cs typeface="B Nazanin" pitchFamily="2" charset="-78"/>
            </a:endParaRPr>
          </a:p>
        </p:txBody>
      </p:sp>
      <p:grpSp>
        <p:nvGrpSpPr>
          <p:cNvPr id="30732" name="Group 13"/>
          <p:cNvGrpSpPr>
            <a:grpSpLocks/>
          </p:cNvGrpSpPr>
          <p:nvPr/>
        </p:nvGrpSpPr>
        <p:grpSpPr bwMode="auto">
          <a:xfrm>
            <a:off x="3832225" y="4735513"/>
            <a:ext cx="4598988" cy="1820862"/>
            <a:chOff x="2179437" y="2626409"/>
            <a:chExt cx="6600329" cy="2738130"/>
          </a:xfrm>
        </p:grpSpPr>
        <p:pic>
          <p:nvPicPr>
            <p:cNvPr id="41" name="Picture 2" descr="J:\rosta2\16\S7305189.JPG"/>
            <p:cNvPicPr>
              <a:picLocks noChangeAspect="1" noChangeArrowheads="1"/>
            </p:cNvPicPr>
            <p:nvPr/>
          </p:nvPicPr>
          <p:blipFill>
            <a:blip r:embed="rId7">
              <a:lum contrast="10000"/>
            </a:blip>
            <a:srcRect/>
            <a:stretch>
              <a:fillRect/>
            </a:stretch>
          </p:blipFill>
          <p:spPr bwMode="auto">
            <a:xfrm>
              <a:off x="2179437" y="3118174"/>
              <a:ext cx="2043665" cy="1530201"/>
            </a:xfrm>
            <a:prstGeom prst="rect">
              <a:avLst/>
            </a:prstGeom>
            <a:ln>
              <a:noFill/>
            </a:ln>
            <a:effectLst>
              <a:outerShdw blurRad="292100" dist="139700" dir="2700000" algn="tl" rotWithShape="0">
                <a:srgbClr val="333333">
                  <a:alpha val="65000"/>
                </a:srgbClr>
              </a:outerShdw>
            </a:effectLst>
          </p:spPr>
        </p:pic>
        <p:pic>
          <p:nvPicPr>
            <p:cNvPr id="42" name="Picture 3" descr="E:\memari\maremat\قلی خان\IMG_3841.jpg"/>
            <p:cNvPicPr>
              <a:picLocks noChangeAspect="1" noChangeArrowheads="1"/>
            </p:cNvPicPr>
            <p:nvPr/>
          </p:nvPicPr>
          <p:blipFill>
            <a:blip r:embed="rId8"/>
            <a:srcRect/>
            <a:stretch>
              <a:fillRect/>
            </a:stretch>
          </p:blipFill>
          <p:spPr bwMode="auto">
            <a:xfrm>
              <a:off x="7225943" y="2791126"/>
              <a:ext cx="1553823" cy="2095971"/>
            </a:xfrm>
            <a:prstGeom prst="rect">
              <a:avLst/>
            </a:prstGeom>
            <a:ln>
              <a:noFill/>
            </a:ln>
            <a:effectLst>
              <a:outerShdw blurRad="292100" dist="139700" dir="2700000" algn="tl" rotWithShape="0">
                <a:srgbClr val="333333">
                  <a:alpha val="65000"/>
                </a:srgbClr>
              </a:outerShdw>
            </a:effectLst>
          </p:spPr>
        </p:pic>
        <p:pic>
          <p:nvPicPr>
            <p:cNvPr id="43" name="Picture 4" descr="E:\memari\maremat\قلی خان\IMG_3744.jpg"/>
            <p:cNvPicPr>
              <a:picLocks noChangeAspect="1" noChangeArrowheads="1"/>
            </p:cNvPicPr>
            <p:nvPr/>
          </p:nvPicPr>
          <p:blipFill>
            <a:blip r:embed="rId9"/>
            <a:srcRect/>
            <a:stretch>
              <a:fillRect/>
            </a:stretch>
          </p:blipFill>
          <p:spPr bwMode="auto">
            <a:xfrm>
              <a:off x="4801798" y="2626409"/>
              <a:ext cx="1681409" cy="2241590"/>
            </a:xfrm>
            <a:prstGeom prst="rect">
              <a:avLst/>
            </a:prstGeom>
            <a:ln>
              <a:noFill/>
            </a:ln>
            <a:effectLst>
              <a:outerShdw blurRad="292100" dist="139700" dir="2700000" algn="tl" rotWithShape="0">
                <a:srgbClr val="333333">
                  <a:alpha val="65000"/>
                </a:srgbClr>
              </a:outerShdw>
            </a:effectLst>
          </p:spPr>
        </p:pic>
        <p:sp>
          <p:nvSpPr>
            <p:cNvPr id="30752" name="TextBox 6"/>
            <p:cNvSpPr txBox="1">
              <a:spLocks noChangeArrowheads="1"/>
            </p:cNvSpPr>
            <p:nvPr/>
          </p:nvSpPr>
          <p:spPr bwMode="auto">
            <a:xfrm>
              <a:off x="3110252" y="4754912"/>
              <a:ext cx="857249" cy="486069"/>
            </a:xfrm>
            <a:prstGeom prst="rect">
              <a:avLst/>
            </a:prstGeom>
            <a:noFill/>
            <a:ln w="9525">
              <a:noFill/>
              <a:miter lim="800000"/>
              <a:headEnd/>
              <a:tailEnd/>
            </a:ln>
          </p:spPr>
          <p:txBody>
            <a:bodyPr>
              <a:spAutoFit/>
            </a:bodyPr>
            <a:lstStyle/>
            <a:p>
              <a:pPr algn="l" rtl="0"/>
              <a:r>
                <a:rPr lang="fa-IR" sz="1500">
                  <a:latin typeface="Calibri" pitchFamily="34" charset="0"/>
                </a:rPr>
                <a:t>(1)</a:t>
              </a:r>
            </a:p>
          </p:txBody>
        </p:sp>
        <p:sp>
          <p:nvSpPr>
            <p:cNvPr id="30753" name="TextBox 9"/>
            <p:cNvSpPr txBox="1">
              <a:spLocks noChangeArrowheads="1"/>
            </p:cNvSpPr>
            <p:nvPr/>
          </p:nvSpPr>
          <p:spPr bwMode="auto">
            <a:xfrm>
              <a:off x="7922517" y="4836778"/>
              <a:ext cx="857249" cy="486069"/>
            </a:xfrm>
            <a:prstGeom prst="rect">
              <a:avLst/>
            </a:prstGeom>
            <a:noFill/>
            <a:ln w="9525">
              <a:noFill/>
              <a:miter lim="800000"/>
              <a:headEnd/>
              <a:tailEnd/>
            </a:ln>
          </p:spPr>
          <p:txBody>
            <a:bodyPr>
              <a:spAutoFit/>
            </a:bodyPr>
            <a:lstStyle/>
            <a:p>
              <a:pPr algn="l" rtl="0"/>
              <a:r>
                <a:rPr lang="fa-IR" sz="1500">
                  <a:latin typeface="Calibri" pitchFamily="34" charset="0"/>
                </a:rPr>
                <a:t>(3)</a:t>
              </a:r>
            </a:p>
          </p:txBody>
        </p:sp>
        <p:sp>
          <p:nvSpPr>
            <p:cNvPr id="30754" name="TextBox 10"/>
            <p:cNvSpPr txBox="1">
              <a:spLocks noChangeArrowheads="1"/>
            </p:cNvSpPr>
            <p:nvPr/>
          </p:nvSpPr>
          <p:spPr bwMode="auto">
            <a:xfrm>
              <a:off x="5429255" y="4878470"/>
              <a:ext cx="857249" cy="486069"/>
            </a:xfrm>
            <a:prstGeom prst="rect">
              <a:avLst/>
            </a:prstGeom>
            <a:noFill/>
            <a:ln w="9525">
              <a:noFill/>
              <a:miter lim="800000"/>
              <a:headEnd/>
              <a:tailEnd/>
            </a:ln>
          </p:spPr>
          <p:txBody>
            <a:bodyPr>
              <a:spAutoFit/>
            </a:bodyPr>
            <a:lstStyle/>
            <a:p>
              <a:pPr algn="l" rtl="0"/>
              <a:r>
                <a:rPr lang="fa-IR" sz="1500">
                  <a:latin typeface="Calibri" pitchFamily="34" charset="0"/>
                </a:rPr>
                <a:t>(2)</a:t>
              </a:r>
            </a:p>
          </p:txBody>
        </p:sp>
      </p:grpSp>
      <p:pic>
        <p:nvPicPr>
          <p:cNvPr id="30733" name="Picture 36"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30734" name="Group 46"/>
          <p:cNvGrpSpPr>
            <a:grpSpLocks/>
          </p:cNvGrpSpPr>
          <p:nvPr/>
        </p:nvGrpSpPr>
        <p:grpSpPr bwMode="auto">
          <a:xfrm>
            <a:off x="325438" y="1616075"/>
            <a:ext cx="3425825" cy="5187950"/>
            <a:chOff x="421417" y="2261407"/>
            <a:chExt cx="4426324" cy="7263590"/>
          </a:xfrm>
        </p:grpSpPr>
        <p:grpSp>
          <p:nvGrpSpPr>
            <p:cNvPr id="30738" name="Group 82"/>
            <p:cNvGrpSpPr>
              <a:grpSpLocks/>
            </p:cNvGrpSpPr>
            <p:nvPr/>
          </p:nvGrpSpPr>
          <p:grpSpPr bwMode="auto">
            <a:xfrm>
              <a:off x="421417" y="2261407"/>
              <a:ext cx="4426324" cy="7263590"/>
              <a:chOff x="80891" y="3033303"/>
              <a:chExt cx="5100710" cy="6278942"/>
            </a:xfrm>
          </p:grpSpPr>
          <p:pic>
            <p:nvPicPr>
              <p:cNvPr id="30740"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0741" name="Group 29"/>
              <p:cNvGrpSpPr>
                <a:grpSpLocks/>
              </p:cNvGrpSpPr>
              <p:nvPr/>
            </p:nvGrpSpPr>
            <p:grpSpPr bwMode="auto">
              <a:xfrm>
                <a:off x="80891" y="3033303"/>
                <a:ext cx="5100710" cy="6278942"/>
                <a:chOff x="80891" y="3033303"/>
                <a:chExt cx="5100710" cy="6278942"/>
              </a:xfrm>
            </p:grpSpPr>
            <p:sp>
              <p:nvSpPr>
                <p:cNvPr id="5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0748"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0739" name="TextBox 4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0736"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6" name="Slide Number Placeholder 36"/>
          <p:cNvSpPr>
            <a:spLocks noGrp="1"/>
          </p:cNvSpPr>
          <p:nvPr>
            <p:ph type="sldNum" sz="quarter" idx="12"/>
          </p:nvPr>
        </p:nvSpPr>
        <p:spPr>
          <a:xfrm>
            <a:off x="3525838" y="6438900"/>
            <a:ext cx="2311400" cy="365125"/>
          </a:xfrm>
        </p:spPr>
        <p:txBody>
          <a:bodyPr/>
          <a:lstStyle/>
          <a:p>
            <a:pPr>
              <a:defRPr/>
            </a:pPr>
            <a:fld id="{704DB8AA-8257-49F1-A962-48C3079D0EB2}" type="slidenum">
              <a:rPr lang="en-US" smtClean="0">
                <a:latin typeface="F_jalal" pitchFamily="2" charset="0"/>
              </a:rPr>
              <a:pPr>
                <a:defRPr/>
              </a:pPr>
              <a:t>29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5" descr="Picture15.jpg"/>
          <p:cNvPicPr>
            <a:picLocks noChangeAspect="1"/>
          </p:cNvPicPr>
          <p:nvPr/>
        </p:nvPicPr>
        <p:blipFill>
          <a:blip r:embed="rId3"/>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4099" name="Group 99"/>
          <p:cNvGrpSpPr>
            <a:grpSpLocks/>
          </p:cNvGrpSpPr>
          <p:nvPr/>
        </p:nvGrpSpPr>
        <p:grpSpPr bwMode="auto">
          <a:xfrm>
            <a:off x="0" y="0"/>
            <a:ext cx="9906000" cy="6858000"/>
            <a:chOff x="0" y="8"/>
            <a:chExt cx="12801600" cy="9601197"/>
          </a:xfrm>
        </p:grpSpPr>
        <p:pic>
          <p:nvPicPr>
            <p:cNvPr id="4116" name="Picture 28" descr="Presentation21.jpg"/>
            <p:cNvPicPr>
              <a:picLocks noChangeAspect="1"/>
            </p:cNvPicPr>
            <p:nvPr/>
          </p:nvPicPr>
          <p:blipFill>
            <a:blip r:embed="rId4"/>
            <a:srcRect l="6212" t="28889" r="80910" b="45557"/>
            <a:stretch>
              <a:fillRect/>
            </a:stretch>
          </p:blipFill>
          <p:spPr bwMode="auto">
            <a:xfrm>
              <a:off x="0" y="1191866"/>
              <a:ext cx="2067951" cy="8409339"/>
            </a:xfrm>
            <a:prstGeom prst="rect">
              <a:avLst/>
            </a:prstGeom>
            <a:noFill/>
            <a:ln w="9525">
              <a:noFill/>
              <a:miter lim="800000"/>
              <a:headEnd/>
              <a:tailEnd/>
            </a:ln>
          </p:spPr>
        </p:pic>
        <p:grpSp>
          <p:nvGrpSpPr>
            <p:cNvPr id="4117" name="Group 98"/>
            <p:cNvGrpSpPr>
              <a:grpSpLocks/>
            </p:cNvGrpSpPr>
            <p:nvPr/>
          </p:nvGrpSpPr>
          <p:grpSpPr bwMode="auto">
            <a:xfrm>
              <a:off x="0" y="8"/>
              <a:ext cx="12801600" cy="9387834"/>
              <a:chOff x="0" y="8"/>
              <a:chExt cx="12801600" cy="9387834"/>
            </a:xfrm>
          </p:grpSpPr>
          <p:pic>
            <p:nvPicPr>
              <p:cNvPr id="4119" name="Picture 52" descr="Picture15.jpg"/>
              <p:cNvPicPr>
                <a:picLocks noChangeAspect="1"/>
              </p:cNvPicPr>
              <p:nvPr/>
            </p:nvPicPr>
            <p:blipFill>
              <a:blip r:embed="rId5"/>
              <a:srcRect l="13614" t="95712" r="8333" b="-159"/>
              <a:stretch>
                <a:fillRect/>
              </a:stretch>
            </p:blipFill>
            <p:spPr bwMode="auto">
              <a:xfrm>
                <a:off x="1083213" y="9202817"/>
                <a:ext cx="6026600" cy="185025"/>
              </a:xfrm>
              <a:prstGeom prst="rect">
                <a:avLst/>
              </a:prstGeom>
              <a:noFill/>
              <a:ln w="9525">
                <a:noFill/>
                <a:miter lim="800000"/>
                <a:headEnd/>
                <a:tailEnd/>
              </a:ln>
            </p:spPr>
          </p:pic>
          <p:pic>
            <p:nvPicPr>
              <p:cNvPr id="4120" name="Picture 24" descr="ffff.jpg"/>
              <p:cNvPicPr>
                <a:picLocks noChangeAspect="1"/>
              </p:cNvPicPr>
              <p:nvPr/>
            </p:nvPicPr>
            <p:blipFill>
              <a:blip r:embed="rId6"/>
              <a:srcRect/>
              <a:stretch>
                <a:fillRect/>
              </a:stretch>
            </p:blipFill>
            <p:spPr bwMode="auto">
              <a:xfrm>
                <a:off x="0" y="8"/>
                <a:ext cx="12801600" cy="1686985"/>
              </a:xfrm>
              <a:prstGeom prst="rect">
                <a:avLst/>
              </a:prstGeom>
              <a:noFill/>
              <a:ln w="9525">
                <a:noFill/>
                <a:miter lim="800000"/>
                <a:headEnd/>
                <a:tailEnd/>
              </a:ln>
            </p:spPr>
          </p:pic>
          <p:sp>
            <p:nvSpPr>
              <p:cNvPr id="27" name="Rectangle 2"/>
              <p:cNvSpPr txBox="1">
                <a:spLocks noChangeArrowheads="1"/>
              </p:cNvSpPr>
              <p:nvPr/>
            </p:nvSpPr>
            <p:spPr>
              <a:xfrm>
                <a:off x="4572880" y="346718"/>
                <a:ext cx="7695320" cy="486728"/>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grpSp>
            <p:nvGrpSpPr>
              <p:cNvPr id="4122" name="Group 97"/>
              <p:cNvGrpSpPr>
                <a:grpSpLocks/>
              </p:cNvGrpSpPr>
              <p:nvPr/>
            </p:nvGrpSpPr>
            <p:grpSpPr bwMode="auto">
              <a:xfrm>
                <a:off x="4109147" y="2362200"/>
                <a:ext cx="7087341" cy="5347118"/>
                <a:chOff x="3524063" y="1903628"/>
                <a:chExt cx="8549390" cy="6751437"/>
              </a:xfrm>
            </p:grpSpPr>
            <p:grpSp>
              <p:nvGrpSpPr>
                <p:cNvPr id="4123" name="Group 52"/>
                <p:cNvGrpSpPr>
                  <a:grpSpLocks/>
                </p:cNvGrpSpPr>
                <p:nvPr/>
              </p:nvGrpSpPr>
              <p:grpSpPr bwMode="auto">
                <a:xfrm>
                  <a:off x="3524063" y="3346111"/>
                  <a:ext cx="8549390" cy="5308954"/>
                  <a:chOff x="-97" y="918"/>
                  <a:chExt cx="5554" cy="3706"/>
                </a:xfrm>
              </p:grpSpPr>
              <p:grpSp>
                <p:nvGrpSpPr>
                  <p:cNvPr id="4129" name="Group 5"/>
                  <p:cNvGrpSpPr>
                    <a:grpSpLocks/>
                  </p:cNvGrpSpPr>
                  <p:nvPr/>
                </p:nvGrpSpPr>
                <p:grpSpPr bwMode="auto">
                  <a:xfrm>
                    <a:off x="2395" y="2066"/>
                    <a:ext cx="1167" cy="1239"/>
                    <a:chOff x="2016" y="1920"/>
                    <a:chExt cx="1680" cy="1680"/>
                  </a:xfrm>
                </p:grpSpPr>
                <p:sp>
                  <p:nvSpPr>
                    <p:cNvPr id="4174"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p:spPr>
                  <p:txBody>
                    <a:bodyPr wrap="none" anchor="ctr"/>
                    <a:lstStyle/>
                    <a:p>
                      <a:pPr algn="l" rtl="0"/>
                      <a:endParaRPr lang="fa-IR">
                        <a:latin typeface="Calibri" pitchFamily="34" charset="0"/>
                      </a:endParaRPr>
                    </a:p>
                  </p:txBody>
                </p:sp>
                <p:sp>
                  <p:nvSpPr>
                    <p:cNvPr id="4175" name="Freeform 7"/>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w="0">
                      <a:noFill/>
                      <a:round/>
                      <a:headEnd/>
                      <a:tailEnd/>
                    </a:ln>
                  </p:spPr>
                  <p:txBody>
                    <a:bodyPr/>
                    <a:lstStyle/>
                    <a:p>
                      <a:endParaRPr lang="en-US"/>
                    </a:p>
                  </p:txBody>
                </p:sp>
              </p:grpSp>
              <p:sp>
                <p:nvSpPr>
                  <p:cNvPr id="22" name="Text Box 8"/>
                  <p:cNvSpPr txBox="1">
                    <a:spLocks noChangeArrowheads="1"/>
                  </p:cNvSpPr>
                  <p:nvPr/>
                </p:nvSpPr>
                <p:spPr bwMode="gray">
                  <a:xfrm>
                    <a:off x="2522" y="2474"/>
                    <a:ext cx="931" cy="590"/>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500" b="1" dirty="0">
                        <a:solidFill>
                          <a:srgbClr val="FFFF00"/>
                        </a:solidFill>
                        <a:effectLst>
                          <a:outerShdw blurRad="38100" dist="38100" dir="2700000" algn="tl">
                            <a:srgbClr val="C0C0C0"/>
                          </a:outerShdw>
                        </a:effectLst>
                        <a:latin typeface="+mn-lt"/>
                        <a:cs typeface="+mn-cs"/>
                      </a:rPr>
                      <a:t>شناخت</a:t>
                    </a:r>
                    <a:endParaRPr lang="en-US" sz="2500" b="1" dirty="0">
                      <a:solidFill>
                        <a:srgbClr val="FFFF00"/>
                      </a:solidFill>
                      <a:effectLst>
                        <a:outerShdw blurRad="38100" dist="38100" dir="2700000" algn="tl">
                          <a:srgbClr val="C0C0C0"/>
                        </a:outerShdw>
                      </a:effectLst>
                      <a:latin typeface="+mn-lt"/>
                      <a:cs typeface="+mn-cs"/>
                    </a:endParaRPr>
                  </a:p>
                </p:txBody>
              </p:sp>
              <p:grpSp>
                <p:nvGrpSpPr>
                  <p:cNvPr id="4131" name="Group 9"/>
                  <p:cNvGrpSpPr>
                    <a:grpSpLocks/>
                  </p:cNvGrpSpPr>
                  <p:nvPr/>
                </p:nvGrpSpPr>
                <p:grpSpPr bwMode="auto">
                  <a:xfrm>
                    <a:off x="2728" y="1267"/>
                    <a:ext cx="400" cy="422"/>
                    <a:chOff x="2628" y="1088"/>
                    <a:chExt cx="445" cy="458"/>
                  </a:xfrm>
                </p:grpSpPr>
                <p:grpSp>
                  <p:nvGrpSpPr>
                    <p:cNvPr id="4170" name="Group 10"/>
                    <p:cNvGrpSpPr>
                      <a:grpSpLocks/>
                    </p:cNvGrpSpPr>
                    <p:nvPr/>
                  </p:nvGrpSpPr>
                  <p:grpSpPr bwMode="auto">
                    <a:xfrm>
                      <a:off x="2640" y="1088"/>
                      <a:ext cx="433" cy="415"/>
                      <a:chOff x="2016" y="1921"/>
                      <a:chExt cx="1683" cy="1681"/>
                    </a:xfrm>
                  </p:grpSpPr>
                  <p:sp>
                    <p:nvSpPr>
                      <p:cNvPr id="78" name="Oval 11"/>
                      <p:cNvSpPr>
                        <a:spLocks noChangeArrowheads="1"/>
                      </p:cNvSpPr>
                      <p:nvPr/>
                    </p:nvSpPr>
                    <p:spPr bwMode="gray">
                      <a:xfrm>
                        <a:off x="2010" y="1938"/>
                        <a:ext cx="1689" cy="1688"/>
                      </a:xfrm>
                      <a:prstGeom prst="ellipse">
                        <a:avLst/>
                      </a:prstGeom>
                      <a:gradFill rotWithShape="1">
                        <a:gsLst>
                          <a:gs pos="0">
                            <a:schemeClr val="accent2"/>
                          </a:gs>
                          <a:gs pos="100000">
                            <a:schemeClr val="accent2">
                              <a:gamma/>
                              <a:shade val="42353"/>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73" name="Freeform 12"/>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w="0">
                        <a:noFill/>
                        <a:round/>
                        <a:headEnd/>
                        <a:tailEnd/>
                      </a:ln>
                    </p:spPr>
                    <p:txBody>
                      <a:bodyPr/>
                      <a:lstStyle/>
                      <a:p>
                        <a:endParaRPr lang="en-US"/>
                      </a:p>
                    </p:txBody>
                  </p:sp>
                </p:grpSp>
                <p:sp>
                  <p:nvSpPr>
                    <p:cNvPr id="77" name="Text Box 13"/>
                    <p:cNvSpPr txBox="1">
                      <a:spLocks noChangeArrowheads="1"/>
                    </p:cNvSpPr>
                    <p:nvPr/>
                  </p:nvSpPr>
                  <p:spPr bwMode="gray">
                    <a:xfrm>
                      <a:off x="2628" y="1113"/>
                      <a:ext cx="329" cy="434"/>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2</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4132" name="Group 14"/>
                  <p:cNvGrpSpPr>
                    <a:grpSpLocks/>
                  </p:cNvGrpSpPr>
                  <p:nvPr/>
                </p:nvGrpSpPr>
                <p:grpSpPr bwMode="auto">
                  <a:xfrm>
                    <a:off x="2373" y="3193"/>
                    <a:ext cx="178" cy="163"/>
                    <a:chOff x="2236" y="3191"/>
                    <a:chExt cx="198" cy="176"/>
                  </a:xfrm>
                </p:grpSpPr>
                <p:sp>
                  <p:nvSpPr>
                    <p:cNvPr id="74" name="Oval 15"/>
                    <p:cNvSpPr>
                      <a:spLocks noChangeArrowheads="1"/>
                    </p:cNvSpPr>
                    <p:nvPr/>
                  </p:nvSpPr>
                  <p:spPr bwMode="gray">
                    <a:xfrm rot="18227093">
                      <a:off x="2240" y="3283"/>
                      <a:ext cx="80" cy="89"/>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5" name="Oval 16"/>
                    <p:cNvSpPr>
                      <a:spLocks noChangeArrowheads="1"/>
                    </p:cNvSpPr>
                    <p:nvPr/>
                  </p:nvSpPr>
                  <p:spPr bwMode="gray">
                    <a:xfrm rot="18227093">
                      <a:off x="2353" y="3189"/>
                      <a:ext cx="80" cy="84"/>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4133" name="Group 17"/>
                  <p:cNvGrpSpPr>
                    <a:grpSpLocks/>
                  </p:cNvGrpSpPr>
                  <p:nvPr/>
                </p:nvGrpSpPr>
                <p:grpSpPr bwMode="auto">
                  <a:xfrm>
                    <a:off x="2006" y="3349"/>
                    <a:ext cx="390" cy="474"/>
                    <a:chOff x="1824" y="3356"/>
                    <a:chExt cx="433" cy="514"/>
                  </a:xfrm>
                </p:grpSpPr>
                <p:grpSp>
                  <p:nvGrpSpPr>
                    <p:cNvPr id="4164" name="Group 18"/>
                    <p:cNvGrpSpPr>
                      <a:grpSpLocks/>
                    </p:cNvGrpSpPr>
                    <p:nvPr/>
                  </p:nvGrpSpPr>
                  <p:grpSpPr bwMode="auto">
                    <a:xfrm>
                      <a:off x="1824" y="3356"/>
                      <a:ext cx="433" cy="433"/>
                      <a:chOff x="2016" y="1917"/>
                      <a:chExt cx="1684" cy="1684"/>
                    </a:xfrm>
                  </p:grpSpPr>
                  <p:sp>
                    <p:nvSpPr>
                      <p:cNvPr id="72" name="Oval 19"/>
                      <p:cNvSpPr>
                        <a:spLocks noChangeArrowheads="1"/>
                      </p:cNvSpPr>
                      <p:nvPr/>
                    </p:nvSpPr>
                    <p:spPr bwMode="gray">
                      <a:xfrm>
                        <a:off x="2016" y="1918"/>
                        <a:ext cx="1687" cy="1685"/>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67" name="Freeform 2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w="0">
                        <a:noFill/>
                        <a:round/>
                        <a:headEnd/>
                        <a:tailEnd/>
                      </a:ln>
                    </p:spPr>
                    <p:txBody>
                      <a:bodyPr/>
                      <a:lstStyle/>
                      <a:p>
                        <a:endParaRPr lang="en-US"/>
                      </a:p>
                    </p:txBody>
                  </p:sp>
                </p:grpSp>
                <p:sp>
                  <p:nvSpPr>
                    <p:cNvPr id="71" name="Text Box 21"/>
                    <p:cNvSpPr txBox="1">
                      <a:spLocks noChangeArrowheads="1"/>
                    </p:cNvSpPr>
                    <p:nvPr/>
                  </p:nvSpPr>
                  <p:spPr bwMode="gray">
                    <a:xfrm>
                      <a:off x="1851" y="3437"/>
                      <a:ext cx="328" cy="433"/>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5</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4134" name="Group 22"/>
                  <p:cNvGrpSpPr>
                    <a:grpSpLocks/>
                  </p:cNvGrpSpPr>
                  <p:nvPr/>
                </p:nvGrpSpPr>
                <p:grpSpPr bwMode="auto">
                  <a:xfrm>
                    <a:off x="3910" y="2068"/>
                    <a:ext cx="388" cy="456"/>
                    <a:chOff x="3938" y="1969"/>
                    <a:chExt cx="431" cy="494"/>
                  </a:xfrm>
                </p:grpSpPr>
                <p:grpSp>
                  <p:nvGrpSpPr>
                    <p:cNvPr id="4160" name="Group 23"/>
                    <p:cNvGrpSpPr>
                      <a:grpSpLocks/>
                    </p:cNvGrpSpPr>
                    <p:nvPr/>
                  </p:nvGrpSpPr>
                  <p:grpSpPr bwMode="auto">
                    <a:xfrm>
                      <a:off x="3938" y="1969"/>
                      <a:ext cx="431" cy="438"/>
                      <a:chOff x="2015" y="1921"/>
                      <a:chExt cx="1683" cy="1682"/>
                    </a:xfrm>
                  </p:grpSpPr>
                  <p:sp>
                    <p:nvSpPr>
                      <p:cNvPr id="68" name="Oval 24"/>
                      <p:cNvSpPr>
                        <a:spLocks noChangeArrowheads="1"/>
                      </p:cNvSpPr>
                      <p:nvPr/>
                    </p:nvSpPr>
                    <p:spPr bwMode="gray">
                      <a:xfrm>
                        <a:off x="2019" y="1921"/>
                        <a:ext cx="1681" cy="1695"/>
                      </a:xfrm>
                      <a:prstGeom prst="ellipse">
                        <a:avLst/>
                      </a:prstGeom>
                      <a:gradFill rotWithShape="1">
                        <a:gsLst>
                          <a:gs pos="0">
                            <a:schemeClr val="hlink"/>
                          </a:gs>
                          <a:gs pos="100000">
                            <a:schemeClr val="hlink">
                              <a:gamma/>
                              <a:tint val="57647"/>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63" name="Freeform 2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w="0">
                        <a:noFill/>
                        <a:round/>
                        <a:headEnd/>
                        <a:tailEnd/>
                      </a:ln>
                    </p:spPr>
                    <p:txBody>
                      <a:bodyPr/>
                      <a:lstStyle/>
                      <a:p>
                        <a:endParaRPr lang="en-US"/>
                      </a:p>
                    </p:txBody>
                  </p:sp>
                </p:grpSp>
                <p:sp>
                  <p:nvSpPr>
                    <p:cNvPr id="67" name="Text Box 26"/>
                    <p:cNvSpPr txBox="1">
                      <a:spLocks noChangeArrowheads="1"/>
                    </p:cNvSpPr>
                    <p:nvPr/>
                  </p:nvSpPr>
                  <p:spPr bwMode="gray">
                    <a:xfrm>
                      <a:off x="3959" y="2031"/>
                      <a:ext cx="329" cy="433"/>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3</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4135" name="Group 27"/>
                  <p:cNvGrpSpPr>
                    <a:grpSpLocks/>
                  </p:cNvGrpSpPr>
                  <p:nvPr/>
                </p:nvGrpSpPr>
                <p:grpSpPr bwMode="auto">
                  <a:xfrm>
                    <a:off x="3562" y="3346"/>
                    <a:ext cx="370" cy="419"/>
                    <a:chOff x="3552" y="3338"/>
                    <a:chExt cx="412" cy="454"/>
                  </a:xfrm>
                </p:grpSpPr>
                <p:grpSp>
                  <p:nvGrpSpPr>
                    <p:cNvPr id="4156" name="Group 28"/>
                    <p:cNvGrpSpPr>
                      <a:grpSpLocks/>
                    </p:cNvGrpSpPr>
                    <p:nvPr/>
                  </p:nvGrpSpPr>
                  <p:grpSpPr bwMode="auto">
                    <a:xfrm>
                      <a:off x="3552" y="3338"/>
                      <a:ext cx="412" cy="392"/>
                      <a:chOff x="2017" y="1918"/>
                      <a:chExt cx="1681" cy="1682"/>
                    </a:xfrm>
                  </p:grpSpPr>
                  <p:sp>
                    <p:nvSpPr>
                      <p:cNvPr id="64" name="Oval 29"/>
                      <p:cNvSpPr>
                        <a:spLocks noChangeArrowheads="1"/>
                      </p:cNvSpPr>
                      <p:nvPr/>
                    </p:nvSpPr>
                    <p:spPr bwMode="gray">
                      <a:xfrm>
                        <a:off x="2018" y="1942"/>
                        <a:ext cx="1680" cy="1658"/>
                      </a:xfrm>
                      <a:prstGeom prst="ellipse">
                        <a:avLst/>
                      </a:prstGeom>
                      <a:gradFill rotWithShape="1">
                        <a:gsLst>
                          <a:gs pos="0">
                            <a:schemeClr val="bg2"/>
                          </a:gs>
                          <a:gs pos="100000">
                            <a:schemeClr val="bg2">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59" name="Freeform 3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w="0">
                        <a:noFill/>
                        <a:round/>
                        <a:headEnd/>
                        <a:tailEnd/>
                      </a:ln>
                    </p:spPr>
                    <p:txBody>
                      <a:bodyPr/>
                      <a:lstStyle/>
                      <a:p>
                        <a:endParaRPr lang="en-US"/>
                      </a:p>
                    </p:txBody>
                  </p:sp>
                </p:grpSp>
                <p:sp>
                  <p:nvSpPr>
                    <p:cNvPr id="63" name="Text Box 31"/>
                    <p:cNvSpPr txBox="1">
                      <a:spLocks noChangeArrowheads="1"/>
                    </p:cNvSpPr>
                    <p:nvPr/>
                  </p:nvSpPr>
                  <p:spPr bwMode="gray">
                    <a:xfrm>
                      <a:off x="3588" y="3361"/>
                      <a:ext cx="329" cy="431"/>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4</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4136" name="Group 32"/>
                  <p:cNvGrpSpPr>
                    <a:grpSpLocks/>
                  </p:cNvGrpSpPr>
                  <p:nvPr/>
                </p:nvGrpSpPr>
                <p:grpSpPr bwMode="auto">
                  <a:xfrm>
                    <a:off x="1704" y="2065"/>
                    <a:ext cx="388" cy="442"/>
                    <a:chOff x="1488" y="1969"/>
                    <a:chExt cx="431" cy="480"/>
                  </a:xfrm>
                </p:grpSpPr>
                <p:grpSp>
                  <p:nvGrpSpPr>
                    <p:cNvPr id="4152" name="Group 33"/>
                    <p:cNvGrpSpPr>
                      <a:grpSpLocks/>
                    </p:cNvGrpSpPr>
                    <p:nvPr/>
                  </p:nvGrpSpPr>
                  <p:grpSpPr bwMode="auto">
                    <a:xfrm>
                      <a:off x="1488" y="1969"/>
                      <a:ext cx="431" cy="432"/>
                      <a:chOff x="2015" y="1921"/>
                      <a:chExt cx="1675" cy="1679"/>
                    </a:xfrm>
                  </p:grpSpPr>
                  <p:sp>
                    <p:nvSpPr>
                      <p:cNvPr id="60" name="Oval 34"/>
                      <p:cNvSpPr>
                        <a:spLocks noChangeArrowheads="1"/>
                      </p:cNvSpPr>
                      <p:nvPr/>
                    </p:nvSpPr>
                    <p:spPr bwMode="gray">
                      <a:xfrm>
                        <a:off x="2014" y="1926"/>
                        <a:ext cx="1680" cy="1678"/>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55" name="Freeform 3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w="0">
                        <a:noFill/>
                        <a:round/>
                        <a:headEnd/>
                        <a:tailEnd/>
                      </a:ln>
                    </p:spPr>
                    <p:txBody>
                      <a:bodyPr/>
                      <a:lstStyle/>
                      <a:p>
                        <a:endParaRPr lang="en-US"/>
                      </a:p>
                    </p:txBody>
                  </p:sp>
                </p:grpSp>
                <p:sp>
                  <p:nvSpPr>
                    <p:cNvPr id="59" name="Text Box 36"/>
                    <p:cNvSpPr txBox="1">
                      <a:spLocks noChangeArrowheads="1"/>
                    </p:cNvSpPr>
                    <p:nvPr/>
                  </p:nvSpPr>
                  <p:spPr bwMode="gray">
                    <a:xfrm>
                      <a:off x="1525" y="2017"/>
                      <a:ext cx="284" cy="432"/>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B Nazanin" pitchFamily="2" charset="-78"/>
                        </a:rPr>
                        <a:t>1</a:t>
                      </a:r>
                      <a:endParaRPr lang="en-US" sz="1500" b="1" dirty="0">
                        <a:solidFill>
                          <a:srgbClr val="FFFFFF"/>
                        </a:solidFill>
                        <a:effectLst>
                          <a:outerShdw blurRad="38100" dist="38100" dir="2700000" algn="tl">
                            <a:srgbClr val="C0C0C0"/>
                          </a:outerShdw>
                        </a:effectLst>
                        <a:latin typeface="Verdana" pitchFamily="34" charset="0"/>
                        <a:cs typeface="B Nazanin" pitchFamily="2" charset="-78"/>
                      </a:endParaRPr>
                    </a:p>
                  </p:txBody>
                </p:sp>
              </p:grpSp>
              <p:sp>
                <p:nvSpPr>
                  <p:cNvPr id="34" name="Oval 37"/>
                  <p:cNvSpPr>
                    <a:spLocks noChangeArrowheads="1"/>
                  </p:cNvSpPr>
                  <p:nvPr/>
                </p:nvSpPr>
                <p:spPr bwMode="gray">
                  <a:xfrm rot="18227093">
                    <a:off x="3519" y="3259"/>
                    <a:ext cx="74" cy="79"/>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36" name="Oval 38"/>
                  <p:cNvSpPr>
                    <a:spLocks noChangeArrowheads="1"/>
                  </p:cNvSpPr>
                  <p:nvPr/>
                </p:nvSpPr>
                <p:spPr bwMode="gray">
                  <a:xfrm rot="18227093">
                    <a:off x="3433" y="3173"/>
                    <a:ext cx="72" cy="76"/>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4139" name="Group 39"/>
                  <p:cNvGrpSpPr>
                    <a:grpSpLocks/>
                  </p:cNvGrpSpPr>
                  <p:nvPr/>
                </p:nvGrpSpPr>
                <p:grpSpPr bwMode="auto">
                  <a:xfrm>
                    <a:off x="2115" y="2329"/>
                    <a:ext cx="213" cy="117"/>
                    <a:chOff x="2005" y="2307"/>
                    <a:chExt cx="238" cy="127"/>
                  </a:xfrm>
                </p:grpSpPr>
                <p:sp>
                  <p:nvSpPr>
                    <p:cNvPr id="56" name="Oval 40"/>
                    <p:cNvSpPr>
                      <a:spLocks noChangeArrowheads="1"/>
                    </p:cNvSpPr>
                    <p:nvPr/>
                  </p:nvSpPr>
                  <p:spPr bwMode="gray">
                    <a:xfrm rot="18227093">
                      <a:off x="2003" y="2307"/>
                      <a:ext cx="81" cy="84"/>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7" name="Oval 41"/>
                    <p:cNvSpPr>
                      <a:spLocks noChangeArrowheads="1"/>
                    </p:cNvSpPr>
                    <p:nvPr/>
                  </p:nvSpPr>
                  <p:spPr bwMode="gray">
                    <a:xfrm rot="18227093">
                      <a:off x="2159" y="2354"/>
                      <a:ext cx="85" cy="84"/>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4140" name="Group 42"/>
                  <p:cNvGrpSpPr>
                    <a:grpSpLocks/>
                  </p:cNvGrpSpPr>
                  <p:nvPr/>
                </p:nvGrpSpPr>
                <p:grpSpPr bwMode="auto">
                  <a:xfrm>
                    <a:off x="2905" y="1747"/>
                    <a:ext cx="76" cy="241"/>
                    <a:chOff x="2830" y="1616"/>
                    <a:chExt cx="85" cy="260"/>
                  </a:xfrm>
                </p:grpSpPr>
                <p:sp>
                  <p:nvSpPr>
                    <p:cNvPr id="52" name="Oval 43"/>
                    <p:cNvSpPr>
                      <a:spLocks noChangeArrowheads="1"/>
                    </p:cNvSpPr>
                    <p:nvPr/>
                  </p:nvSpPr>
                  <p:spPr bwMode="gray">
                    <a:xfrm rot="18227093">
                      <a:off x="2829" y="1613"/>
                      <a:ext cx="80" cy="86"/>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4" name="Oval 44"/>
                    <p:cNvSpPr>
                      <a:spLocks noChangeArrowheads="1"/>
                    </p:cNvSpPr>
                    <p:nvPr/>
                  </p:nvSpPr>
                  <p:spPr bwMode="gray">
                    <a:xfrm rot="18227093">
                      <a:off x="2830" y="1796"/>
                      <a:ext cx="82" cy="86"/>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sp>
                <p:nvSpPr>
                  <p:cNvPr id="42" name="Oval 45"/>
                  <p:cNvSpPr>
                    <a:spLocks noChangeArrowheads="1"/>
                  </p:cNvSpPr>
                  <p:nvPr/>
                </p:nvSpPr>
                <p:spPr bwMode="gray">
                  <a:xfrm rot="18227093">
                    <a:off x="3748" y="2349"/>
                    <a:ext cx="74" cy="77"/>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4" name="Oval 46"/>
                  <p:cNvSpPr>
                    <a:spLocks noChangeArrowheads="1"/>
                  </p:cNvSpPr>
                  <p:nvPr/>
                </p:nvSpPr>
                <p:spPr bwMode="gray">
                  <a:xfrm rot="18227093">
                    <a:off x="3608" y="2420"/>
                    <a:ext cx="74" cy="76"/>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143" name="Text Box 47"/>
                  <p:cNvSpPr txBox="1">
                    <a:spLocks noChangeArrowheads="1"/>
                  </p:cNvSpPr>
                  <p:nvPr/>
                </p:nvSpPr>
                <p:spPr bwMode="auto">
                  <a:xfrm>
                    <a:off x="2328" y="918"/>
                    <a:ext cx="1222" cy="304"/>
                  </a:xfrm>
                  <a:prstGeom prst="rect">
                    <a:avLst/>
                  </a:prstGeom>
                  <a:noFill/>
                  <a:ln w="9525">
                    <a:noFill/>
                    <a:miter lim="800000"/>
                    <a:headEnd/>
                    <a:tailEnd/>
                  </a:ln>
                </p:spPr>
                <p:txBody>
                  <a:bodyPr>
                    <a:spAutoFit/>
                  </a:bodyPr>
                  <a:lstStyle/>
                  <a:p>
                    <a:pPr algn="ctr" eaLnBrk="0" hangingPunct="0"/>
                    <a:r>
                      <a:rPr lang="fa-IR" sz="1000" b="1" dirty="0">
                        <a:latin typeface="Calibri" pitchFamily="34" charset="0"/>
                        <a:cs typeface="B Nazanin" pitchFamily="2" charset="-78"/>
                      </a:rPr>
                      <a:t>موقعیت قرار گیری بنا </a:t>
                    </a:r>
                    <a:endParaRPr lang="en-US" sz="1000" b="1" dirty="0">
                      <a:latin typeface="Calibri" pitchFamily="34" charset="0"/>
                      <a:cs typeface="B Nazanin" pitchFamily="2" charset="-78"/>
                    </a:endParaRPr>
                  </a:p>
                </p:txBody>
              </p:sp>
              <p:sp>
                <p:nvSpPr>
                  <p:cNvPr id="4144" name="Text Box 48"/>
                  <p:cNvSpPr txBox="1">
                    <a:spLocks noChangeArrowheads="1"/>
                  </p:cNvSpPr>
                  <p:nvPr/>
                </p:nvSpPr>
                <p:spPr bwMode="auto">
                  <a:xfrm>
                    <a:off x="-97" y="2241"/>
                    <a:ext cx="1872" cy="304"/>
                  </a:xfrm>
                  <a:prstGeom prst="rect">
                    <a:avLst/>
                  </a:prstGeom>
                  <a:noFill/>
                  <a:ln w="9525">
                    <a:noFill/>
                    <a:miter lim="800000"/>
                    <a:headEnd/>
                    <a:tailEnd/>
                  </a:ln>
                </p:spPr>
                <p:txBody>
                  <a:bodyPr>
                    <a:spAutoFit/>
                  </a:bodyPr>
                  <a:lstStyle/>
                  <a:p>
                    <a:pPr algn="ctr" rtl="0" eaLnBrk="0" hangingPunct="0"/>
                    <a:r>
                      <a:rPr lang="fa-IR" sz="1000" b="1">
                        <a:latin typeface="Calibri" pitchFamily="34" charset="0"/>
                        <a:cs typeface="B Nazanin" pitchFamily="2" charset="-78"/>
                      </a:rPr>
                      <a:t>ویژگیهای طبیعی و جغرافیایی</a:t>
                    </a:r>
                    <a:endParaRPr lang="en-US" sz="1000" b="1">
                      <a:latin typeface="Calibri" pitchFamily="34" charset="0"/>
                      <a:cs typeface="B Nazanin" pitchFamily="2" charset="-78"/>
                    </a:endParaRPr>
                  </a:p>
                </p:txBody>
              </p:sp>
              <p:sp>
                <p:nvSpPr>
                  <p:cNvPr id="4145" name="Text Box 49"/>
                  <p:cNvSpPr txBox="1">
                    <a:spLocks noChangeArrowheads="1"/>
                  </p:cNvSpPr>
                  <p:nvPr/>
                </p:nvSpPr>
                <p:spPr bwMode="auto">
                  <a:xfrm>
                    <a:off x="4267" y="2125"/>
                    <a:ext cx="1190" cy="684"/>
                  </a:xfrm>
                  <a:prstGeom prst="rect">
                    <a:avLst/>
                  </a:prstGeom>
                  <a:noFill/>
                  <a:ln w="9525">
                    <a:noFill/>
                    <a:miter lim="800000"/>
                    <a:headEnd/>
                    <a:tailEnd/>
                  </a:ln>
                </p:spPr>
                <p:txBody>
                  <a:bodyPr>
                    <a:spAutoFit/>
                  </a:bodyPr>
                  <a:lstStyle/>
                  <a:p>
                    <a:pPr algn="ctr" rtl="0" eaLnBrk="0" hangingPunct="0"/>
                    <a:r>
                      <a:rPr lang="fa-IR" sz="1000" b="1" dirty="0">
                        <a:latin typeface="Calibri" pitchFamily="34" charset="0"/>
                        <a:cs typeface="B Nazanin" pitchFamily="2" charset="-78"/>
                      </a:rPr>
                      <a:t>شناخت گذشته </a:t>
                    </a:r>
                  </a:p>
                  <a:p>
                    <a:pPr algn="ctr" rtl="0" eaLnBrk="0" hangingPunct="0"/>
                    <a:r>
                      <a:rPr lang="fa-IR" sz="1000" b="1" dirty="0">
                        <a:latin typeface="Calibri" pitchFamily="34" charset="0"/>
                        <a:cs typeface="B Nazanin" pitchFamily="2" charset="-78"/>
                      </a:rPr>
                      <a:t>(تاریخی-اجتماعی</a:t>
                    </a:r>
                  </a:p>
                  <a:p>
                    <a:pPr algn="ctr" rtl="0" eaLnBrk="0" hangingPunct="0"/>
                    <a:r>
                      <a:rPr lang="fa-IR" sz="1000" b="1" dirty="0">
                        <a:latin typeface="Calibri" pitchFamily="34" charset="0"/>
                        <a:cs typeface="B Nazanin" pitchFamily="2" charset="-78"/>
                      </a:rPr>
                      <a:t> و هنری ) بنا </a:t>
                    </a:r>
                    <a:endParaRPr lang="en-US" sz="1000" b="1" dirty="0">
                      <a:latin typeface="Calibri" pitchFamily="34" charset="0"/>
                      <a:cs typeface="B Nazanin" pitchFamily="2" charset="-78"/>
                    </a:endParaRPr>
                  </a:p>
                </p:txBody>
              </p:sp>
              <p:sp>
                <p:nvSpPr>
                  <p:cNvPr id="4146" name="Text Box 50"/>
                  <p:cNvSpPr txBox="1">
                    <a:spLocks noChangeArrowheads="1"/>
                  </p:cNvSpPr>
                  <p:nvPr/>
                </p:nvSpPr>
                <p:spPr bwMode="auto">
                  <a:xfrm>
                    <a:off x="1014" y="3938"/>
                    <a:ext cx="1080" cy="494"/>
                  </a:xfrm>
                  <a:prstGeom prst="rect">
                    <a:avLst/>
                  </a:prstGeom>
                  <a:noFill/>
                  <a:ln w="9525">
                    <a:noFill/>
                    <a:miter lim="800000"/>
                    <a:headEnd/>
                    <a:tailEnd/>
                  </a:ln>
                </p:spPr>
                <p:txBody>
                  <a:bodyPr>
                    <a:spAutoFit/>
                  </a:bodyPr>
                  <a:lstStyle/>
                  <a:p>
                    <a:pPr algn="ctr" rtl="0" eaLnBrk="0" hangingPunct="0"/>
                    <a:r>
                      <a:rPr lang="fa-IR" sz="1000" b="1" dirty="0">
                        <a:latin typeface="Calibri" pitchFamily="34" charset="0"/>
                        <a:cs typeface="B Nazanin" pitchFamily="2" charset="-78"/>
                      </a:rPr>
                      <a:t>ارائه بیا ن تصویری کامل سوژه</a:t>
                    </a:r>
                    <a:endParaRPr lang="en-US" sz="1000" b="1" dirty="0">
                      <a:latin typeface="Calibri" pitchFamily="34" charset="0"/>
                      <a:cs typeface="B Nazanin" pitchFamily="2" charset="-78"/>
                    </a:endParaRPr>
                  </a:p>
                </p:txBody>
              </p:sp>
              <p:sp>
                <p:nvSpPr>
                  <p:cNvPr id="4147" name="Text Box 51"/>
                  <p:cNvSpPr txBox="1">
                    <a:spLocks noChangeArrowheads="1"/>
                  </p:cNvSpPr>
                  <p:nvPr/>
                </p:nvSpPr>
                <p:spPr bwMode="auto">
                  <a:xfrm>
                    <a:off x="3808" y="3940"/>
                    <a:ext cx="1080" cy="684"/>
                  </a:xfrm>
                  <a:prstGeom prst="rect">
                    <a:avLst/>
                  </a:prstGeom>
                  <a:noFill/>
                  <a:ln w="9525">
                    <a:noFill/>
                    <a:miter lim="800000"/>
                    <a:headEnd/>
                    <a:tailEnd/>
                  </a:ln>
                </p:spPr>
                <p:txBody>
                  <a:bodyPr>
                    <a:spAutoFit/>
                  </a:bodyPr>
                  <a:lstStyle/>
                  <a:p>
                    <a:pPr algn="ctr" rtl="0" eaLnBrk="0" hangingPunct="0"/>
                    <a:r>
                      <a:rPr lang="fa-IR" sz="1000" b="1" dirty="0">
                        <a:latin typeface="Calibri" pitchFamily="34" charset="0"/>
                        <a:cs typeface="B Nazanin" pitchFamily="2" charset="-78"/>
                      </a:rPr>
                      <a:t>شناخت وضع موجود و عملکرد فعلی سوژه</a:t>
                    </a:r>
                    <a:endParaRPr lang="en-US" sz="1000" b="1" dirty="0">
                      <a:latin typeface="Calibri" pitchFamily="34" charset="0"/>
                      <a:cs typeface="B Nazanin" pitchFamily="2" charset="-78"/>
                    </a:endParaRPr>
                  </a:p>
                </p:txBody>
              </p:sp>
            </p:grpSp>
            <p:pic>
              <p:nvPicPr>
                <p:cNvPr id="82" name="Picture 81" descr="untitled.bmp"/>
                <p:cNvPicPr>
                  <a:picLocks noChangeAspect="1"/>
                </p:cNvPicPr>
                <p:nvPr/>
              </p:nvPicPr>
              <p:blipFill>
                <a:blip r:embed="rId7" cstate="print">
                  <a:clrChange>
                    <a:clrFrom>
                      <a:srgbClr val="FFFFFF"/>
                    </a:clrFrom>
                    <a:clrTo>
                      <a:srgbClr val="FFFFFF">
                        <a:alpha val="0"/>
                      </a:srgbClr>
                    </a:clrTo>
                  </a:clrChange>
                  <a:duotone>
                    <a:prstClr val="black"/>
                    <a:srgbClr val="F95433">
                      <a:alpha val="38824"/>
                      <a:tint val="45000"/>
                      <a:satMod val="400000"/>
                    </a:srgbClr>
                  </a:duotone>
                </a:blip>
                <a:stretch>
                  <a:fillRect/>
                </a:stretch>
              </p:blipFill>
              <p:spPr>
                <a:xfrm>
                  <a:off x="7221522" y="1903628"/>
                  <a:ext cx="2100277" cy="1575209"/>
                </a:xfrm>
                <a:prstGeom prst="rect">
                  <a:avLst/>
                </a:prstGeom>
                <a:ln>
                  <a:noFill/>
                </a:ln>
                <a:effectLst>
                  <a:outerShdw blurRad="190500" algn="tl" rotWithShape="0">
                    <a:srgbClr val="000000">
                      <a:alpha val="70000"/>
                    </a:srgbClr>
                  </a:outerShdw>
                </a:effectLst>
              </p:spPr>
            </p:pic>
            <p:pic>
              <p:nvPicPr>
                <p:cNvPr id="83" name="Picture 2" descr="E:\memari\maremat\Madrese-Abasgholikhan-Mashhad\Madreseh Abasgholikhan (26).jpg"/>
                <p:cNvPicPr>
                  <a:picLocks noChangeAspect="1" noChangeArrowheads="1"/>
                </p:cNvPicPr>
                <p:nvPr/>
              </p:nvPicPr>
              <p:blipFill>
                <a:blip r:embed="rId8" cstate="print">
                  <a:lum contrast="10000"/>
                </a:blip>
                <a:srcRect/>
                <a:stretch>
                  <a:fillRect/>
                </a:stretch>
              </p:blipFill>
              <p:spPr bwMode="auto">
                <a:xfrm>
                  <a:off x="10535134" y="4129351"/>
                  <a:ext cx="1101265" cy="945689"/>
                </a:xfrm>
                <a:prstGeom prst="rect">
                  <a:avLst/>
                </a:prstGeom>
                <a:ln>
                  <a:noFill/>
                </a:ln>
                <a:effectLst>
                  <a:outerShdw blurRad="190500" algn="tl" rotWithShape="0">
                    <a:srgbClr val="000000">
                      <a:alpha val="70000"/>
                    </a:srgbClr>
                  </a:outerShdw>
                </a:effectLst>
              </p:spPr>
            </p:pic>
            <p:pic>
              <p:nvPicPr>
                <p:cNvPr id="84" name="Picture 3" descr="I:\rosta2\1\S7305019.JPG"/>
                <p:cNvPicPr>
                  <a:picLocks noChangeAspect="1" noChangeArrowheads="1"/>
                </p:cNvPicPr>
                <p:nvPr/>
              </p:nvPicPr>
              <p:blipFill>
                <a:blip r:embed="rId9">
                  <a:lum contrast="40000"/>
                </a:blip>
                <a:srcRect/>
                <a:stretch>
                  <a:fillRect/>
                </a:stretch>
              </p:blipFill>
              <p:spPr bwMode="auto">
                <a:xfrm>
                  <a:off x="9936244" y="6786820"/>
                  <a:ext cx="999799" cy="889563"/>
                </a:xfrm>
                <a:prstGeom prst="rect">
                  <a:avLst/>
                </a:prstGeom>
                <a:ln>
                  <a:noFill/>
                </a:ln>
                <a:effectLst>
                  <a:outerShdw blurRad="190500" algn="tl" rotWithShape="0">
                    <a:srgbClr val="000000">
                      <a:alpha val="70000"/>
                    </a:srgbClr>
                  </a:outerShdw>
                </a:effectLst>
              </p:spPr>
            </p:pic>
            <p:pic>
              <p:nvPicPr>
                <p:cNvPr id="85" name="Picture 4" descr="E:\memari\maremat\عکس هوایی مدرسه عباسقلی خان گوگل\15.jpg"/>
                <p:cNvPicPr>
                  <a:picLocks noChangeAspect="1" noChangeArrowheads="1"/>
                </p:cNvPicPr>
                <p:nvPr/>
              </p:nvPicPr>
              <p:blipFill>
                <a:blip r:embed="rId10"/>
                <a:srcRect/>
                <a:stretch>
                  <a:fillRect/>
                </a:stretch>
              </p:blipFill>
              <p:spPr bwMode="auto">
                <a:xfrm>
                  <a:off x="5001591" y="4233181"/>
                  <a:ext cx="1098789" cy="942882"/>
                </a:xfrm>
                <a:prstGeom prst="rect">
                  <a:avLst/>
                </a:prstGeom>
                <a:ln>
                  <a:noFill/>
                </a:ln>
                <a:effectLst>
                  <a:outerShdw blurRad="190500" algn="tl" rotWithShape="0">
                    <a:srgbClr val="000000">
                      <a:alpha val="70000"/>
                    </a:srgbClr>
                  </a:outerShdw>
                </a:effectLst>
              </p:spPr>
            </p:pic>
            <p:pic>
              <p:nvPicPr>
                <p:cNvPr id="86" name="Picture 2" descr="E:\memari\maremat\Madrese-Abasgholikhan-Mashhad\Madreseh Abasgholikhan (1).jpg"/>
                <p:cNvPicPr>
                  <a:picLocks noChangeAspect="1" noChangeArrowheads="1"/>
                </p:cNvPicPr>
                <p:nvPr/>
              </p:nvPicPr>
              <p:blipFill>
                <a:blip r:embed="rId11"/>
                <a:srcRect/>
                <a:stretch>
                  <a:fillRect/>
                </a:stretch>
              </p:blipFill>
              <p:spPr bwMode="auto">
                <a:xfrm>
                  <a:off x="5432198" y="6876619"/>
                  <a:ext cx="1014648" cy="799765"/>
                </a:xfrm>
                <a:prstGeom prst="rect">
                  <a:avLst/>
                </a:prstGeom>
                <a:ln>
                  <a:noFill/>
                </a:ln>
                <a:effectLst>
                  <a:outerShdw blurRad="190500" algn="tl" rotWithShape="0">
                    <a:srgbClr val="000000">
                      <a:alpha val="70000"/>
                    </a:srgbClr>
                  </a:outerShdw>
                </a:effectLst>
              </p:spPr>
            </p:pic>
          </p:grpSp>
        </p:grpSp>
        <p:cxnSp>
          <p:nvCxnSpPr>
            <p:cNvPr id="55" name="Straight Connector 54"/>
            <p:cNvCxnSpPr/>
            <p:nvPr/>
          </p:nvCxnSpPr>
          <p:spPr>
            <a:xfrm rot="10800000">
              <a:off x="2067951" y="1686886"/>
              <a:ext cx="10733649" cy="22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100" name="Picture 100" descr="Picture4.jpg"/>
          <p:cNvPicPr>
            <a:picLocks noChangeAspect="1"/>
          </p:cNvPicPr>
          <p:nvPr/>
        </p:nvPicPr>
        <p:blipFill>
          <a:blip r:embed="rId12"/>
          <a:srcRect/>
          <a:stretch>
            <a:fillRect/>
          </a:stretch>
        </p:blipFill>
        <p:spPr bwMode="auto">
          <a:xfrm>
            <a:off x="0" y="0"/>
            <a:ext cx="838200" cy="604838"/>
          </a:xfrm>
          <a:prstGeom prst="rect">
            <a:avLst/>
          </a:prstGeom>
          <a:noFill/>
          <a:ln w="9525">
            <a:noFill/>
            <a:miter lim="800000"/>
            <a:headEnd/>
            <a:tailEnd/>
          </a:ln>
        </p:spPr>
      </p:pic>
      <p:grpSp>
        <p:nvGrpSpPr>
          <p:cNvPr id="4101" name="Group 112"/>
          <p:cNvGrpSpPr>
            <a:grpSpLocks/>
          </p:cNvGrpSpPr>
          <p:nvPr/>
        </p:nvGrpSpPr>
        <p:grpSpPr bwMode="auto">
          <a:xfrm>
            <a:off x="325438" y="1616075"/>
            <a:ext cx="3425825" cy="5187950"/>
            <a:chOff x="421417" y="2261407"/>
            <a:chExt cx="4426324" cy="7263590"/>
          </a:xfrm>
        </p:grpSpPr>
        <p:grpSp>
          <p:nvGrpSpPr>
            <p:cNvPr id="4104" name="Group 82"/>
            <p:cNvGrpSpPr>
              <a:grpSpLocks/>
            </p:cNvGrpSpPr>
            <p:nvPr/>
          </p:nvGrpSpPr>
          <p:grpSpPr bwMode="auto">
            <a:xfrm>
              <a:off x="421417" y="2261407"/>
              <a:ext cx="4426324" cy="7263590"/>
              <a:chOff x="80891" y="3033303"/>
              <a:chExt cx="5100710" cy="6278942"/>
            </a:xfrm>
          </p:grpSpPr>
          <p:pic>
            <p:nvPicPr>
              <p:cNvPr id="4106" name="Picture 6" descr="C:\Documents and Settings\fahime\My Documents\My Pictures\p1.jpg"/>
              <p:cNvPicPr>
                <a:picLocks noChangeAspect="1" noChangeArrowheads="1"/>
              </p:cNvPicPr>
              <p:nvPr/>
            </p:nvPicPr>
            <p:blipFill>
              <a:blip r:embed="rId13">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107" name="Group 29"/>
              <p:cNvGrpSpPr>
                <a:grpSpLocks/>
              </p:cNvGrpSpPr>
              <p:nvPr/>
            </p:nvGrpSpPr>
            <p:grpSpPr bwMode="auto">
              <a:xfrm>
                <a:off x="80891" y="3033303"/>
                <a:ext cx="5100710" cy="6278942"/>
                <a:chOff x="80891" y="3033303"/>
                <a:chExt cx="5100710" cy="6278942"/>
              </a:xfrm>
            </p:grpSpPr>
            <p:sp>
              <p:nvSpPr>
                <p:cNvPr id="11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11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12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12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2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23"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sp>
              <p:nvSpPr>
                <p:cNvPr id="12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115" name="Picture 4" descr="C:\Documents and Settings\fahime\My Documents\My Pictures\66.jpg"/>
                <p:cNvPicPr>
                  <a:picLocks noChangeAspect="1" noChangeArrowheads="1"/>
                </p:cNvPicPr>
                <p:nvPr/>
              </p:nvPicPr>
              <p:blipFill>
                <a:blip r:embed="rId14">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105" name="TextBox 11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فهرست</a:t>
            </a:r>
            <a:r>
              <a:rPr lang="en-US" sz="1500" dirty="0">
                <a:solidFill>
                  <a:schemeClr val="accent2"/>
                </a:solidFill>
                <a:effectLst>
                  <a:outerShdw blurRad="38100" dist="38100" dir="2700000" algn="tl">
                    <a:srgbClr val="000000">
                      <a:alpha val="43137"/>
                    </a:srgbClr>
                  </a:outerShdw>
                </a:effectLst>
                <a:latin typeface="+mn-lt"/>
                <a:cs typeface="B Nazanin" pitchFamily="2" charset="-78"/>
              </a:rPr>
              <a:t>:</a:t>
            </a:r>
          </a:p>
        </p:txBody>
      </p:sp>
      <p:sp>
        <p:nvSpPr>
          <p:cNvPr id="79" name="Slide Number Placeholder 36"/>
          <p:cNvSpPr>
            <a:spLocks noGrp="1"/>
          </p:cNvSpPr>
          <p:nvPr>
            <p:ph type="sldNum" sz="quarter" idx="12"/>
          </p:nvPr>
        </p:nvSpPr>
        <p:spPr>
          <a:xfrm>
            <a:off x="3478213" y="6438900"/>
            <a:ext cx="2312987" cy="365125"/>
          </a:xfrm>
        </p:spPr>
        <p:txBody>
          <a:bodyPr/>
          <a:lstStyle/>
          <a:p>
            <a:pPr>
              <a:defRPr/>
            </a:pPr>
            <a:fld id="{5C0B8574-0EBF-4483-8E3F-730E57E69936}" type="slidenum">
              <a:rPr lang="en-US" smtClean="0">
                <a:latin typeface="F_jalal" pitchFamily="2" charset="0"/>
              </a:rPr>
              <a:pPr>
                <a:defRPr/>
              </a:pPr>
              <a:t>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174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174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5235575" y="1524000"/>
            <a:ext cx="8915400" cy="563563"/>
          </a:xfrm>
          <a:prstGeom prst="rect">
            <a:avLst/>
          </a:prstGeom>
        </p:spPr>
        <p:txBody>
          <a:bodyPr lIns="95747" tIns="47875" rIns="95747" bIns="47875"/>
          <a:lstStyle/>
          <a:p>
            <a:pPr algn="l" defTabSz="957011" rtl="0" fontAlgn="auto">
              <a:spcBef>
                <a:spcPts val="0"/>
              </a:spcBef>
              <a:spcAft>
                <a:spcPts val="0"/>
              </a:spcAft>
              <a:defRPr/>
            </a:pPr>
            <a:r>
              <a:rPr lang="fa-IR" sz="1600" b="1" kern="0" dirty="0">
                <a:latin typeface="+mj-lt"/>
                <a:ea typeface="+mj-ea"/>
                <a:cs typeface="B Nazanin" pitchFamily="2" charset="-78"/>
              </a:rPr>
              <a:t>شناخت مواد و مصالح و نحوه ی اجرای بخشهای مختلف</a:t>
            </a:r>
            <a:endParaRPr lang="en-US" sz="1600" b="1" kern="0" dirty="0">
              <a:latin typeface="+mj-lt"/>
              <a:ea typeface="+mj-ea"/>
              <a:cs typeface="B Nazanin" pitchFamily="2" charset="-78"/>
            </a:endParaRPr>
          </a:p>
        </p:txBody>
      </p:sp>
      <p:sp>
        <p:nvSpPr>
          <p:cNvPr id="31752" name="Rectangle 1"/>
          <p:cNvSpPr>
            <a:spLocks noChangeArrowheads="1"/>
          </p:cNvSpPr>
          <p:nvPr/>
        </p:nvSpPr>
        <p:spPr bwMode="auto">
          <a:xfrm>
            <a:off x="2830513" y="1941513"/>
            <a:ext cx="6611937" cy="2713037"/>
          </a:xfrm>
          <a:prstGeom prst="rect">
            <a:avLst/>
          </a:prstGeom>
          <a:noFill/>
          <a:ln w="9525">
            <a:noFill/>
            <a:miter lim="800000"/>
            <a:headEnd/>
            <a:tailEnd/>
          </a:ln>
        </p:spPr>
        <p:txBody>
          <a:bodyPr lIns="95747" tIns="47875" rIns="95747" bIns="47875" anchor="ctr">
            <a:spAutoFit/>
          </a:bodyPr>
          <a:lstStyle/>
          <a:p>
            <a:pPr algn="just"/>
            <a:r>
              <a:rPr lang="fa-IR" sz="1100">
                <a:latin typeface="Calibri" pitchFamily="34" charset="0"/>
                <a:cs typeface="B Nazanin" pitchFamily="2" charset="-78"/>
              </a:rPr>
              <a:t>بنای مدرسه تماما آجری بوده و برای تزئین آن از کاشی و مقرنس استفاده شده است. لچکی ایوان ها نیز با آجرهای خفته و راسته زینت یافته است، از گچ در تمام بنا هم به عنوان ملات وهم به عنوان تزئینات استفاده شده است.</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از خصوصیات آجر می توان پایدار بودن در برابر مواد شیمیایی و نیز خواص فیزیکی آجر ، سختی و شکنندگی  آن نام برد. آجر به علت شکنندگی و خلل و فرج دارای مقاومت و کشش نبوده  در طاق زنی  در ایوان ها و طاق نماهای حجره به وسیله آجر و تکنیک طاق رومی با ملات گچ طاق زنی شده ولی برای ملات دیوارهای بنا از ماسه سیمان استفاده شده است. از این نوع طاق زنی (طاق رومی) بیشتر در اماکن عمومی مثل مسجد و مدرسه استفاده شده است. برای اجرای پوشش طاق که در ردیف قوس های تیز بوده از دو نوع قالب چوبی مقاوم با اتصالات کافی ساخته شده و قالب ها را روی شمع هایی که سمت جلو و عقب و هم تراز نصب می شود نصب کرده و طاق روی آن ها اجرا می شود. و بعد کونال سازی اطراف طاق برای هم سطح کردن بام برای عایق کاری به وسیله مواد سبک انجام می شود. طاق رومی هم برای پوشش ایوان ها و هم برای پوشش حجره ها استفاده می شده است. در ازاره های مدرسه از سنگ همه کاره مشهد و سیمان استفاده شده است.</a:t>
            </a:r>
          </a:p>
          <a:p>
            <a:pPr algn="just"/>
            <a:r>
              <a:rPr lang="ar-SA" sz="1300" b="1">
                <a:latin typeface="Calibri" pitchFamily="34" charset="0"/>
                <a:cs typeface="B Nazanin" pitchFamily="2" charset="-78"/>
              </a:rPr>
              <a:t>تناسبات مصالح </a:t>
            </a:r>
            <a:endParaRPr lang="en-US" sz="1300" b="1">
              <a:latin typeface="Calibri" pitchFamily="34" charset="0"/>
              <a:cs typeface="B Nazanin" pitchFamily="2" charset="-78"/>
            </a:endParaRPr>
          </a:p>
          <a:p>
            <a:pPr algn="just"/>
            <a:r>
              <a:rPr lang="ar-SA" sz="1200">
                <a:latin typeface="Calibri" pitchFamily="34" charset="0"/>
                <a:cs typeface="B Nazanin" pitchFamily="2" charset="-78"/>
              </a:rPr>
              <a:t>در معماری همه مصالح ساختمانی دارای خصیصه بارز سفتی</a:t>
            </a:r>
            <a:r>
              <a:rPr lang="ar-SA" sz="1200" u="sng">
                <a:latin typeface="Calibri" pitchFamily="34" charset="0"/>
                <a:cs typeface="B Nazanin" pitchFamily="2" charset="-78"/>
              </a:rPr>
              <a:t> ، سختی و دوام </a:t>
            </a:r>
            <a:r>
              <a:rPr lang="ar-SA" sz="1200">
                <a:latin typeface="Calibri" pitchFamily="34" charset="0"/>
                <a:cs typeface="B Nazanin" pitchFamily="2" charset="-78"/>
              </a:rPr>
              <a:t>می باشد همگی از یک توان ماکزیمم برخوردار هستند که بیش از ان نمی توانند دوام بیاورند وشکسته و خرد می شوند یا فرو می ریزند ، همه مصالح دارای یک ابعاد منطقی نیز می باشند که فرا تر از ان نمی توانند دوام اورند . همچنین همه مصالح دارای یک تناسبات معقول هستند که توسط قوت ها و ضعفهای درونی انان تعیین می شوند. </a:t>
            </a:r>
            <a:endParaRPr lang="en-US" sz="1200">
              <a:latin typeface="Calibri" pitchFamily="34" charset="0"/>
              <a:cs typeface="B Nazanin" pitchFamily="2" charset="-78"/>
            </a:endParaRPr>
          </a:p>
          <a:p>
            <a:pPr algn="just" eaLnBrk="0" hangingPunct="0"/>
            <a:endParaRPr lang="fa-IR" sz="1100">
              <a:latin typeface="Calibri" pitchFamily="34" charset="0"/>
              <a:cs typeface="B Nazanin" pitchFamily="2" charset="-78"/>
            </a:endParaRPr>
          </a:p>
          <a:p>
            <a:pPr algn="just" eaLnBrk="0" hangingPunct="0"/>
            <a:endParaRPr lang="fa-IR" sz="1100">
              <a:latin typeface="Calibri" pitchFamily="34" charset="0"/>
              <a:cs typeface="B Nazanin" pitchFamily="2" charset="-78"/>
            </a:endParaRPr>
          </a:p>
        </p:txBody>
      </p:sp>
      <p:pic>
        <p:nvPicPr>
          <p:cNvPr id="36" name="Picture 1" descr="E:\memari\maremat\قلی خان\IMG_3685.jpg"/>
          <p:cNvPicPr>
            <a:picLocks noChangeAspect="1" noChangeArrowheads="1"/>
          </p:cNvPicPr>
          <p:nvPr/>
        </p:nvPicPr>
        <p:blipFill>
          <a:blip r:embed="rId5"/>
          <a:srcRect/>
          <a:stretch>
            <a:fillRect/>
          </a:stretch>
        </p:blipFill>
        <p:spPr bwMode="auto">
          <a:xfrm>
            <a:off x="3475038" y="4354513"/>
            <a:ext cx="1570037" cy="1931987"/>
          </a:xfrm>
          <a:prstGeom prst="rect">
            <a:avLst/>
          </a:prstGeom>
          <a:noFill/>
          <a:ln w="9525">
            <a:noFill/>
            <a:miter lim="800000"/>
            <a:headEnd/>
            <a:tailEnd/>
          </a:ln>
          <a:effectLst>
            <a:outerShdw algn="tl" rotWithShape="0">
              <a:srgbClr val="000000">
                <a:alpha val="70000"/>
              </a:srgbClr>
            </a:outerShdw>
          </a:effectLst>
        </p:spPr>
      </p:pic>
      <p:pic>
        <p:nvPicPr>
          <p:cNvPr id="37" name="Picture 2" descr="E:\memari\maremat\قلی خان\IMG_3758.jpg"/>
          <p:cNvPicPr>
            <a:picLocks noChangeAspect="1" noChangeArrowheads="1"/>
          </p:cNvPicPr>
          <p:nvPr/>
        </p:nvPicPr>
        <p:blipFill>
          <a:blip r:embed="rId6"/>
          <a:srcRect/>
          <a:stretch>
            <a:fillRect/>
          </a:stretch>
        </p:blipFill>
        <p:spPr bwMode="auto">
          <a:xfrm>
            <a:off x="5346700" y="4991100"/>
            <a:ext cx="1547813" cy="1198563"/>
          </a:xfrm>
          <a:prstGeom prst="rect">
            <a:avLst/>
          </a:prstGeom>
          <a:ln>
            <a:noFill/>
          </a:ln>
          <a:effectLst>
            <a:outerShdw blurRad="190500" algn="tl" rotWithShape="0">
              <a:srgbClr val="000000">
                <a:alpha val="70000"/>
              </a:srgbClr>
            </a:outerShdw>
          </a:effectLst>
        </p:spPr>
      </p:pic>
      <p:pic>
        <p:nvPicPr>
          <p:cNvPr id="31755" name="Picture 5" descr="E:\memari\maremat\قلی خان\IMG_3729.jpg"/>
          <p:cNvPicPr>
            <a:picLocks noChangeAspect="1" noChangeArrowheads="1"/>
          </p:cNvPicPr>
          <p:nvPr/>
        </p:nvPicPr>
        <p:blipFill>
          <a:blip r:embed="rId7">
            <a:lum contrast="20000"/>
          </a:blip>
          <a:srcRect/>
          <a:stretch>
            <a:fillRect/>
          </a:stretch>
        </p:blipFill>
        <p:spPr bwMode="auto">
          <a:xfrm>
            <a:off x="7219950" y="4462463"/>
            <a:ext cx="1624013" cy="1928812"/>
          </a:xfrm>
          <a:prstGeom prst="rect">
            <a:avLst/>
          </a:prstGeom>
          <a:noFill/>
          <a:ln w="9525">
            <a:noFill/>
            <a:miter lim="800000"/>
            <a:headEnd/>
            <a:tailEnd/>
          </a:ln>
        </p:spPr>
      </p:pic>
      <p:pic>
        <p:nvPicPr>
          <p:cNvPr id="31756" name="Picture 38"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31757" name="Group 39"/>
          <p:cNvGrpSpPr>
            <a:grpSpLocks/>
          </p:cNvGrpSpPr>
          <p:nvPr/>
        </p:nvGrpSpPr>
        <p:grpSpPr bwMode="auto">
          <a:xfrm>
            <a:off x="325438" y="1616075"/>
            <a:ext cx="3425825" cy="5187950"/>
            <a:chOff x="421417" y="2261407"/>
            <a:chExt cx="4426324" cy="7263590"/>
          </a:xfrm>
        </p:grpSpPr>
        <p:grpSp>
          <p:nvGrpSpPr>
            <p:cNvPr id="31762" name="Group 82"/>
            <p:cNvGrpSpPr>
              <a:grpSpLocks/>
            </p:cNvGrpSpPr>
            <p:nvPr/>
          </p:nvGrpSpPr>
          <p:grpSpPr bwMode="auto">
            <a:xfrm>
              <a:off x="421417" y="2261407"/>
              <a:ext cx="4426324" cy="7263590"/>
              <a:chOff x="80891" y="3033303"/>
              <a:chExt cx="5100710" cy="6278942"/>
            </a:xfrm>
          </p:grpSpPr>
          <p:pic>
            <p:nvPicPr>
              <p:cNvPr id="31764"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1765"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1772"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1763"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1760"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525838" y="6438900"/>
            <a:ext cx="2311400" cy="365125"/>
          </a:xfrm>
        </p:spPr>
        <p:txBody>
          <a:bodyPr/>
          <a:lstStyle/>
          <a:p>
            <a:pPr>
              <a:defRPr/>
            </a:pPr>
            <a:fld id="{01F03CC2-41DC-414A-9E88-43473B57D32C}" type="slidenum">
              <a:rPr lang="en-US" smtClean="0">
                <a:latin typeface="F_jalal" pitchFamily="2" charset="0"/>
              </a:rPr>
              <a:pPr>
                <a:defRPr/>
              </a:pPr>
              <a:t>30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277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277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239963" y="1450975"/>
            <a:ext cx="7216775" cy="563563"/>
          </a:xfrm>
          <a:prstGeom prst="rect">
            <a:avLst/>
          </a:prstGeom>
        </p:spPr>
        <p:txBody>
          <a:bodyPr lIns="95747" tIns="47875" rIns="95747" bIns="47875"/>
          <a:lstStyle/>
          <a:p>
            <a:pPr defTabSz="957011" fontAlgn="auto">
              <a:spcBef>
                <a:spcPts val="0"/>
              </a:spcBef>
              <a:spcAft>
                <a:spcPts val="0"/>
              </a:spcAft>
              <a:defRPr/>
            </a:pPr>
            <a:r>
              <a:rPr lang="fa-IR" sz="2100" b="1" kern="0" dirty="0">
                <a:latin typeface="+mj-lt"/>
                <a:ea typeface="+mj-ea"/>
                <a:cs typeface="B Nazanin" pitchFamily="2" charset="-78"/>
              </a:rPr>
              <a:t>تحلیل سازه ای بنا</a:t>
            </a:r>
            <a:endParaRPr lang="en-US" sz="2100" b="1" kern="0" dirty="0">
              <a:latin typeface="+mj-lt"/>
              <a:ea typeface="+mj-ea"/>
              <a:cs typeface="B Nazanin" pitchFamily="2" charset="-78"/>
            </a:endParaRPr>
          </a:p>
        </p:txBody>
      </p:sp>
      <p:sp>
        <p:nvSpPr>
          <p:cNvPr id="32776" name="Rectangle 1"/>
          <p:cNvSpPr>
            <a:spLocks noChangeArrowheads="1"/>
          </p:cNvSpPr>
          <p:nvPr/>
        </p:nvSpPr>
        <p:spPr bwMode="auto">
          <a:xfrm>
            <a:off x="2771775" y="1663700"/>
            <a:ext cx="6670675" cy="2973388"/>
          </a:xfrm>
          <a:prstGeom prst="rect">
            <a:avLst/>
          </a:prstGeom>
          <a:noFill/>
          <a:ln w="9525">
            <a:noFill/>
            <a:miter lim="800000"/>
            <a:headEnd/>
            <a:tailEnd/>
          </a:ln>
        </p:spPr>
        <p:txBody>
          <a:bodyPr lIns="95747" tIns="47875" rIns="95747" bIns="47875" anchor="ctr">
            <a:spAutoFit/>
          </a:bodyPr>
          <a:lstStyle/>
          <a:p>
            <a:pPr algn="just" eaLnBrk="0" hangingPunct="0"/>
            <a:r>
              <a:rPr lang="fa-IR" sz="1100">
                <a:latin typeface="Calibri" pitchFamily="34" charset="0"/>
                <a:cs typeface="B Nazanin" pitchFamily="2" charset="-78"/>
              </a:rPr>
              <a:t>فرم کلی بنا که در دو طبقه ساخته شده تغییری جز حذف هشتی ورودی و عقب کشیدن سر در ورودی نداشته و حذف هشتی به علت تعریض خیابان نواب صفوی مشهد بوده است. با حذف این عنصر مدرسه بعد از گذشتن از راهروی کوچک در ورودی که ایوان شمالی ورودی مدرسه است مستقیما وارد مدرسه می شویم.</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حجره هایی که در دو طبقه قرار دارند و نیز چهر ایوان مدرسه با رعایت تعادل و تناسب دور تا دور حیاط قرار گرفته اند. در صحن حیاط  می توان یک حوض در مرکز و چهار باغچه در اطراف حوض مشاهده کرد. بنای مدرسه تماما آجری است و برای تزئین آن از کاشی  و مقرنس استفاده شده است. لچکی ایوان ها نیز با آجرهای خفته و راسته زینت یافته است.طرح مدرسه جزء مدارس چهر ایوانی است که در حال حاضر نیز مقابل ایوان غربی با احداث دیواری فضای ایوان تبدیل به مدرس شده است.</a:t>
            </a:r>
          </a:p>
          <a:p>
            <a:pPr algn="just" eaLnBrk="0" hangingPunct="0"/>
            <a:r>
              <a:rPr lang="fa-IR" sz="1100">
                <a:latin typeface="Calibri" pitchFamily="34" charset="0"/>
                <a:cs typeface="B Nazanin" pitchFamily="2" charset="-78"/>
              </a:rPr>
              <a:t>که در فضای بالای مدرس در طبقه دوم به صورت کتابخانه مورد استفاده قرار می گیرد، این کتابخانه سابقه تاریخی ندارد و در سال 1334 هجری شمسی با 200 جلد کتاب وقفی تاسیس شده و از سال 1343 با همت طلاب خاوری ساکن در آن مدرسه رونقی به کتابخانه داده شده است و در آن قرائت خانه ایجاد شده است و کتابخانه و قفسه بندی شده است و مساحت مدرسه حوداد 3000نتر مربع است و از خیابا حدودا 2 متر گودتر می باشد. از 104 حجره موجود در مدرسه فقط 65 حجره قابل سکونت است و بقیه انباری است</a:t>
            </a:r>
            <a:r>
              <a:rPr lang="en-US" sz="1100">
                <a:latin typeface="Calibri" pitchFamily="34" charset="0"/>
                <a:cs typeface="B Nazanin" pitchFamily="2" charset="-78"/>
              </a:rPr>
              <a:t> </a:t>
            </a:r>
            <a:endParaRPr lang="fa-IR" sz="1100">
              <a:latin typeface="Calibri" pitchFamily="34" charset="0"/>
              <a:cs typeface="B Nazanin" pitchFamily="2" charset="-78"/>
            </a:endParaRPr>
          </a:p>
          <a:p>
            <a:pPr algn="just"/>
            <a:r>
              <a:rPr lang="ar-SA" sz="1500">
                <a:latin typeface="Calibri" pitchFamily="34" charset="0"/>
                <a:cs typeface="B Nazanin" pitchFamily="2" charset="-78"/>
              </a:rPr>
              <a:t>تناسبات سازه </a:t>
            </a:r>
            <a:endParaRPr lang="en-US" sz="1500">
              <a:latin typeface="Calibri" pitchFamily="34" charset="0"/>
              <a:cs typeface="B Nazanin" pitchFamily="2" charset="-78"/>
            </a:endParaRPr>
          </a:p>
          <a:p>
            <a:pPr algn="just"/>
            <a:r>
              <a:rPr lang="ar-SA" sz="1200">
                <a:latin typeface="Calibri" pitchFamily="34" charset="0"/>
                <a:cs typeface="B Nazanin" pitchFamily="2" charset="-78"/>
              </a:rPr>
              <a:t>در ساختمان عناصر سازه برای پوشاندن دهنه فضاها و انتقال بار خود از طریق پایه های عمودی به سیستم پی سازی بنا به کار می روند. ا</a:t>
            </a:r>
            <a:r>
              <a:rPr lang="fa-IR" sz="1200">
                <a:latin typeface="Calibri" pitchFamily="34" charset="0"/>
                <a:cs typeface="B Nazanin" pitchFamily="2" charset="-78"/>
              </a:rPr>
              <a:t>ب</a:t>
            </a:r>
            <a:r>
              <a:rPr lang="ar-SA" sz="1200">
                <a:latin typeface="Calibri" pitchFamily="34" charset="0"/>
                <a:cs typeface="B Nazanin" pitchFamily="2" charset="-78"/>
              </a:rPr>
              <a:t>عاد و تناسبات این عناصر مستقیما به وظایفی که در سیستم سازه به عهده دارند بستگی </a:t>
            </a:r>
            <a:r>
              <a:rPr lang="fa-IR" sz="1200">
                <a:latin typeface="Calibri" pitchFamily="34" charset="0"/>
                <a:cs typeface="B Nazanin" pitchFamily="2" charset="-78"/>
              </a:rPr>
              <a:t>د</a:t>
            </a:r>
            <a:r>
              <a:rPr lang="ar-SA" sz="1200">
                <a:latin typeface="Calibri" pitchFamily="34" charset="0"/>
                <a:cs typeface="B Nazanin" pitchFamily="2" charset="-78"/>
              </a:rPr>
              <a:t>اشته و از نظر بصری می توانند نمایان گر اندازه و مقیاس فضاهایی باشند که در محصور کردن انها سهیم هستند . </a:t>
            </a:r>
            <a:endParaRPr lang="en-US" sz="12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p:txBody>
      </p:sp>
      <p:pic>
        <p:nvPicPr>
          <p:cNvPr id="32777" name="Picture 7" descr="Madreseh Abasgholikhan (30).JPG"/>
          <p:cNvPicPr>
            <a:picLocks noChangeAspect="1"/>
          </p:cNvPicPr>
          <p:nvPr/>
        </p:nvPicPr>
        <p:blipFill>
          <a:blip r:embed="rId5"/>
          <a:srcRect/>
          <a:stretch>
            <a:fillRect/>
          </a:stretch>
        </p:blipFill>
        <p:spPr bwMode="auto">
          <a:xfrm>
            <a:off x="3054350" y="4503738"/>
            <a:ext cx="2782888" cy="1844675"/>
          </a:xfrm>
          <a:prstGeom prst="rect">
            <a:avLst/>
          </a:prstGeom>
          <a:noFill/>
          <a:ln w="9525">
            <a:noFill/>
            <a:miter lim="800000"/>
            <a:headEnd/>
            <a:tailEnd/>
          </a:ln>
        </p:spPr>
      </p:pic>
      <p:pic>
        <p:nvPicPr>
          <p:cNvPr id="32778" name="Picture 8" descr="Madreseh Abasgholikhan (26).JPG"/>
          <p:cNvPicPr>
            <a:picLocks noChangeAspect="1"/>
          </p:cNvPicPr>
          <p:nvPr/>
        </p:nvPicPr>
        <p:blipFill>
          <a:blip r:embed="rId6"/>
          <a:srcRect/>
          <a:stretch>
            <a:fillRect/>
          </a:stretch>
        </p:blipFill>
        <p:spPr bwMode="auto">
          <a:xfrm>
            <a:off x="6573838" y="4518025"/>
            <a:ext cx="2381250" cy="1893888"/>
          </a:xfrm>
          <a:prstGeom prst="rect">
            <a:avLst/>
          </a:prstGeom>
          <a:noFill/>
          <a:ln w="9525">
            <a:noFill/>
            <a:miter lim="800000"/>
            <a:headEnd/>
            <a:tailEnd/>
          </a:ln>
        </p:spPr>
      </p:pic>
      <p:pic>
        <p:nvPicPr>
          <p:cNvPr id="32779" name="Picture 37"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32780" name="Group 38"/>
          <p:cNvGrpSpPr>
            <a:grpSpLocks/>
          </p:cNvGrpSpPr>
          <p:nvPr/>
        </p:nvGrpSpPr>
        <p:grpSpPr bwMode="auto">
          <a:xfrm>
            <a:off x="325438" y="1616075"/>
            <a:ext cx="3425825" cy="5187950"/>
            <a:chOff x="421417" y="2261407"/>
            <a:chExt cx="4426324" cy="7263590"/>
          </a:xfrm>
        </p:grpSpPr>
        <p:grpSp>
          <p:nvGrpSpPr>
            <p:cNvPr id="32785" name="Group 82"/>
            <p:cNvGrpSpPr>
              <a:grpSpLocks/>
            </p:cNvGrpSpPr>
            <p:nvPr/>
          </p:nvGrpSpPr>
          <p:grpSpPr bwMode="auto">
            <a:xfrm>
              <a:off x="421417" y="2261407"/>
              <a:ext cx="4426324" cy="7263590"/>
              <a:chOff x="80891" y="3033303"/>
              <a:chExt cx="5100710" cy="6278942"/>
            </a:xfrm>
          </p:grpSpPr>
          <p:pic>
            <p:nvPicPr>
              <p:cNvPr id="32787"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2788"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2795"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2786"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2783"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525838" y="6438900"/>
            <a:ext cx="2311400" cy="365125"/>
          </a:xfrm>
        </p:spPr>
        <p:txBody>
          <a:bodyPr/>
          <a:lstStyle/>
          <a:p>
            <a:pPr>
              <a:defRPr/>
            </a:pPr>
            <a:fld id="{464FF8B2-7674-4F53-911E-2DE2964EAD97}" type="slidenum">
              <a:rPr lang="en-US" smtClean="0">
                <a:latin typeface="F_jalal" pitchFamily="2" charset="0"/>
              </a:rPr>
              <a:pPr>
                <a:defRPr/>
              </a:pPr>
              <a:t>31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4" descr="پلان وهمکف خطوط برش.png"/>
          <p:cNvPicPr>
            <a:picLocks noChangeAspect="1"/>
          </p:cNvPicPr>
          <p:nvPr/>
        </p:nvPicPr>
        <p:blipFill>
          <a:blip r:embed="rId2">
            <a:clrChange>
              <a:clrFrom>
                <a:srgbClr val="FFFFFF"/>
              </a:clrFrom>
              <a:clrTo>
                <a:srgbClr val="FFFFFF">
                  <a:alpha val="0"/>
                </a:srgbClr>
              </a:clrTo>
            </a:clrChange>
          </a:blip>
          <a:srcRect l="47169" t="72266" r="37741" b="7977"/>
          <a:stretch>
            <a:fillRect/>
          </a:stretch>
        </p:blipFill>
        <p:spPr bwMode="auto">
          <a:xfrm>
            <a:off x="5667375" y="4783138"/>
            <a:ext cx="1173163" cy="1489075"/>
          </a:xfrm>
          <a:prstGeom prst="rect">
            <a:avLst/>
          </a:prstGeom>
          <a:noFill/>
          <a:ln w="9525">
            <a:noFill/>
            <a:miter lim="800000"/>
            <a:headEnd/>
            <a:tailEnd/>
          </a:ln>
        </p:spPr>
      </p:pic>
      <p:pic>
        <p:nvPicPr>
          <p:cNvPr id="33795"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3796"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33797"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239963" y="1558925"/>
            <a:ext cx="7216775" cy="563563"/>
          </a:xfrm>
          <a:prstGeom prst="rect">
            <a:avLst/>
          </a:prstGeom>
        </p:spPr>
        <p:txBody>
          <a:bodyPr lIns="95747" tIns="47875" rIns="95747" bIns="47875"/>
          <a:lstStyle/>
          <a:p>
            <a:pPr defTabSz="957011" fontAlgn="auto">
              <a:spcBef>
                <a:spcPts val="0"/>
              </a:spcBef>
              <a:spcAft>
                <a:spcPts val="0"/>
              </a:spcAft>
              <a:defRPr/>
            </a:pPr>
            <a:r>
              <a:rPr lang="fa-IR" sz="2100" b="1" kern="0" dirty="0">
                <a:latin typeface="+mj-lt"/>
                <a:ea typeface="+mj-ea"/>
                <a:cs typeface="B Nazanin" pitchFamily="2" charset="-78"/>
              </a:rPr>
              <a:t>تحلیل سازه ای بنا</a:t>
            </a:r>
            <a:endParaRPr lang="en-US" sz="2100" b="1" kern="0" dirty="0">
              <a:latin typeface="+mj-lt"/>
              <a:ea typeface="+mj-ea"/>
              <a:cs typeface="B Nazanin" pitchFamily="2" charset="-78"/>
            </a:endParaRPr>
          </a:p>
        </p:txBody>
      </p:sp>
      <p:sp>
        <p:nvSpPr>
          <p:cNvPr id="33801" name="Rectangle 1"/>
          <p:cNvSpPr>
            <a:spLocks noChangeArrowheads="1"/>
          </p:cNvSpPr>
          <p:nvPr/>
        </p:nvSpPr>
        <p:spPr bwMode="auto">
          <a:xfrm>
            <a:off x="2830513" y="2006600"/>
            <a:ext cx="6670675" cy="788988"/>
          </a:xfrm>
          <a:prstGeom prst="rect">
            <a:avLst/>
          </a:prstGeom>
          <a:noFill/>
          <a:ln w="9525">
            <a:noFill/>
            <a:miter lim="800000"/>
            <a:headEnd/>
            <a:tailEnd/>
          </a:ln>
        </p:spPr>
        <p:txBody>
          <a:bodyPr lIns="95747" tIns="47875" rIns="95747" bIns="47875" anchor="ctr">
            <a:spAutoFit/>
          </a:bodyPr>
          <a:lstStyle/>
          <a:p>
            <a:pPr algn="just"/>
            <a:r>
              <a:rPr lang="fa-IR" sz="1500" b="1">
                <a:latin typeface="Calibri" pitchFamily="34" charset="0"/>
                <a:cs typeface="B Nazanin" pitchFamily="2" charset="-78"/>
              </a:rPr>
              <a:t>سازه‌هاي بنای مدرسه عباسقلی خان:</a:t>
            </a:r>
            <a:r>
              <a:rPr lang="en-US" sz="1500" b="1">
                <a:latin typeface="Calibri" pitchFamily="34" charset="0"/>
                <a:cs typeface="B Nazanin" pitchFamily="2" charset="-78"/>
              </a:rPr>
              <a:t> </a:t>
            </a:r>
          </a:p>
          <a:p>
            <a:pPr algn="just"/>
            <a:r>
              <a:rPr lang="fa-IR" sz="1000">
                <a:latin typeface="2  Nazanin" pitchFamily="2" charset="-78"/>
                <a:cs typeface="B Nazanin" pitchFamily="2" charset="-78"/>
              </a:rPr>
              <a:t>ديوار باربر آجري حداقل</a:t>
            </a:r>
            <a:r>
              <a:rPr lang="en-US" sz="1000">
                <a:latin typeface="2  Nazanin" pitchFamily="2" charset="-78"/>
                <a:cs typeface="B Nazanin" pitchFamily="2" charset="-78"/>
              </a:rPr>
              <a:t> cm35 </a:t>
            </a:r>
            <a:r>
              <a:rPr lang="fa-IR" sz="1000">
                <a:latin typeface="2  Nazanin" pitchFamily="2" charset="-78"/>
                <a:cs typeface="B Nazanin" pitchFamily="2" charset="-78"/>
              </a:rPr>
              <a:t>و ديوارهاي خشتي باربر</a:t>
            </a:r>
            <a:r>
              <a:rPr lang="en-US" sz="1000">
                <a:latin typeface="2  Nazanin" pitchFamily="2" charset="-78"/>
                <a:cs typeface="B Nazanin" pitchFamily="2" charset="-78"/>
              </a:rPr>
              <a:t> cm80 </a:t>
            </a:r>
            <a:r>
              <a:rPr lang="fa-IR" sz="1000">
                <a:latin typeface="2  Nazanin" pitchFamily="2" charset="-78"/>
                <a:cs typeface="B Nazanin" pitchFamily="2" charset="-78"/>
              </a:rPr>
              <a:t>ضخامت دارند، ديوار باربر</a:t>
            </a:r>
            <a:r>
              <a:rPr lang="en-US" sz="1000">
                <a:latin typeface="2  Nazanin" pitchFamily="2" charset="-78"/>
                <a:cs typeface="B Nazanin" pitchFamily="2" charset="-78"/>
              </a:rPr>
              <a:t> «</a:t>
            </a:r>
            <a:r>
              <a:rPr lang="fa-IR" sz="1000">
                <a:latin typeface="2  Nazanin" pitchFamily="2" charset="-78"/>
                <a:cs typeface="B Nazanin" pitchFamily="2" charset="-78"/>
              </a:rPr>
              <a:t>اسپر» در ديوار آجري</a:t>
            </a:r>
            <a:r>
              <a:rPr lang="en-US" sz="1000">
                <a:latin typeface="2  Nazanin" pitchFamily="2" charset="-78"/>
                <a:cs typeface="B Nazanin" pitchFamily="2" charset="-78"/>
              </a:rPr>
              <a:t> cm11</a:t>
            </a:r>
            <a:r>
              <a:rPr lang="fa-IR" sz="1000">
                <a:latin typeface="2  Nazanin" pitchFamily="2" charset="-78"/>
                <a:cs typeface="B Nazanin" pitchFamily="2" charset="-78"/>
              </a:rPr>
              <a:t>و در سطوح كوچكتر</a:t>
            </a:r>
            <a:r>
              <a:rPr lang="en-US" sz="1000">
                <a:latin typeface="2  Nazanin" pitchFamily="2" charset="-78"/>
                <a:cs typeface="B Nazanin" pitchFamily="2" charset="-78"/>
              </a:rPr>
              <a:t> cm5 </a:t>
            </a:r>
            <a:r>
              <a:rPr lang="fa-IR" sz="1000">
                <a:latin typeface="2  Nazanin" pitchFamily="2" charset="-78"/>
                <a:cs typeface="B Nazanin" pitchFamily="2" charset="-78"/>
              </a:rPr>
              <a:t>است</a:t>
            </a:r>
            <a:r>
              <a:rPr lang="en-US" sz="1000">
                <a:latin typeface="2  Nazanin" pitchFamily="2" charset="-78"/>
                <a:cs typeface="B Nazanin" pitchFamily="2" charset="-78"/>
              </a:rPr>
              <a:t>.</a:t>
            </a:r>
            <a:r>
              <a:rPr lang="fa-IR" sz="1000">
                <a:latin typeface="2  Nazanin" pitchFamily="2" charset="-78"/>
                <a:cs typeface="B Nazanin" pitchFamily="2" charset="-78"/>
              </a:rPr>
              <a:t>در قسمت هایی كه بارها يكنوخت بر ديوار وارد نشود، امكان ترك در فصل مشترك نقاط تحت فشار با ساير نقاط وجود دارد براي رفع اين مشكل ديوار در قسمت‌هايي كه بارگذاري نشده‌اند با تاقچه و رف سبك شده اند.</a:t>
            </a:r>
            <a:endParaRPr lang="en-US" sz="1000">
              <a:latin typeface="2  Nazanin" pitchFamily="2" charset="-78"/>
              <a:cs typeface="B Nazanin" pitchFamily="2" charset="-78"/>
            </a:endParaRPr>
          </a:p>
        </p:txBody>
      </p:sp>
      <p:grpSp>
        <p:nvGrpSpPr>
          <p:cNvPr id="33802" name="Group 65"/>
          <p:cNvGrpSpPr>
            <a:grpSpLocks/>
          </p:cNvGrpSpPr>
          <p:nvPr/>
        </p:nvGrpSpPr>
        <p:grpSpPr bwMode="auto">
          <a:xfrm>
            <a:off x="2417763" y="2841625"/>
            <a:ext cx="3124200" cy="2819400"/>
            <a:chOff x="3214678" y="2854336"/>
            <a:chExt cx="2388728" cy="2717804"/>
          </a:xfrm>
        </p:grpSpPr>
        <p:pic>
          <p:nvPicPr>
            <p:cNvPr id="33826" name="Picture 74" descr="پلان وهمکف خطوط برش.png"/>
            <p:cNvPicPr>
              <a:picLocks noChangeAspect="1"/>
            </p:cNvPicPr>
            <p:nvPr/>
          </p:nvPicPr>
          <p:blipFill>
            <a:blip r:embed="rId6">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33827" name="Oval 78"/>
            <p:cNvSpPr>
              <a:spLocks noChangeArrowheads="1"/>
            </p:cNvSpPr>
            <p:nvPr/>
          </p:nvSpPr>
          <p:spPr bwMode="auto">
            <a:xfrm>
              <a:off x="4270163" y="4808526"/>
              <a:ext cx="444316" cy="500067"/>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sp>
        <p:nvSpPr>
          <p:cNvPr id="50" name="Down Arrow 49"/>
          <p:cNvSpPr/>
          <p:nvPr/>
        </p:nvSpPr>
        <p:spPr>
          <a:xfrm rot="19067831">
            <a:off x="6599238" y="3340100"/>
            <a:ext cx="127000" cy="471488"/>
          </a:xfrm>
          <a:prstGeom prst="downArrow">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51" name="Down Arrow 50"/>
          <p:cNvSpPr/>
          <p:nvPr/>
        </p:nvSpPr>
        <p:spPr>
          <a:xfrm rot="2867831">
            <a:off x="5841206" y="3305970"/>
            <a:ext cx="117475" cy="512762"/>
          </a:xfrm>
          <a:prstGeom prst="downArrow">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33805" name="TextBox 51"/>
          <p:cNvSpPr txBox="1">
            <a:spLocks noChangeArrowheads="1"/>
          </p:cNvSpPr>
          <p:nvPr/>
        </p:nvSpPr>
        <p:spPr bwMode="auto">
          <a:xfrm>
            <a:off x="7429500" y="3789363"/>
            <a:ext cx="2001838" cy="992187"/>
          </a:xfrm>
          <a:prstGeom prst="rect">
            <a:avLst/>
          </a:prstGeom>
          <a:noFill/>
          <a:ln w="9525">
            <a:noFill/>
            <a:miter lim="800000"/>
            <a:headEnd/>
            <a:tailEnd/>
          </a:ln>
        </p:spPr>
        <p:txBody>
          <a:bodyPr lIns="68415" tIns="34208" rIns="68415" bIns="34208">
            <a:spAutoFit/>
          </a:bodyPr>
          <a:lstStyle/>
          <a:p>
            <a:pPr algn="just"/>
            <a:r>
              <a:rPr lang="fa-IR" sz="1200">
                <a:latin typeface="Calibri" pitchFamily="34" charset="0"/>
                <a:cs typeface="B Nazanin" pitchFamily="2" charset="-78"/>
              </a:rPr>
              <a:t>با توجه به تحلیل های صورت گرفته نتیجه می گیریم که در قسمت هایی که هیچ سازه ای جهت مهار نیروی وارده بر حرزها نیست بر ضخامت دیوارها افزوده شده است</a:t>
            </a:r>
          </a:p>
        </p:txBody>
      </p:sp>
      <p:sp>
        <p:nvSpPr>
          <p:cNvPr id="54" name="Up-Down Arrow 53"/>
          <p:cNvSpPr/>
          <p:nvPr/>
        </p:nvSpPr>
        <p:spPr>
          <a:xfrm rot="5400000">
            <a:off x="6606382" y="5760243"/>
            <a:ext cx="114300" cy="354013"/>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57" name="Up-Down Arrow 56"/>
          <p:cNvSpPr/>
          <p:nvPr/>
        </p:nvSpPr>
        <p:spPr>
          <a:xfrm rot="5400000">
            <a:off x="5839619" y="5758657"/>
            <a:ext cx="114300" cy="354012"/>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pic>
        <p:nvPicPr>
          <p:cNvPr id="33808" name="Picture 35"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33809" name="Group 36"/>
          <p:cNvGrpSpPr>
            <a:grpSpLocks/>
          </p:cNvGrpSpPr>
          <p:nvPr/>
        </p:nvGrpSpPr>
        <p:grpSpPr bwMode="auto">
          <a:xfrm>
            <a:off x="325438" y="1616075"/>
            <a:ext cx="3425825" cy="5187950"/>
            <a:chOff x="421417" y="2261407"/>
            <a:chExt cx="4426324" cy="7263590"/>
          </a:xfrm>
        </p:grpSpPr>
        <p:grpSp>
          <p:nvGrpSpPr>
            <p:cNvPr id="33815" name="Group 82"/>
            <p:cNvGrpSpPr>
              <a:grpSpLocks/>
            </p:cNvGrpSpPr>
            <p:nvPr/>
          </p:nvGrpSpPr>
          <p:grpSpPr bwMode="auto">
            <a:xfrm>
              <a:off x="421417" y="2261407"/>
              <a:ext cx="4426324" cy="7263590"/>
              <a:chOff x="80891" y="3033303"/>
              <a:chExt cx="5100710" cy="6278942"/>
            </a:xfrm>
          </p:grpSpPr>
          <p:pic>
            <p:nvPicPr>
              <p:cNvPr id="33817"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3818"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3825"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3816"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1"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2" name="Picture 2" descr="C:\Users\Fahime\Desktop\ی.png"/>
          <p:cNvPicPr>
            <a:picLocks noChangeAspect="1" noChangeArrowheads="1"/>
          </p:cNvPicPr>
          <p:nvPr/>
        </p:nvPicPr>
        <p:blipFill>
          <a:blip r:embed="rId10" cstate="print">
            <a:clrChange>
              <a:clrFrom>
                <a:srgbClr val="FFFFFF"/>
              </a:clrFrom>
              <a:clrTo>
                <a:srgbClr val="FFFFFF">
                  <a:alpha val="0"/>
                </a:srgbClr>
              </a:clrTo>
            </a:clrChange>
            <a:duotone>
              <a:prstClr val="black"/>
              <a:schemeClr val="tx2">
                <a:tint val="45000"/>
                <a:satMod val="400000"/>
              </a:schemeClr>
            </a:duotone>
          </a:blip>
          <a:srcRect l="16500" t="5625" r="11001" b="7500"/>
          <a:stretch>
            <a:fillRect/>
          </a:stretch>
        </p:blipFill>
        <p:spPr bwMode="auto">
          <a:xfrm>
            <a:off x="5336270" y="2993571"/>
            <a:ext cx="2034266" cy="1800119"/>
          </a:xfrm>
          <a:prstGeom prst="rect">
            <a:avLst/>
          </a:prstGeom>
          <a:noFill/>
        </p:spPr>
      </p:pic>
      <p:sp>
        <p:nvSpPr>
          <p:cNvPr id="6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3813"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2" name="Slide Number Placeholder 36"/>
          <p:cNvSpPr>
            <a:spLocks noGrp="1"/>
          </p:cNvSpPr>
          <p:nvPr>
            <p:ph type="sldNum" sz="quarter" idx="12"/>
          </p:nvPr>
        </p:nvSpPr>
        <p:spPr>
          <a:xfrm>
            <a:off x="3525838" y="6438900"/>
            <a:ext cx="2311400" cy="365125"/>
          </a:xfrm>
        </p:spPr>
        <p:txBody>
          <a:bodyPr/>
          <a:lstStyle/>
          <a:p>
            <a:pPr>
              <a:defRPr/>
            </a:pPr>
            <a:fld id="{940CF9FE-C287-4F4A-8F01-0963BE262732}" type="slidenum">
              <a:rPr lang="en-US" smtClean="0">
                <a:latin typeface="F_jalal" pitchFamily="2" charset="0"/>
              </a:rPr>
              <a:pPr>
                <a:defRPr/>
              </a:pPr>
              <a:t>32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Documents and Settings\Administrator.EMTEDAD-D80151A\Desktop\123.PNG"/>
          <p:cNvPicPr>
            <a:picLocks noChangeAspect="1" noChangeArrowheads="1"/>
          </p:cNvPicPr>
          <p:nvPr/>
        </p:nvPicPr>
        <p:blipFill>
          <a:blip r:embed="rId2">
            <a:clrChange>
              <a:clrFrom>
                <a:srgbClr val="FFFFFF"/>
              </a:clrFrom>
              <a:clrTo>
                <a:srgbClr val="FFFFFF">
                  <a:alpha val="0"/>
                </a:srgbClr>
              </a:clrTo>
            </a:clrChange>
            <a:lum bright="-40000" contrast="-40000"/>
          </a:blip>
          <a:srcRect l="7483" t="11227" r="7124" b="11862"/>
          <a:stretch>
            <a:fillRect/>
          </a:stretch>
        </p:blipFill>
        <p:spPr bwMode="auto">
          <a:xfrm>
            <a:off x="5570538" y="3371850"/>
            <a:ext cx="1830387" cy="1217613"/>
          </a:xfrm>
          <a:prstGeom prst="rect">
            <a:avLst/>
          </a:prstGeom>
          <a:noFill/>
          <a:ln w="9525">
            <a:noFill/>
            <a:miter lim="800000"/>
            <a:headEnd/>
            <a:tailEnd/>
          </a:ln>
        </p:spPr>
      </p:pic>
      <p:pic>
        <p:nvPicPr>
          <p:cNvPr id="34819"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4820"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34821"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239963" y="1450975"/>
            <a:ext cx="7216775" cy="563563"/>
          </a:xfrm>
          <a:prstGeom prst="rect">
            <a:avLst/>
          </a:prstGeom>
        </p:spPr>
        <p:txBody>
          <a:bodyPr lIns="95747" tIns="47875" rIns="95747" bIns="47875"/>
          <a:lstStyle/>
          <a:p>
            <a:pPr defTabSz="957011" fontAlgn="auto">
              <a:spcBef>
                <a:spcPts val="0"/>
              </a:spcBef>
              <a:spcAft>
                <a:spcPts val="0"/>
              </a:spcAft>
              <a:defRPr/>
            </a:pPr>
            <a:r>
              <a:rPr lang="fa-IR" sz="2100" b="1" kern="0" dirty="0">
                <a:latin typeface="+mj-lt"/>
                <a:ea typeface="+mj-ea"/>
                <a:cs typeface="B Nazanin" pitchFamily="2" charset="-78"/>
              </a:rPr>
              <a:t>تحلیل سازه ای بنا</a:t>
            </a:r>
            <a:endParaRPr lang="en-US" sz="2100" b="1" kern="0" dirty="0">
              <a:latin typeface="+mj-lt"/>
              <a:ea typeface="+mj-ea"/>
              <a:cs typeface="B Nazanin" pitchFamily="2" charset="-78"/>
            </a:endParaRPr>
          </a:p>
        </p:txBody>
      </p:sp>
      <p:sp>
        <p:nvSpPr>
          <p:cNvPr id="34825" name="Rectangle 1"/>
          <p:cNvSpPr>
            <a:spLocks noChangeArrowheads="1"/>
          </p:cNvSpPr>
          <p:nvPr/>
        </p:nvSpPr>
        <p:spPr bwMode="auto">
          <a:xfrm>
            <a:off x="2881313" y="2006600"/>
            <a:ext cx="6670675" cy="788988"/>
          </a:xfrm>
          <a:prstGeom prst="rect">
            <a:avLst/>
          </a:prstGeom>
          <a:noFill/>
          <a:ln w="9525">
            <a:noFill/>
            <a:miter lim="800000"/>
            <a:headEnd/>
            <a:tailEnd/>
          </a:ln>
        </p:spPr>
        <p:txBody>
          <a:bodyPr lIns="95747" tIns="47875" rIns="95747" bIns="47875" anchor="ctr">
            <a:spAutoFit/>
          </a:bodyPr>
          <a:lstStyle/>
          <a:p>
            <a:pPr algn="just"/>
            <a:r>
              <a:rPr lang="fa-IR" sz="1500" b="1">
                <a:latin typeface="Calibri" pitchFamily="34" charset="0"/>
                <a:cs typeface="B Nazanin" pitchFamily="2" charset="-78"/>
              </a:rPr>
              <a:t>سازه‌هاي بنای مدرسه عباسقلی خان:</a:t>
            </a:r>
            <a:r>
              <a:rPr lang="en-US" sz="1500" b="1">
                <a:latin typeface="Calibri" pitchFamily="34" charset="0"/>
                <a:cs typeface="B Nazanin" pitchFamily="2" charset="-78"/>
              </a:rPr>
              <a:t> </a:t>
            </a:r>
          </a:p>
          <a:p>
            <a:pPr algn="just"/>
            <a:r>
              <a:rPr lang="fa-IR" sz="1000">
                <a:latin typeface="Calibri" pitchFamily="34" charset="0"/>
                <a:cs typeface="B Nazanin" pitchFamily="2" charset="-78"/>
              </a:rPr>
              <a:t>ديوار باربر آجري حداقل</a:t>
            </a:r>
            <a:r>
              <a:rPr lang="en-US" sz="1000">
                <a:latin typeface="Calibri" pitchFamily="34" charset="0"/>
                <a:cs typeface="B Nazanin" pitchFamily="2" charset="-78"/>
              </a:rPr>
              <a:t> cm35 </a:t>
            </a:r>
            <a:r>
              <a:rPr lang="fa-IR" sz="1000">
                <a:latin typeface="Calibri" pitchFamily="34" charset="0"/>
                <a:cs typeface="B Nazanin" pitchFamily="2" charset="-78"/>
              </a:rPr>
              <a:t>و ديوارهاي خشتي باربر</a:t>
            </a:r>
            <a:r>
              <a:rPr lang="en-US" sz="1000">
                <a:latin typeface="Calibri" pitchFamily="34" charset="0"/>
                <a:cs typeface="B Nazanin" pitchFamily="2" charset="-78"/>
              </a:rPr>
              <a:t> cm80 </a:t>
            </a:r>
            <a:r>
              <a:rPr lang="fa-IR" sz="1000">
                <a:latin typeface="Calibri" pitchFamily="34" charset="0"/>
                <a:cs typeface="B Nazanin" pitchFamily="2" charset="-78"/>
              </a:rPr>
              <a:t>ضخامت دارند، ديوار باربر</a:t>
            </a:r>
            <a:r>
              <a:rPr lang="en-US" sz="1000">
                <a:latin typeface="Calibri" pitchFamily="34" charset="0"/>
                <a:cs typeface="B Nazanin" pitchFamily="2" charset="-78"/>
              </a:rPr>
              <a:t> «</a:t>
            </a:r>
            <a:r>
              <a:rPr lang="fa-IR" sz="1000">
                <a:latin typeface="Calibri" pitchFamily="34" charset="0"/>
                <a:cs typeface="B Nazanin" pitchFamily="2" charset="-78"/>
              </a:rPr>
              <a:t>اسپر» در ديوار آجري</a:t>
            </a:r>
            <a:r>
              <a:rPr lang="en-US" sz="1000">
                <a:latin typeface="Calibri" pitchFamily="34" charset="0"/>
                <a:cs typeface="B Nazanin" pitchFamily="2" charset="-78"/>
              </a:rPr>
              <a:t> </a:t>
            </a:r>
            <a:r>
              <a:rPr lang="en-US" sz="1000">
                <a:latin typeface="2  Nazanin" pitchFamily="2" charset="-78"/>
                <a:cs typeface="B Nazanin" pitchFamily="2" charset="-78"/>
              </a:rPr>
              <a:t>cm11</a:t>
            </a:r>
            <a:r>
              <a:rPr lang="fa-IR" sz="1000">
                <a:latin typeface="Calibri" pitchFamily="34" charset="0"/>
                <a:cs typeface="B Nazanin" pitchFamily="2" charset="-78"/>
              </a:rPr>
              <a:t>و در سطوح كوچكتر</a:t>
            </a:r>
            <a:r>
              <a:rPr lang="en-US" sz="1000">
                <a:latin typeface="Calibri" pitchFamily="34" charset="0"/>
                <a:cs typeface="B Nazanin" pitchFamily="2" charset="-78"/>
              </a:rPr>
              <a:t> cm5 </a:t>
            </a:r>
            <a:r>
              <a:rPr lang="fa-IR" sz="1000">
                <a:latin typeface="Calibri" pitchFamily="34" charset="0"/>
                <a:cs typeface="B Nazanin" pitchFamily="2" charset="-78"/>
              </a:rPr>
              <a:t>است</a:t>
            </a:r>
            <a:r>
              <a:rPr lang="en-US" sz="1000">
                <a:latin typeface="Calibri" pitchFamily="34" charset="0"/>
                <a:cs typeface="B Nazanin" pitchFamily="2" charset="-78"/>
              </a:rPr>
              <a:t>.</a:t>
            </a:r>
            <a:br>
              <a:rPr lang="en-US" sz="1000">
                <a:latin typeface="Calibri" pitchFamily="34" charset="0"/>
                <a:cs typeface="B Nazanin" pitchFamily="2" charset="-78"/>
              </a:rPr>
            </a:br>
            <a:r>
              <a:rPr lang="fa-IR" sz="1000">
                <a:latin typeface="Calibri" pitchFamily="34" charset="0"/>
                <a:cs typeface="B Nazanin" pitchFamily="2" charset="-78"/>
              </a:rPr>
              <a:t>در قسمت هایی كه بارها يكنوخت بر ديوار وارد نشود، امكان ترك در فصل مشترك نقاط تحت فشار با ساير نقاط وجود دارد براي رفع اين مشكل ديوار در قسمت‌هايي كه بارگذاري نشده‌اند با تاقچه و رف سبك شده اند</a:t>
            </a:r>
            <a:endParaRPr lang="en-US" sz="1000">
              <a:latin typeface="Calibri" pitchFamily="34" charset="0"/>
              <a:cs typeface="B Nazanin" pitchFamily="2" charset="-78"/>
            </a:endParaRPr>
          </a:p>
        </p:txBody>
      </p:sp>
      <p:grpSp>
        <p:nvGrpSpPr>
          <p:cNvPr id="34826" name="Group 65"/>
          <p:cNvGrpSpPr>
            <a:grpSpLocks/>
          </p:cNvGrpSpPr>
          <p:nvPr/>
        </p:nvGrpSpPr>
        <p:grpSpPr bwMode="auto">
          <a:xfrm>
            <a:off x="2867025" y="2884488"/>
            <a:ext cx="2557463" cy="2720975"/>
            <a:chOff x="3432354" y="2897876"/>
            <a:chExt cx="2013503" cy="2514395"/>
          </a:xfrm>
        </p:grpSpPr>
        <p:pic>
          <p:nvPicPr>
            <p:cNvPr id="34854" name="Picture 74" descr="پلان وهمکف خطوط برش.png"/>
            <p:cNvPicPr>
              <a:picLocks noChangeAspect="1"/>
            </p:cNvPicPr>
            <p:nvPr/>
          </p:nvPicPr>
          <p:blipFill>
            <a:blip r:embed="rId6">
              <a:clrChange>
                <a:clrFrom>
                  <a:srgbClr val="FFFFFF"/>
                </a:clrFrom>
                <a:clrTo>
                  <a:srgbClr val="FFFFFF">
                    <a:alpha val="0"/>
                  </a:srgbClr>
                </a:clrTo>
              </a:clrChange>
            </a:blip>
            <a:srcRect l="5489" t="8734" r="8472" b="6975"/>
            <a:stretch>
              <a:fillRect/>
            </a:stretch>
          </p:blipFill>
          <p:spPr bwMode="auto">
            <a:xfrm rot="5400000">
              <a:off x="3181908" y="3148322"/>
              <a:ext cx="2514395" cy="2013503"/>
            </a:xfrm>
            <a:prstGeom prst="rect">
              <a:avLst/>
            </a:prstGeom>
            <a:noFill/>
            <a:ln w="9525">
              <a:noFill/>
              <a:miter lim="800000"/>
              <a:headEnd/>
              <a:tailEnd/>
            </a:ln>
          </p:spPr>
        </p:pic>
        <p:sp>
          <p:nvSpPr>
            <p:cNvPr id="34855" name="Oval 78"/>
            <p:cNvSpPr>
              <a:spLocks noChangeArrowheads="1"/>
            </p:cNvSpPr>
            <p:nvPr/>
          </p:nvSpPr>
          <p:spPr bwMode="auto">
            <a:xfrm>
              <a:off x="5051294" y="4487061"/>
              <a:ext cx="285725" cy="272121"/>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34827" name="Group 47"/>
          <p:cNvGrpSpPr>
            <a:grpSpLocks/>
          </p:cNvGrpSpPr>
          <p:nvPr/>
        </p:nvGrpSpPr>
        <p:grpSpPr bwMode="auto">
          <a:xfrm>
            <a:off x="5602288" y="3392488"/>
            <a:ext cx="1677987" cy="1212850"/>
            <a:chOff x="7448514" y="4589577"/>
            <a:chExt cx="2533685" cy="1858661"/>
          </a:xfrm>
        </p:grpSpPr>
        <p:cxnSp>
          <p:nvCxnSpPr>
            <p:cNvPr id="37" name="Straight Connector 36"/>
            <p:cNvCxnSpPr/>
            <p:nvPr/>
          </p:nvCxnSpPr>
          <p:spPr>
            <a:xfrm>
              <a:off x="7448514" y="6445804"/>
              <a:ext cx="2533685" cy="2434"/>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2" name="Left Arrow 41"/>
            <p:cNvSpPr/>
            <p:nvPr/>
          </p:nvSpPr>
          <p:spPr>
            <a:xfrm rot="13000880">
              <a:off x="8237144" y="4589577"/>
              <a:ext cx="457838" cy="17516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sp>
          <p:nvSpPr>
            <p:cNvPr id="43" name="Left Arrow 42"/>
            <p:cNvSpPr/>
            <p:nvPr/>
          </p:nvSpPr>
          <p:spPr>
            <a:xfrm rot="19006346">
              <a:off x="8764496" y="4601740"/>
              <a:ext cx="457838" cy="177595"/>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sp>
          <p:nvSpPr>
            <p:cNvPr id="45" name="Rectangle 44"/>
            <p:cNvSpPr/>
            <p:nvPr/>
          </p:nvSpPr>
          <p:spPr>
            <a:xfrm>
              <a:off x="8704570" y="5144256"/>
              <a:ext cx="79102" cy="1289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grpSp>
      <p:sp>
        <p:nvSpPr>
          <p:cNvPr id="34828" name="TextBox 45"/>
          <p:cNvSpPr txBox="1">
            <a:spLocks noChangeArrowheads="1"/>
          </p:cNvSpPr>
          <p:nvPr/>
        </p:nvSpPr>
        <p:spPr bwMode="auto">
          <a:xfrm>
            <a:off x="7605713" y="3471863"/>
            <a:ext cx="1851025" cy="1362075"/>
          </a:xfrm>
          <a:prstGeom prst="rect">
            <a:avLst/>
          </a:prstGeom>
          <a:noFill/>
          <a:ln w="9525">
            <a:noFill/>
            <a:miter lim="800000"/>
            <a:headEnd/>
            <a:tailEnd/>
          </a:ln>
        </p:spPr>
        <p:txBody>
          <a:bodyPr lIns="68415" tIns="34208" rIns="68415" bIns="34208">
            <a:spAutoFit/>
          </a:bodyPr>
          <a:lstStyle/>
          <a:p>
            <a:pPr algn="just"/>
            <a:r>
              <a:rPr lang="fa-IR" sz="1200">
                <a:latin typeface="Calibri" pitchFamily="34" charset="0"/>
                <a:cs typeface="B Nazanin" pitchFamily="2" charset="-78"/>
              </a:rPr>
              <a:t>با توجه به تحلیل های صورت گرفته نتیجه می گیریم که در قسمت هایی که سازه ای جهت مهار نیروی وارده بر حرزها وجود دارد و باعث می شود نیروهای وارده از دو طرف یکدیگر را خنثی کنند از ضخامت دیوارها کاسته شده است</a:t>
            </a:r>
          </a:p>
        </p:txBody>
      </p:sp>
      <p:grpSp>
        <p:nvGrpSpPr>
          <p:cNvPr id="34829" name="Group 49"/>
          <p:cNvGrpSpPr>
            <a:grpSpLocks/>
          </p:cNvGrpSpPr>
          <p:nvPr/>
        </p:nvGrpSpPr>
        <p:grpSpPr bwMode="auto">
          <a:xfrm>
            <a:off x="5716588" y="4908550"/>
            <a:ext cx="1417637" cy="1350963"/>
            <a:chOff x="7238752" y="6872275"/>
            <a:chExt cx="1832323" cy="1890725"/>
          </a:xfrm>
        </p:grpSpPr>
        <p:pic>
          <p:nvPicPr>
            <p:cNvPr id="34848" name="Picture 74" descr="پلان وهمکف خطوط برش.png"/>
            <p:cNvPicPr>
              <a:picLocks noChangeAspect="1"/>
            </p:cNvPicPr>
            <p:nvPr/>
          </p:nvPicPr>
          <p:blipFill>
            <a:blip r:embed="rId6">
              <a:clrChange>
                <a:clrFrom>
                  <a:srgbClr val="FFFFFF"/>
                </a:clrFrom>
                <a:clrTo>
                  <a:srgbClr val="FFFFFF">
                    <a:alpha val="0"/>
                  </a:srgbClr>
                </a:clrTo>
              </a:clrChange>
            </a:blip>
            <a:srcRect l="16222" t="49164" r="70190" b="34477"/>
            <a:stretch>
              <a:fillRect/>
            </a:stretch>
          </p:blipFill>
          <p:spPr bwMode="auto">
            <a:xfrm rot="5400000">
              <a:off x="7209551" y="6901476"/>
              <a:ext cx="1890725" cy="1832323"/>
            </a:xfrm>
            <a:prstGeom prst="rect">
              <a:avLst/>
            </a:prstGeom>
            <a:noFill/>
            <a:ln w="9525">
              <a:noFill/>
              <a:miter lim="800000"/>
              <a:headEnd/>
              <a:tailEnd/>
            </a:ln>
          </p:spPr>
        </p:pic>
        <p:sp>
          <p:nvSpPr>
            <p:cNvPr id="49" name="Left-Right Arrow 48"/>
            <p:cNvSpPr/>
            <p:nvPr/>
          </p:nvSpPr>
          <p:spPr>
            <a:xfrm>
              <a:off x="8077968" y="7696552"/>
              <a:ext cx="194929" cy="91092"/>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grpSp>
      <p:pic>
        <p:nvPicPr>
          <p:cNvPr id="34830" name="Picture 35"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34831" name="Group 37"/>
          <p:cNvGrpSpPr>
            <a:grpSpLocks/>
          </p:cNvGrpSpPr>
          <p:nvPr/>
        </p:nvGrpSpPr>
        <p:grpSpPr bwMode="auto">
          <a:xfrm>
            <a:off x="325438" y="1616075"/>
            <a:ext cx="3425825" cy="5187950"/>
            <a:chOff x="421417" y="2261407"/>
            <a:chExt cx="4426324" cy="7263590"/>
          </a:xfrm>
        </p:grpSpPr>
        <p:grpSp>
          <p:nvGrpSpPr>
            <p:cNvPr id="34837" name="Group 82"/>
            <p:cNvGrpSpPr>
              <a:grpSpLocks/>
            </p:cNvGrpSpPr>
            <p:nvPr/>
          </p:nvGrpSpPr>
          <p:grpSpPr bwMode="auto">
            <a:xfrm>
              <a:off x="421417" y="2261407"/>
              <a:ext cx="4426324" cy="7263590"/>
              <a:chOff x="80891" y="3033303"/>
              <a:chExt cx="5100710" cy="6278942"/>
            </a:xfrm>
          </p:grpSpPr>
          <p:pic>
            <p:nvPicPr>
              <p:cNvPr id="3483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4840" name="Group 29"/>
              <p:cNvGrpSpPr>
                <a:grpSpLocks/>
              </p:cNvGrpSpPr>
              <p:nvPr/>
            </p:nvGrpSpPr>
            <p:grpSpPr bwMode="auto">
              <a:xfrm>
                <a:off x="80891" y="3033303"/>
                <a:ext cx="5100710" cy="6278942"/>
                <a:chOff x="80891" y="3033303"/>
                <a:chExt cx="5100710" cy="6278942"/>
              </a:xfrm>
            </p:grpSpPr>
            <p:sp>
              <p:nvSpPr>
                <p:cNvPr id="5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4847"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4838" name="TextBox 4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3"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2050" name="Picture 2" descr="C:\Users\Fahime\Desktop\123.PNG"/>
          <p:cNvPicPr>
            <a:picLocks noChangeAspect="1" noChangeArrowheads="1"/>
          </p:cNvPicPr>
          <p:nvPr/>
        </p:nvPicPr>
        <p:blipFill>
          <a:blip r:embed="rId10" cstate="print">
            <a:clrChange>
              <a:clrFrom>
                <a:srgbClr val="FFFFFF"/>
              </a:clrFrom>
              <a:clrTo>
                <a:srgbClr val="FFFFFF">
                  <a:alpha val="0"/>
                </a:srgbClr>
              </a:clrTo>
            </a:clrChange>
            <a:duotone>
              <a:prstClr val="black"/>
              <a:schemeClr val="tx2">
                <a:tint val="45000"/>
                <a:satMod val="400000"/>
              </a:schemeClr>
            </a:duotone>
            <a:lum bright="-40000" contrast="-40000"/>
          </a:blip>
          <a:srcRect l="3376" t="5835" r="6707" b="27003"/>
          <a:stretch>
            <a:fillRect/>
          </a:stretch>
        </p:blipFill>
        <p:spPr bwMode="auto">
          <a:xfrm>
            <a:off x="5357086" y="3265714"/>
            <a:ext cx="2190343" cy="1208151"/>
          </a:xfrm>
          <a:prstGeom prst="rect">
            <a:avLst/>
          </a:prstGeom>
          <a:noFill/>
        </p:spPr>
      </p:pic>
      <p:sp>
        <p:nvSpPr>
          <p:cNvPr id="64"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4835"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6E086BFB-39AD-4E2A-9E1F-741C5B47968F}" type="slidenum">
              <a:rPr lang="en-US" smtClean="0">
                <a:latin typeface="F_jalal" pitchFamily="2" charset="0"/>
              </a:rPr>
              <a:pPr>
                <a:defRPr/>
              </a:pPr>
              <a:t>33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584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584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2239963" y="1558925"/>
            <a:ext cx="7216775" cy="563563"/>
          </a:xfrm>
          <a:prstGeom prst="rect">
            <a:avLst/>
          </a:prstGeom>
        </p:spPr>
        <p:txBody>
          <a:bodyPr lIns="95747" tIns="47875" rIns="95747" bIns="47875"/>
          <a:lstStyle/>
          <a:p>
            <a:pPr defTabSz="957011" fontAlgn="auto">
              <a:spcBef>
                <a:spcPts val="0"/>
              </a:spcBef>
              <a:spcAft>
                <a:spcPts val="0"/>
              </a:spcAft>
              <a:defRPr/>
            </a:pPr>
            <a:r>
              <a:rPr lang="fa-IR" sz="2100" b="1" kern="0" dirty="0">
                <a:latin typeface="+mj-lt"/>
                <a:ea typeface="+mj-ea"/>
                <a:cs typeface="B Nazanin" pitchFamily="2" charset="-78"/>
              </a:rPr>
              <a:t>تحلیل سازه ای بنا</a:t>
            </a:r>
            <a:endParaRPr lang="en-US" sz="2100" b="1" kern="0" dirty="0">
              <a:latin typeface="+mj-lt"/>
              <a:ea typeface="+mj-ea"/>
              <a:cs typeface="B Nazanin" pitchFamily="2" charset="-78"/>
            </a:endParaRPr>
          </a:p>
        </p:txBody>
      </p:sp>
      <p:sp>
        <p:nvSpPr>
          <p:cNvPr id="35848" name="Rectangle 1"/>
          <p:cNvSpPr>
            <a:spLocks noChangeArrowheads="1"/>
          </p:cNvSpPr>
          <p:nvPr/>
        </p:nvSpPr>
        <p:spPr bwMode="auto">
          <a:xfrm>
            <a:off x="2771775" y="1957388"/>
            <a:ext cx="6670675" cy="1327150"/>
          </a:xfrm>
          <a:prstGeom prst="rect">
            <a:avLst/>
          </a:prstGeom>
          <a:noFill/>
          <a:ln w="9525">
            <a:noFill/>
            <a:miter lim="800000"/>
            <a:headEnd/>
            <a:tailEnd/>
          </a:ln>
        </p:spPr>
        <p:txBody>
          <a:bodyPr lIns="95747" tIns="47875" rIns="95747" bIns="47875" anchor="ctr">
            <a:spAutoFit/>
          </a:bodyPr>
          <a:lstStyle/>
          <a:p>
            <a:pPr algn="just"/>
            <a:r>
              <a:rPr lang="fa-IR" sz="1000">
                <a:latin typeface="Calibri" pitchFamily="34" charset="0"/>
                <a:cs typeface="B Nazanin" pitchFamily="2" charset="-78"/>
              </a:rPr>
              <a:t>دیوارها به دو دسته عمده تقسیم می شوند:1-باربر.2-غیر باربر. دیوارهای باربر معمولاً در مقایسه با نوع غیر باربر از ضخامت بیشتر برخوردارند.در رابطه با نوع مصالحی که با آن ساخته می شوند، ضخامتها متفاوت است.مثلاً حداقل ضخامت یک دیوار باربر آجری 35 سانتیمتر است.حال آنکه در دیوار خشتی، این حداقل به 80 سانتیمتر می رسد</a:t>
            </a:r>
            <a:r>
              <a:rPr lang="en-US" sz="1000">
                <a:latin typeface="Calibri" pitchFamily="34" charset="0"/>
                <a:cs typeface="B Nazanin" pitchFamily="2" charset="-78"/>
              </a:rPr>
              <a:t>.</a:t>
            </a:r>
            <a:endParaRPr lang="fa-IR" sz="1000">
              <a:latin typeface="Calibri" pitchFamily="34" charset="0"/>
              <a:cs typeface="B Nazanin" pitchFamily="2" charset="-78"/>
            </a:endParaRPr>
          </a:p>
          <a:p>
            <a:pPr algn="just"/>
            <a:r>
              <a:rPr lang="fa-IR" sz="1000">
                <a:latin typeface="Calibri" pitchFamily="34" charset="0"/>
                <a:cs typeface="B Nazanin" pitchFamily="2" charset="-78"/>
              </a:rPr>
              <a:t>دیوارهای باربر که معمولاً بارپوشش(سقف) روی آنها قرار میگیرد،فشارها را به پی و در نهایت به زمین منتقل میکنند.</a:t>
            </a:r>
            <a:endParaRPr lang="en-US" sz="1000">
              <a:latin typeface="Calibri" pitchFamily="34" charset="0"/>
              <a:cs typeface="B Nazanin" pitchFamily="2" charset="-78"/>
            </a:endParaRPr>
          </a:p>
          <a:p>
            <a:pPr algn="just"/>
            <a:r>
              <a:rPr lang="fa-IR" sz="1000">
                <a:latin typeface="Calibri" pitchFamily="34" charset="0"/>
                <a:cs typeface="B Nazanin" pitchFamily="2" charset="-78"/>
              </a:rPr>
              <a:t>ضخامت دیوارهای غیرباربر که به آنها((اسپر)) یا تیغه می گویند با توجه به نوع مصالح و طول و ارتفاع دیوار بر اساس فشار بار وارد بر آنها (مثلاً بیشترین ضخامت تیغه آجری 11 سانتیمتر و در طول و ارتفاع کم، حداقل 5 سانتیمتر است)،محاسبه می شود.معمولاً در دیوارهای سراسری باربر در فواصل معینی از جرز پایه استفاده میکنند تا بتوانند از طول دیوار یک دست که ضریب مقاومت و ایستایی کمتری دارد،بکاهند و فضای داخل ساختمان را متنوع و وسیع تر سازند</a:t>
            </a:r>
            <a:r>
              <a:rPr lang="en-US" sz="1000">
                <a:latin typeface="Calibri" pitchFamily="34" charset="0"/>
                <a:cs typeface="B Nazanin" pitchFamily="2" charset="-78"/>
              </a:rPr>
              <a:t>. </a:t>
            </a:r>
            <a:r>
              <a:rPr lang="fa-IR" sz="1000">
                <a:latin typeface="Calibri" pitchFamily="34" charset="0"/>
                <a:cs typeface="B Nazanin" pitchFamily="2" charset="-78"/>
              </a:rPr>
              <a:t>بسیاری از اوقات به جای استفاده از دیوار سرتاسری باربر از ستون استفاده میکنند. </a:t>
            </a:r>
          </a:p>
        </p:txBody>
      </p:sp>
      <p:grpSp>
        <p:nvGrpSpPr>
          <p:cNvPr id="35849" name="Group 65"/>
          <p:cNvGrpSpPr>
            <a:grpSpLocks/>
          </p:cNvGrpSpPr>
          <p:nvPr/>
        </p:nvGrpSpPr>
        <p:grpSpPr bwMode="auto">
          <a:xfrm>
            <a:off x="3279775" y="3375025"/>
            <a:ext cx="2557463" cy="2720975"/>
            <a:chOff x="3432354" y="2897876"/>
            <a:chExt cx="2013503" cy="2514395"/>
          </a:xfrm>
        </p:grpSpPr>
        <p:pic>
          <p:nvPicPr>
            <p:cNvPr id="35870" name="Picture 74" descr="پلان وهمکف خطوط برش.png"/>
            <p:cNvPicPr>
              <a:picLocks noChangeAspect="1"/>
            </p:cNvPicPr>
            <p:nvPr/>
          </p:nvPicPr>
          <p:blipFill>
            <a:blip r:embed="rId5">
              <a:clrChange>
                <a:clrFrom>
                  <a:srgbClr val="FFFFFF"/>
                </a:clrFrom>
                <a:clrTo>
                  <a:srgbClr val="FFFFFF">
                    <a:alpha val="0"/>
                  </a:srgbClr>
                </a:clrTo>
              </a:clrChange>
            </a:blip>
            <a:srcRect l="5489" t="8734" r="8472" b="6975"/>
            <a:stretch>
              <a:fillRect/>
            </a:stretch>
          </p:blipFill>
          <p:spPr bwMode="auto">
            <a:xfrm rot="5400000">
              <a:off x="3181908" y="3148322"/>
              <a:ext cx="2514395" cy="2013503"/>
            </a:xfrm>
            <a:prstGeom prst="rect">
              <a:avLst/>
            </a:prstGeom>
            <a:noFill/>
            <a:ln w="9525">
              <a:noFill/>
              <a:miter lim="800000"/>
              <a:headEnd/>
              <a:tailEnd/>
            </a:ln>
          </p:spPr>
        </p:pic>
        <p:sp>
          <p:nvSpPr>
            <p:cNvPr id="35871" name="Oval 78"/>
            <p:cNvSpPr>
              <a:spLocks noChangeArrowheads="1"/>
            </p:cNvSpPr>
            <p:nvPr/>
          </p:nvSpPr>
          <p:spPr bwMode="auto">
            <a:xfrm>
              <a:off x="5051294" y="4487061"/>
              <a:ext cx="285725" cy="272121"/>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pic>
        <p:nvPicPr>
          <p:cNvPr id="35850" name="Picture 74" descr="پلان وهمکف خطوط برش.png"/>
          <p:cNvPicPr>
            <a:picLocks noChangeAspect="1"/>
          </p:cNvPicPr>
          <p:nvPr/>
        </p:nvPicPr>
        <p:blipFill>
          <a:blip r:embed="rId6">
            <a:clrChange>
              <a:clrFrom>
                <a:srgbClr val="FFFFFF"/>
              </a:clrFrom>
              <a:clrTo>
                <a:srgbClr val="FFFFFF">
                  <a:alpha val="0"/>
                </a:srgbClr>
              </a:clrTo>
            </a:clrChange>
          </a:blip>
          <a:srcRect l="67599" t="75613" r="27197" b="18762"/>
          <a:stretch>
            <a:fillRect/>
          </a:stretch>
        </p:blipFill>
        <p:spPr bwMode="auto">
          <a:xfrm>
            <a:off x="6015038" y="4157663"/>
            <a:ext cx="1457325" cy="1644650"/>
          </a:xfrm>
          <a:prstGeom prst="rect">
            <a:avLst/>
          </a:prstGeom>
          <a:noFill/>
          <a:ln w="9525">
            <a:noFill/>
            <a:miter lim="800000"/>
            <a:headEnd/>
            <a:tailEnd/>
          </a:ln>
        </p:spPr>
      </p:pic>
      <p:sp>
        <p:nvSpPr>
          <p:cNvPr id="48" name="Left Arrow 47"/>
          <p:cNvSpPr/>
          <p:nvPr/>
        </p:nvSpPr>
        <p:spPr>
          <a:xfrm rot="19204272">
            <a:off x="7229475" y="4676775"/>
            <a:ext cx="587375" cy="300038"/>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35852" name="TextBox 49"/>
          <p:cNvSpPr txBox="1">
            <a:spLocks noChangeArrowheads="1"/>
          </p:cNvSpPr>
          <p:nvPr/>
        </p:nvSpPr>
        <p:spPr bwMode="auto">
          <a:xfrm>
            <a:off x="7783513" y="4414838"/>
            <a:ext cx="1639887" cy="836612"/>
          </a:xfrm>
          <a:prstGeom prst="rect">
            <a:avLst/>
          </a:prstGeom>
          <a:noFill/>
          <a:ln w="9525">
            <a:noFill/>
            <a:miter lim="800000"/>
            <a:headEnd/>
            <a:tailEnd/>
          </a:ln>
        </p:spPr>
        <p:txBody>
          <a:bodyPr lIns="68415" tIns="34208" rIns="68415" bIns="34208">
            <a:spAutoFit/>
          </a:bodyPr>
          <a:lstStyle/>
          <a:p>
            <a:pPr algn="just"/>
            <a:r>
              <a:rPr lang="fa-IR" sz="1000">
                <a:latin typeface="Calibri" pitchFamily="34" charset="0"/>
                <a:cs typeface="B Nazanin" pitchFamily="2" charset="-78"/>
              </a:rPr>
              <a:t>با توجه به توضحیات داده شده در شکل مقابل می بینیم که در قسمت های میانی جرز ها به دلیل نیروی وارده کمتر از جرم دیوارها کاسته شده و طاق هایی طراحی شده است</a:t>
            </a:r>
          </a:p>
        </p:txBody>
      </p:sp>
      <p:pic>
        <p:nvPicPr>
          <p:cNvPr id="35853" name="Picture 35"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35854" name="Group 36"/>
          <p:cNvGrpSpPr>
            <a:grpSpLocks/>
          </p:cNvGrpSpPr>
          <p:nvPr/>
        </p:nvGrpSpPr>
        <p:grpSpPr bwMode="auto">
          <a:xfrm>
            <a:off x="325438" y="1616075"/>
            <a:ext cx="3425825" cy="5187950"/>
            <a:chOff x="421417" y="2261407"/>
            <a:chExt cx="4426324" cy="7263590"/>
          </a:xfrm>
        </p:grpSpPr>
        <p:grpSp>
          <p:nvGrpSpPr>
            <p:cNvPr id="35859" name="Group 82"/>
            <p:cNvGrpSpPr>
              <a:grpSpLocks/>
            </p:cNvGrpSpPr>
            <p:nvPr/>
          </p:nvGrpSpPr>
          <p:grpSpPr bwMode="auto">
            <a:xfrm>
              <a:off x="421417" y="2261407"/>
              <a:ext cx="4426324" cy="7263590"/>
              <a:chOff x="80891" y="3033303"/>
              <a:chExt cx="5100710" cy="6278942"/>
            </a:xfrm>
          </p:grpSpPr>
          <p:pic>
            <p:nvPicPr>
              <p:cNvPr id="35861"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5862"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5869"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5860"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2"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1"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5857"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0" name="Slide Number Placeholder 36"/>
          <p:cNvSpPr>
            <a:spLocks noGrp="1"/>
          </p:cNvSpPr>
          <p:nvPr>
            <p:ph type="sldNum" sz="quarter" idx="12"/>
          </p:nvPr>
        </p:nvSpPr>
        <p:spPr>
          <a:xfrm>
            <a:off x="3525838" y="6438900"/>
            <a:ext cx="2311400" cy="365125"/>
          </a:xfrm>
        </p:spPr>
        <p:txBody>
          <a:bodyPr/>
          <a:lstStyle/>
          <a:p>
            <a:pPr>
              <a:defRPr/>
            </a:pPr>
            <a:fld id="{C3861E23-87DC-4C44-95C4-FBC4B1C1DFD8}" type="slidenum">
              <a:rPr lang="en-US" smtClean="0">
                <a:latin typeface="F_jalal" pitchFamily="2" charset="0"/>
              </a:rPr>
              <a:pPr>
                <a:defRPr/>
              </a:pPr>
              <a:t>34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686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686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3046413" y="2449513"/>
            <a:ext cx="2024062" cy="349250"/>
          </a:xfrm>
          <a:prstGeom prst="rect">
            <a:avLst/>
          </a:prstGeom>
        </p:spPr>
        <p:txBody>
          <a:bodyPr lIns="95747" tIns="47875" rIns="95747" bIns="47875"/>
          <a:lstStyle/>
          <a:p>
            <a:pPr algn="just" defTabSz="957011" fontAlgn="auto">
              <a:spcBef>
                <a:spcPts val="0"/>
              </a:spcBef>
              <a:spcAft>
                <a:spcPts val="0"/>
              </a:spcAft>
              <a:defRPr/>
            </a:pPr>
            <a:r>
              <a:rPr lang="fa-IR" sz="1000" b="1" kern="0" dirty="0">
                <a:latin typeface="+mj-lt"/>
                <a:ea typeface="+mj-ea"/>
                <a:cs typeface="B Nazanin" pitchFamily="2" charset="-78"/>
              </a:rPr>
              <a:t>پلان وضعیت قرار گیری سرویس پله ها</a:t>
            </a:r>
            <a:endParaRPr lang="en-US" sz="1000" b="1" kern="0" dirty="0">
              <a:latin typeface="+mj-lt"/>
              <a:ea typeface="+mj-ea"/>
              <a:cs typeface="B Nazanin" pitchFamily="2" charset="-78"/>
            </a:endParaRPr>
          </a:p>
        </p:txBody>
      </p:sp>
      <p:grpSp>
        <p:nvGrpSpPr>
          <p:cNvPr id="36872" name="Group 8"/>
          <p:cNvGrpSpPr>
            <a:grpSpLocks/>
          </p:cNvGrpSpPr>
          <p:nvPr/>
        </p:nvGrpSpPr>
        <p:grpSpPr bwMode="auto">
          <a:xfrm>
            <a:off x="5895975" y="1360488"/>
            <a:ext cx="3773488" cy="2525712"/>
            <a:chOff x="1485" y="675"/>
            <a:chExt cx="4050" cy="3240"/>
          </a:xfrm>
        </p:grpSpPr>
        <p:sp>
          <p:nvSpPr>
            <p:cNvPr id="36904" name="TextBox 2"/>
            <p:cNvSpPr txBox="1">
              <a:spLocks noChangeArrowheads="1"/>
            </p:cNvSpPr>
            <p:nvPr/>
          </p:nvSpPr>
          <p:spPr bwMode="auto">
            <a:xfrm>
              <a:off x="2790" y="2790"/>
              <a:ext cx="1665" cy="711"/>
            </a:xfrm>
            <a:prstGeom prst="rect">
              <a:avLst/>
            </a:prstGeom>
            <a:noFill/>
            <a:ln w="9525">
              <a:noFill/>
              <a:miter lim="800000"/>
              <a:headEnd/>
              <a:tailEnd/>
            </a:ln>
          </p:spPr>
          <p:txBody>
            <a:bodyPr>
              <a:spAutoFit/>
            </a:bodyPr>
            <a:lstStyle/>
            <a:p>
              <a:pPr algn="ctr" rtl="0"/>
              <a:r>
                <a:rPr lang="fa-IR" sz="1500" b="1">
                  <a:solidFill>
                    <a:schemeClr val="tx2"/>
                  </a:solidFill>
                  <a:latin typeface="Calibri" pitchFamily="34" charset="0"/>
                </a:rPr>
                <a:t>پلان وضعیت قرار گیری سرویس ها</a:t>
              </a:r>
            </a:p>
          </p:txBody>
        </p:sp>
        <p:pic>
          <p:nvPicPr>
            <p:cNvPr id="36905" name="Picture 5" descr="پلان وضهیت قرار گیری سرویس پله ها در نقشه.png"/>
            <p:cNvPicPr>
              <a:picLocks noChangeAspect="1"/>
            </p:cNvPicPr>
            <p:nvPr/>
          </p:nvPicPr>
          <p:blipFill>
            <a:blip r:embed="rId5"/>
            <a:srcRect r="6250" b="6248"/>
            <a:stretch>
              <a:fillRect/>
            </a:stretch>
          </p:blipFill>
          <p:spPr bwMode="auto">
            <a:xfrm>
              <a:off x="1485" y="675"/>
              <a:ext cx="4050" cy="3240"/>
            </a:xfrm>
            <a:prstGeom prst="rect">
              <a:avLst/>
            </a:prstGeom>
            <a:noFill/>
            <a:ln w="9525">
              <a:noFill/>
              <a:miter lim="800000"/>
              <a:headEnd/>
              <a:tailEnd/>
            </a:ln>
          </p:spPr>
        </p:pic>
        <p:sp>
          <p:nvSpPr>
            <p:cNvPr id="38" name="Rectangle 37"/>
            <p:cNvSpPr/>
            <p:nvPr/>
          </p:nvSpPr>
          <p:spPr bwMode="gray">
            <a:xfrm>
              <a:off x="1890" y="1620"/>
              <a:ext cx="450" cy="135"/>
            </a:xfrm>
            <a:prstGeom prst="rect">
              <a:avLst/>
            </a:prstGeom>
            <a:solidFill>
              <a:schemeClr val="tx1">
                <a:lumMod val="40000"/>
                <a:lumOff val="6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39" name="Rectangle 38"/>
            <p:cNvSpPr/>
            <p:nvPr/>
          </p:nvSpPr>
          <p:spPr bwMode="gray">
            <a:xfrm>
              <a:off x="1890" y="2970"/>
              <a:ext cx="450" cy="135"/>
            </a:xfrm>
            <a:prstGeom prst="rect">
              <a:avLst/>
            </a:prstGeom>
            <a:solidFill>
              <a:schemeClr val="tx1">
                <a:lumMod val="40000"/>
                <a:lumOff val="6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36912" name="Rectangle 8"/>
            <p:cNvGrpSpPr>
              <a:grpSpLocks/>
            </p:cNvGrpSpPr>
            <p:nvPr/>
          </p:nvGrpSpPr>
          <p:grpSpPr bwMode="auto">
            <a:xfrm>
              <a:off x="3068" y="3037"/>
              <a:ext cx="208" cy="519"/>
              <a:chOff x="3068" y="3037"/>
              <a:chExt cx="208" cy="519"/>
            </a:xfrm>
          </p:grpSpPr>
          <p:pic>
            <p:nvPicPr>
              <p:cNvPr id="36937" name="Rectangle 8"/>
              <p:cNvPicPr>
                <a:picLocks noChangeArrowheads="1"/>
              </p:cNvPicPr>
              <p:nvPr/>
            </p:nvPicPr>
            <p:blipFill>
              <a:blip r:embed="rId6"/>
              <a:srcRect/>
              <a:stretch>
                <a:fillRect/>
              </a:stretch>
            </p:blipFill>
            <p:spPr bwMode="gray">
              <a:xfrm>
                <a:off x="3068" y="3037"/>
                <a:ext cx="208" cy="519"/>
              </a:xfrm>
              <a:prstGeom prst="rect">
                <a:avLst/>
              </a:prstGeom>
              <a:noFill/>
              <a:ln w="9525">
                <a:noFill/>
                <a:miter lim="800000"/>
                <a:headEnd/>
                <a:tailEnd/>
              </a:ln>
            </p:spPr>
          </p:pic>
          <p:sp>
            <p:nvSpPr>
              <p:cNvPr id="62" name="Text Box 19"/>
              <p:cNvSpPr txBox="1">
                <a:spLocks noChangeArrowheads="1"/>
              </p:cNvSpPr>
              <p:nvPr/>
            </p:nvSpPr>
            <p:spPr bwMode="auto">
              <a:xfrm rot="5400000">
                <a:off x="2953" y="3219"/>
                <a:ext cx="434" cy="136"/>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grpSp>
          <p:nvGrpSpPr>
            <p:cNvPr id="36913" name="Rectangle 9"/>
            <p:cNvGrpSpPr>
              <a:grpSpLocks/>
            </p:cNvGrpSpPr>
            <p:nvPr/>
          </p:nvGrpSpPr>
          <p:grpSpPr bwMode="auto">
            <a:xfrm>
              <a:off x="3517" y="3037"/>
              <a:ext cx="208" cy="519"/>
              <a:chOff x="3517" y="3037"/>
              <a:chExt cx="208" cy="519"/>
            </a:xfrm>
          </p:grpSpPr>
          <p:pic>
            <p:nvPicPr>
              <p:cNvPr id="36935" name="Rectangle 9"/>
              <p:cNvPicPr>
                <a:picLocks noChangeArrowheads="1"/>
              </p:cNvPicPr>
              <p:nvPr/>
            </p:nvPicPr>
            <p:blipFill>
              <a:blip r:embed="rId7"/>
              <a:srcRect/>
              <a:stretch>
                <a:fillRect/>
              </a:stretch>
            </p:blipFill>
            <p:spPr bwMode="gray">
              <a:xfrm>
                <a:off x="3517" y="3037"/>
                <a:ext cx="208" cy="519"/>
              </a:xfrm>
              <a:prstGeom prst="rect">
                <a:avLst/>
              </a:prstGeom>
              <a:noFill/>
              <a:ln w="9525">
                <a:noFill/>
                <a:miter lim="800000"/>
                <a:headEnd/>
                <a:tailEnd/>
              </a:ln>
            </p:spPr>
          </p:pic>
          <p:sp>
            <p:nvSpPr>
              <p:cNvPr id="60" name="Text Box 22"/>
              <p:cNvSpPr txBox="1">
                <a:spLocks noChangeArrowheads="1"/>
              </p:cNvSpPr>
              <p:nvPr/>
            </p:nvSpPr>
            <p:spPr bwMode="auto">
              <a:xfrm rot="5400000">
                <a:off x="3404" y="3213"/>
                <a:ext cx="438" cy="135"/>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grpSp>
          <p:nvGrpSpPr>
            <p:cNvPr id="36914" name="Rectangle 10"/>
            <p:cNvGrpSpPr>
              <a:grpSpLocks/>
            </p:cNvGrpSpPr>
            <p:nvPr/>
          </p:nvGrpSpPr>
          <p:grpSpPr bwMode="auto">
            <a:xfrm>
              <a:off x="3068" y="1148"/>
              <a:ext cx="208" cy="565"/>
              <a:chOff x="3068" y="1148"/>
              <a:chExt cx="208" cy="565"/>
            </a:xfrm>
          </p:grpSpPr>
          <p:pic>
            <p:nvPicPr>
              <p:cNvPr id="36933" name="Rectangle 10"/>
              <p:cNvPicPr>
                <a:picLocks noChangeArrowheads="1"/>
              </p:cNvPicPr>
              <p:nvPr/>
            </p:nvPicPr>
            <p:blipFill>
              <a:blip r:embed="rId8"/>
              <a:srcRect/>
              <a:stretch>
                <a:fillRect/>
              </a:stretch>
            </p:blipFill>
            <p:spPr bwMode="gray">
              <a:xfrm>
                <a:off x="3068" y="1148"/>
                <a:ext cx="208" cy="565"/>
              </a:xfrm>
              <a:prstGeom prst="rect">
                <a:avLst/>
              </a:prstGeom>
              <a:noFill/>
              <a:ln w="9525">
                <a:noFill/>
                <a:miter lim="800000"/>
                <a:headEnd/>
                <a:tailEnd/>
              </a:ln>
            </p:spPr>
          </p:pic>
          <p:sp>
            <p:nvSpPr>
              <p:cNvPr id="58" name="Text Box 25"/>
              <p:cNvSpPr txBox="1">
                <a:spLocks noChangeArrowheads="1"/>
              </p:cNvSpPr>
              <p:nvPr/>
            </p:nvSpPr>
            <p:spPr bwMode="auto">
              <a:xfrm rot="5400000">
                <a:off x="2930" y="1353"/>
                <a:ext cx="483" cy="129"/>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grpSp>
          <p:nvGrpSpPr>
            <p:cNvPr id="36915" name="Rectangle 11"/>
            <p:cNvGrpSpPr>
              <a:grpSpLocks/>
            </p:cNvGrpSpPr>
            <p:nvPr/>
          </p:nvGrpSpPr>
          <p:grpSpPr bwMode="auto">
            <a:xfrm>
              <a:off x="3517" y="1148"/>
              <a:ext cx="208" cy="565"/>
              <a:chOff x="3517" y="1148"/>
              <a:chExt cx="208" cy="565"/>
            </a:xfrm>
          </p:grpSpPr>
          <p:pic>
            <p:nvPicPr>
              <p:cNvPr id="36931" name="Rectangle 11"/>
              <p:cNvPicPr>
                <a:picLocks noChangeArrowheads="1"/>
              </p:cNvPicPr>
              <p:nvPr/>
            </p:nvPicPr>
            <p:blipFill>
              <a:blip r:embed="rId9"/>
              <a:srcRect/>
              <a:stretch>
                <a:fillRect/>
              </a:stretch>
            </p:blipFill>
            <p:spPr bwMode="gray">
              <a:xfrm>
                <a:off x="3517" y="1148"/>
                <a:ext cx="208" cy="565"/>
              </a:xfrm>
              <a:prstGeom prst="rect">
                <a:avLst/>
              </a:prstGeom>
              <a:noFill/>
              <a:ln w="9525">
                <a:noFill/>
                <a:miter lim="800000"/>
                <a:headEnd/>
                <a:tailEnd/>
              </a:ln>
            </p:spPr>
          </p:pic>
          <p:sp>
            <p:nvSpPr>
              <p:cNvPr id="56" name="Text Box 28"/>
              <p:cNvSpPr txBox="1">
                <a:spLocks noChangeArrowheads="1"/>
              </p:cNvSpPr>
              <p:nvPr/>
            </p:nvSpPr>
            <p:spPr bwMode="auto">
              <a:xfrm rot="5400000">
                <a:off x="3378" y="1358"/>
                <a:ext cx="485" cy="133"/>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sp>
          <p:nvSpPr>
            <p:cNvPr id="44" name="Rectangle 43"/>
            <p:cNvSpPr/>
            <p:nvPr/>
          </p:nvSpPr>
          <p:spPr bwMode="gray">
            <a:xfrm>
              <a:off x="4455" y="1620"/>
              <a:ext cx="405" cy="135"/>
            </a:xfrm>
            <a:prstGeom prst="rect">
              <a:avLst/>
            </a:prstGeom>
            <a:solidFill>
              <a:schemeClr val="tx1">
                <a:lumMod val="40000"/>
                <a:lumOff val="6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45" name="Rectangle 44"/>
            <p:cNvSpPr/>
            <p:nvPr/>
          </p:nvSpPr>
          <p:spPr bwMode="gray">
            <a:xfrm>
              <a:off x="4455" y="2070"/>
              <a:ext cx="405" cy="135"/>
            </a:xfrm>
            <a:prstGeom prst="rect">
              <a:avLst/>
            </a:prstGeom>
            <a:solidFill>
              <a:schemeClr val="tx1">
                <a:lumMod val="40000"/>
                <a:lumOff val="6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46" name="Rectangle 45"/>
            <p:cNvSpPr/>
            <p:nvPr/>
          </p:nvSpPr>
          <p:spPr bwMode="gray">
            <a:xfrm>
              <a:off x="4455" y="2520"/>
              <a:ext cx="405" cy="135"/>
            </a:xfrm>
            <a:prstGeom prst="rect">
              <a:avLst/>
            </a:prstGeom>
            <a:solidFill>
              <a:schemeClr val="tx1">
                <a:lumMod val="40000"/>
                <a:lumOff val="60000"/>
              </a:schemeClr>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36925" name="Rectangle 16"/>
            <p:cNvGrpSpPr>
              <a:grpSpLocks/>
            </p:cNvGrpSpPr>
            <p:nvPr/>
          </p:nvGrpSpPr>
          <p:grpSpPr bwMode="auto">
            <a:xfrm>
              <a:off x="2300" y="1148"/>
              <a:ext cx="211" cy="565"/>
              <a:chOff x="2300" y="1148"/>
              <a:chExt cx="211" cy="565"/>
            </a:xfrm>
          </p:grpSpPr>
          <p:pic>
            <p:nvPicPr>
              <p:cNvPr id="36929" name="Rectangle 16"/>
              <p:cNvPicPr>
                <a:picLocks noChangeArrowheads="1"/>
              </p:cNvPicPr>
              <p:nvPr/>
            </p:nvPicPr>
            <p:blipFill>
              <a:blip r:embed="rId10"/>
              <a:srcRect/>
              <a:stretch>
                <a:fillRect/>
              </a:stretch>
            </p:blipFill>
            <p:spPr bwMode="gray">
              <a:xfrm>
                <a:off x="2300" y="1148"/>
                <a:ext cx="211" cy="565"/>
              </a:xfrm>
              <a:prstGeom prst="rect">
                <a:avLst/>
              </a:prstGeom>
              <a:noFill/>
              <a:ln w="9525">
                <a:noFill/>
                <a:miter lim="800000"/>
                <a:headEnd/>
                <a:tailEnd/>
              </a:ln>
            </p:spPr>
          </p:pic>
          <p:sp>
            <p:nvSpPr>
              <p:cNvPr id="52" name="Text Box 40"/>
              <p:cNvSpPr txBox="1">
                <a:spLocks noChangeArrowheads="1"/>
              </p:cNvSpPr>
              <p:nvPr/>
            </p:nvSpPr>
            <p:spPr bwMode="auto">
              <a:xfrm rot="5400000">
                <a:off x="2159" y="1354"/>
                <a:ext cx="485" cy="133"/>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grpSp>
          <p:nvGrpSpPr>
            <p:cNvPr id="36926" name="Rectangle 17"/>
            <p:cNvGrpSpPr>
              <a:grpSpLocks/>
            </p:cNvGrpSpPr>
            <p:nvPr/>
          </p:nvGrpSpPr>
          <p:grpSpPr bwMode="auto">
            <a:xfrm>
              <a:off x="4282" y="1148"/>
              <a:ext cx="207" cy="565"/>
              <a:chOff x="4282" y="1148"/>
              <a:chExt cx="207" cy="565"/>
            </a:xfrm>
          </p:grpSpPr>
          <p:pic>
            <p:nvPicPr>
              <p:cNvPr id="36927" name="Rectangle 17"/>
              <p:cNvPicPr>
                <a:picLocks noChangeArrowheads="1"/>
              </p:cNvPicPr>
              <p:nvPr/>
            </p:nvPicPr>
            <p:blipFill>
              <a:blip r:embed="rId11"/>
              <a:srcRect/>
              <a:stretch>
                <a:fillRect/>
              </a:stretch>
            </p:blipFill>
            <p:spPr bwMode="gray">
              <a:xfrm>
                <a:off x="4282" y="1148"/>
                <a:ext cx="207" cy="565"/>
              </a:xfrm>
              <a:prstGeom prst="rect">
                <a:avLst/>
              </a:prstGeom>
              <a:noFill/>
              <a:ln w="9525">
                <a:noFill/>
                <a:miter lim="800000"/>
                <a:headEnd/>
                <a:tailEnd/>
              </a:ln>
            </p:spPr>
          </p:pic>
          <p:sp>
            <p:nvSpPr>
              <p:cNvPr id="50" name="Text Box 43"/>
              <p:cNvSpPr txBox="1">
                <a:spLocks noChangeArrowheads="1"/>
              </p:cNvSpPr>
              <p:nvPr/>
            </p:nvSpPr>
            <p:spPr bwMode="auto">
              <a:xfrm rot="5400000">
                <a:off x="4144" y="1354"/>
                <a:ext cx="485" cy="133"/>
              </a:xfrm>
              <a:prstGeom prst="rect">
                <a:avLst/>
              </a:prstGeom>
              <a:solidFill>
                <a:schemeClr val="tx1">
                  <a:lumMod val="40000"/>
                  <a:lumOff val="60000"/>
                </a:schemeClr>
              </a:solidFill>
              <a:ln w="9525">
                <a:noFill/>
                <a:miter lim="800000"/>
                <a:headEnd/>
                <a:tailEnd/>
              </a:ln>
            </p:spPr>
            <p:txBody>
              <a:bodyPr rot="10800000" vert="eaVert" wrap="none" anchor="ctr"/>
              <a:lstStyle/>
              <a:p>
                <a:pPr algn="ctr" defTabSz="957011" rtl="0" fontAlgn="auto">
                  <a:spcBef>
                    <a:spcPts val="0"/>
                  </a:spcBef>
                  <a:spcAft>
                    <a:spcPts val="0"/>
                  </a:spcAft>
                  <a:defRPr/>
                </a:pPr>
                <a:endParaRPr lang="fa-IR" dirty="0">
                  <a:solidFill>
                    <a:srgbClr val="FFFFFF"/>
                  </a:solidFill>
                  <a:latin typeface="Verdana" pitchFamily="34" charset="0"/>
                  <a:cs typeface="+mn-cs"/>
                </a:endParaRPr>
              </a:p>
            </p:txBody>
          </p:sp>
        </p:grpSp>
      </p:grpSp>
      <p:sp>
        <p:nvSpPr>
          <p:cNvPr id="63" name="Rectangle 2"/>
          <p:cNvSpPr txBox="1">
            <a:spLocks noChangeArrowheads="1"/>
          </p:cNvSpPr>
          <p:nvPr/>
        </p:nvSpPr>
        <p:spPr>
          <a:xfrm>
            <a:off x="7453313" y="4625975"/>
            <a:ext cx="1450975" cy="563563"/>
          </a:xfrm>
          <a:prstGeom prst="rect">
            <a:avLst/>
          </a:prstGeom>
        </p:spPr>
        <p:txBody>
          <a:bodyPr lIns="95747" tIns="47875" rIns="95747" bIns="47875"/>
          <a:lstStyle/>
          <a:p>
            <a:pPr algn="just" defTabSz="957011" fontAlgn="auto">
              <a:spcBef>
                <a:spcPts val="0"/>
              </a:spcBef>
              <a:spcAft>
                <a:spcPts val="0"/>
              </a:spcAft>
              <a:defRPr/>
            </a:pPr>
            <a:r>
              <a:rPr lang="fa-IR" sz="1000" b="1" kern="0" dirty="0" err="1">
                <a:latin typeface="+mj-lt"/>
                <a:ea typeface="+mj-ea"/>
                <a:cs typeface="B Nazanin" pitchFamily="2" charset="-78"/>
              </a:rPr>
              <a:t>پلان</a:t>
            </a:r>
            <a:r>
              <a:rPr lang="fa-IR" sz="1000" b="1" kern="0" dirty="0">
                <a:latin typeface="+mj-lt"/>
                <a:ea typeface="+mj-ea"/>
                <a:cs typeface="B Nazanin" pitchFamily="2" charset="-78"/>
              </a:rPr>
              <a:t> وضعیت قرارگیری گربه </a:t>
            </a:r>
            <a:r>
              <a:rPr lang="fa-IR" sz="1000" b="1" kern="0" dirty="0" err="1">
                <a:latin typeface="+mj-lt"/>
                <a:ea typeface="+mj-ea"/>
                <a:cs typeface="B Nazanin" pitchFamily="2" charset="-78"/>
              </a:rPr>
              <a:t>روها</a:t>
            </a:r>
            <a:r>
              <a:rPr lang="fa-IR" sz="1000" b="1" kern="0" dirty="0">
                <a:latin typeface="+mj-lt"/>
                <a:ea typeface="+mj-ea"/>
                <a:cs typeface="B Nazanin" pitchFamily="2" charset="-78"/>
              </a:rPr>
              <a:t> در محوطه داخلی بنا</a:t>
            </a:r>
            <a:endParaRPr lang="en-US" sz="1000" b="1" kern="0" dirty="0">
              <a:latin typeface="+mj-lt"/>
              <a:ea typeface="+mj-ea"/>
              <a:cs typeface="B Nazanin" pitchFamily="2" charset="-78"/>
            </a:endParaRPr>
          </a:p>
        </p:txBody>
      </p:sp>
      <p:grpSp>
        <p:nvGrpSpPr>
          <p:cNvPr id="36874" name="Group 16"/>
          <p:cNvGrpSpPr>
            <a:grpSpLocks/>
          </p:cNvGrpSpPr>
          <p:nvPr/>
        </p:nvGrpSpPr>
        <p:grpSpPr bwMode="auto">
          <a:xfrm>
            <a:off x="2713038" y="3646488"/>
            <a:ext cx="4021137" cy="2609850"/>
            <a:chOff x="2836863" y="1844675"/>
            <a:chExt cx="5329237" cy="4387850"/>
          </a:xfrm>
        </p:grpSpPr>
        <p:grpSp>
          <p:nvGrpSpPr>
            <p:cNvPr id="36894" name="Group 15"/>
            <p:cNvGrpSpPr>
              <a:grpSpLocks/>
            </p:cNvGrpSpPr>
            <p:nvPr/>
          </p:nvGrpSpPr>
          <p:grpSpPr bwMode="auto">
            <a:xfrm>
              <a:off x="2836863" y="1844675"/>
              <a:ext cx="5329237" cy="4387850"/>
              <a:chOff x="2836863" y="1844675"/>
              <a:chExt cx="5329237" cy="4387850"/>
            </a:xfrm>
          </p:grpSpPr>
          <p:grpSp>
            <p:nvGrpSpPr>
              <p:cNvPr id="36896" name="Group 12"/>
              <p:cNvGrpSpPr>
                <a:grpSpLocks/>
              </p:cNvGrpSpPr>
              <p:nvPr/>
            </p:nvGrpSpPr>
            <p:grpSpPr bwMode="auto">
              <a:xfrm>
                <a:off x="2836863" y="1844675"/>
                <a:ext cx="5329237" cy="4387850"/>
                <a:chOff x="1643042" y="1714488"/>
                <a:chExt cx="6429420" cy="5035228"/>
              </a:xfrm>
            </p:grpSpPr>
            <p:grpSp>
              <p:nvGrpSpPr>
                <p:cNvPr id="36898" name="Group 11"/>
                <p:cNvGrpSpPr>
                  <a:grpSpLocks/>
                </p:cNvGrpSpPr>
                <p:nvPr/>
              </p:nvGrpSpPr>
              <p:grpSpPr bwMode="auto">
                <a:xfrm>
                  <a:off x="1643042" y="1714488"/>
                  <a:ext cx="6429420" cy="5035228"/>
                  <a:chOff x="357158" y="1500174"/>
                  <a:chExt cx="6429420" cy="5035228"/>
                </a:xfrm>
              </p:grpSpPr>
              <p:pic>
                <p:nvPicPr>
                  <p:cNvPr id="36900" name="Picture 4" descr="پلان کانال های گربه رودر محوطه.png"/>
                  <p:cNvPicPr>
                    <a:picLocks noChangeAspect="1"/>
                  </p:cNvPicPr>
                  <p:nvPr/>
                </p:nvPicPr>
                <p:blipFill>
                  <a:blip r:embed="rId12">
                    <a:clrChange>
                      <a:clrFrom>
                        <a:srgbClr val="FFFFFF"/>
                      </a:clrFrom>
                      <a:clrTo>
                        <a:srgbClr val="FFFFFF">
                          <a:alpha val="0"/>
                        </a:srgbClr>
                      </a:clrTo>
                    </a:clrChange>
                  </a:blip>
                  <a:srcRect l="970" t="3641" r="6795" b="6068"/>
                  <a:stretch>
                    <a:fillRect/>
                  </a:stretch>
                </p:blipFill>
                <p:spPr bwMode="auto">
                  <a:xfrm>
                    <a:off x="357158" y="1500174"/>
                    <a:ext cx="6429420" cy="5035228"/>
                  </a:xfrm>
                  <a:prstGeom prst="rect">
                    <a:avLst/>
                  </a:prstGeom>
                  <a:noFill/>
                  <a:ln w="9525">
                    <a:noFill/>
                    <a:miter lim="800000"/>
                    <a:headEnd/>
                    <a:tailEnd/>
                  </a:ln>
                </p:spPr>
              </p:pic>
              <p:sp>
                <p:nvSpPr>
                  <p:cNvPr id="72" name="Rectangle 7"/>
                  <p:cNvSpPr/>
                  <p:nvPr/>
                </p:nvSpPr>
                <p:spPr bwMode="gray">
                  <a:xfrm>
                    <a:off x="2357309" y="2749793"/>
                    <a:ext cx="2858084" cy="107197"/>
                  </a:xfrm>
                  <a:prstGeom prst="rect">
                    <a:avLst/>
                  </a:prstGeom>
                  <a:solidFill>
                    <a:schemeClr val="tx2">
                      <a:lumMod val="60000"/>
                      <a:lumOff val="40000"/>
                    </a:schemeClr>
                  </a:solidFill>
                  <a:ln w="3175">
                    <a:solidFill>
                      <a:schemeClr val="tx1">
                        <a:lumMod val="60000"/>
                        <a:lumOff val="40000"/>
                      </a:schemeClr>
                    </a:solidFill>
                    <a:headEnd/>
                    <a:tailEnd/>
                  </a:ln>
                </p:spPr>
                <p:style>
                  <a:lnRef idx="3">
                    <a:schemeClr val="lt1"/>
                  </a:lnRef>
                  <a:fillRef idx="1">
                    <a:schemeClr val="accent1"/>
                  </a:fillRef>
                  <a:effectRef idx="1">
                    <a:schemeClr val="accent1"/>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73" name="Rectangle 72"/>
                  <p:cNvSpPr/>
                  <p:nvPr/>
                </p:nvSpPr>
                <p:spPr bwMode="gray">
                  <a:xfrm>
                    <a:off x="2357309" y="4535399"/>
                    <a:ext cx="2858084" cy="107199"/>
                  </a:xfrm>
                  <a:prstGeom prst="rect">
                    <a:avLst/>
                  </a:prstGeom>
                  <a:solidFill>
                    <a:schemeClr val="tx2">
                      <a:lumMod val="60000"/>
                      <a:lumOff val="40000"/>
                    </a:schemeClr>
                  </a:solidFill>
                  <a:ln w="3175">
                    <a:solidFill>
                      <a:schemeClr val="tx1">
                        <a:lumMod val="60000"/>
                        <a:lumOff val="40000"/>
                      </a:schemeClr>
                    </a:solidFill>
                    <a:headEnd/>
                    <a:tailEnd/>
                  </a:ln>
                </p:spPr>
                <p:style>
                  <a:lnRef idx="3">
                    <a:schemeClr val="lt1"/>
                  </a:lnRef>
                  <a:fillRef idx="1">
                    <a:schemeClr val="accent1"/>
                  </a:fillRef>
                  <a:effectRef idx="1">
                    <a:schemeClr val="accent1"/>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sp>
                <p:nvSpPr>
                  <p:cNvPr id="74" name="Rectangle 73"/>
                  <p:cNvSpPr>
                    <a:spLocks noChangeArrowheads="1"/>
                  </p:cNvSpPr>
                  <p:nvPr/>
                </p:nvSpPr>
                <p:spPr bwMode="gray">
                  <a:xfrm rot="-5400000">
                    <a:off x="1447052" y="3661268"/>
                    <a:ext cx="1856051" cy="106607"/>
                  </a:xfrm>
                  <a:prstGeom prst="rect">
                    <a:avLst/>
                  </a:prstGeom>
                  <a:solidFill>
                    <a:schemeClr val="tx2">
                      <a:lumMod val="60000"/>
                      <a:lumOff val="40000"/>
                    </a:schemeClr>
                  </a:solidFill>
                  <a:ln>
                    <a:headEnd/>
                    <a:tailEnd/>
                  </a:ln>
                </p:spPr>
                <p:style>
                  <a:lnRef idx="1">
                    <a:schemeClr val="accent1"/>
                  </a:lnRef>
                  <a:fillRef idx="3">
                    <a:schemeClr val="accent1"/>
                  </a:fillRef>
                  <a:effectRef idx="2">
                    <a:schemeClr val="accent1"/>
                  </a:effectRef>
                  <a:fontRef idx="minor">
                    <a:schemeClr val="lt1"/>
                  </a:fontRef>
                </p:style>
                <p:txBody>
                  <a:bodyPr vert="eaVert" wrap="none" anchor="ctr"/>
                  <a:lstStyle/>
                  <a:p>
                    <a:pPr algn="ctr" defTabSz="957011" rtl="0" fontAlgn="auto">
                      <a:spcBef>
                        <a:spcPts val="0"/>
                      </a:spcBef>
                      <a:spcAft>
                        <a:spcPts val="0"/>
                      </a:spcAft>
                      <a:defRPr/>
                    </a:pPr>
                    <a:endParaRPr lang="fa-IR" dirty="0"/>
                  </a:p>
                </p:txBody>
              </p:sp>
            </p:grpSp>
            <p:sp>
              <p:nvSpPr>
                <p:cNvPr id="70" name="Rectangle 69"/>
                <p:cNvSpPr>
                  <a:spLocks noChangeArrowheads="1"/>
                </p:cNvSpPr>
                <p:nvPr/>
              </p:nvSpPr>
              <p:spPr bwMode="gray">
                <a:xfrm rot="-5400000">
                  <a:off x="5519635" y="3769915"/>
                  <a:ext cx="1785608" cy="106607"/>
                </a:xfrm>
                <a:prstGeom prst="rect">
                  <a:avLst/>
                </a:prstGeom>
                <a:solidFill>
                  <a:srgbClr val="5695DC"/>
                </a:solidFill>
                <a:ln w="3175" algn="ctr">
                  <a:solidFill>
                    <a:srgbClr val="5695DC"/>
                  </a:solidFill>
                  <a:miter lim="800000"/>
                  <a:headEnd/>
                  <a:tailEnd/>
                </a:ln>
                <a:effectLst>
                  <a:outerShdw dist="20000" dir="5400000" rotWithShape="0">
                    <a:srgbClr val="000000">
                      <a:alpha val="37999"/>
                    </a:srgbClr>
                  </a:outerShdw>
                </a:effectLst>
              </p:spPr>
              <p:txBody>
                <a:bodyPr vert="eaVert" wrap="none" anchor="ctr"/>
                <a:lstStyle/>
                <a:p>
                  <a:pPr algn="ctr" defTabSz="957011" rtl="0" fontAlgn="auto">
                    <a:spcBef>
                      <a:spcPts val="0"/>
                    </a:spcBef>
                    <a:spcAft>
                      <a:spcPts val="0"/>
                    </a:spcAft>
                    <a:defRPr/>
                  </a:pPr>
                  <a:endParaRPr lang="fa-IR" dirty="0">
                    <a:solidFill>
                      <a:schemeClr val="lt1"/>
                    </a:solidFill>
                    <a:latin typeface="+mn-lt"/>
                    <a:cs typeface="+mn-cs"/>
                  </a:endParaRPr>
                </a:p>
              </p:txBody>
            </p:sp>
          </p:grpSp>
          <p:sp>
            <p:nvSpPr>
              <p:cNvPr id="68" name="Rectangle 67"/>
              <p:cNvSpPr/>
              <p:nvPr/>
            </p:nvSpPr>
            <p:spPr bwMode="gray">
              <a:xfrm rot="16200000">
                <a:off x="4559739" y="2726608"/>
                <a:ext cx="499104" cy="48390"/>
              </a:xfrm>
              <a:prstGeom prst="rect">
                <a:avLst/>
              </a:prstGeom>
              <a:solidFill>
                <a:schemeClr val="tx1">
                  <a:lumMod val="60000"/>
                  <a:lumOff val="40000"/>
                </a:schemeClr>
              </a:solidFill>
              <a:ln w="3175">
                <a:solidFill>
                  <a:schemeClr val="tx1">
                    <a:lumMod val="60000"/>
                    <a:lumOff val="40000"/>
                  </a:schemeClr>
                </a:solidFill>
                <a:headEnd/>
                <a:tailEnd/>
              </a:ln>
            </p:spPr>
            <p:style>
              <a:lnRef idx="3">
                <a:schemeClr val="lt1"/>
              </a:lnRef>
              <a:fillRef idx="1">
                <a:schemeClr val="accent1"/>
              </a:fillRef>
              <a:effectRef idx="1">
                <a:schemeClr val="accent1"/>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sp>
          <p:nvSpPr>
            <p:cNvPr id="66" name="Rectangle 65"/>
            <p:cNvSpPr/>
            <p:nvPr/>
          </p:nvSpPr>
          <p:spPr bwMode="gray">
            <a:xfrm rot="10800000">
              <a:off x="4677795" y="2570645"/>
              <a:ext cx="107301" cy="48042"/>
            </a:xfrm>
            <a:prstGeom prst="rect">
              <a:avLst/>
            </a:prstGeom>
            <a:solidFill>
              <a:schemeClr val="tx1">
                <a:lumMod val="60000"/>
                <a:lumOff val="40000"/>
              </a:schemeClr>
            </a:solidFill>
            <a:ln w="3175">
              <a:solidFill>
                <a:schemeClr val="tx1">
                  <a:lumMod val="60000"/>
                  <a:lumOff val="40000"/>
                </a:schemeClr>
              </a:solidFill>
              <a:headEnd/>
              <a:tailEnd/>
            </a:ln>
          </p:spPr>
          <p:style>
            <a:lnRef idx="3">
              <a:schemeClr val="lt1"/>
            </a:lnRef>
            <a:fillRef idx="1">
              <a:schemeClr val="accent1"/>
            </a:fillRef>
            <a:effectRef idx="1">
              <a:schemeClr val="accent1"/>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sp>
        <p:nvSpPr>
          <p:cNvPr id="76" name="Left Arrow 75"/>
          <p:cNvSpPr/>
          <p:nvPr/>
        </p:nvSpPr>
        <p:spPr>
          <a:xfrm>
            <a:off x="7112000" y="4625975"/>
            <a:ext cx="341313" cy="447675"/>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77" name="Left Arrow 76"/>
          <p:cNvSpPr/>
          <p:nvPr/>
        </p:nvSpPr>
        <p:spPr>
          <a:xfrm flipH="1">
            <a:off x="5129213" y="2382838"/>
            <a:ext cx="342900" cy="447675"/>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pic>
        <p:nvPicPr>
          <p:cNvPr id="36877" name="Picture 74" descr="Picture4.jpg"/>
          <p:cNvPicPr>
            <a:picLocks noChangeAspect="1"/>
          </p:cNvPicPr>
          <p:nvPr/>
        </p:nvPicPr>
        <p:blipFill>
          <a:blip r:embed="rId13"/>
          <a:srcRect/>
          <a:stretch>
            <a:fillRect/>
          </a:stretch>
        </p:blipFill>
        <p:spPr bwMode="auto">
          <a:xfrm>
            <a:off x="0" y="0"/>
            <a:ext cx="838200" cy="604838"/>
          </a:xfrm>
          <a:prstGeom prst="rect">
            <a:avLst/>
          </a:prstGeom>
          <a:noFill/>
          <a:ln w="9525">
            <a:noFill/>
            <a:miter lim="800000"/>
            <a:headEnd/>
            <a:tailEnd/>
          </a:ln>
        </p:spPr>
      </p:pic>
      <p:grpSp>
        <p:nvGrpSpPr>
          <p:cNvPr id="36878" name="Group 77"/>
          <p:cNvGrpSpPr>
            <a:grpSpLocks/>
          </p:cNvGrpSpPr>
          <p:nvPr/>
        </p:nvGrpSpPr>
        <p:grpSpPr bwMode="auto">
          <a:xfrm>
            <a:off x="325438" y="1616075"/>
            <a:ext cx="3425825" cy="5187950"/>
            <a:chOff x="421417" y="2261407"/>
            <a:chExt cx="4426324" cy="7263590"/>
          </a:xfrm>
        </p:grpSpPr>
        <p:grpSp>
          <p:nvGrpSpPr>
            <p:cNvPr id="36883" name="Group 82"/>
            <p:cNvGrpSpPr>
              <a:grpSpLocks/>
            </p:cNvGrpSpPr>
            <p:nvPr/>
          </p:nvGrpSpPr>
          <p:grpSpPr bwMode="auto">
            <a:xfrm>
              <a:off x="421417" y="2261407"/>
              <a:ext cx="4426324" cy="7263590"/>
              <a:chOff x="80891" y="3033303"/>
              <a:chExt cx="5100710" cy="6278942"/>
            </a:xfrm>
          </p:grpSpPr>
          <p:pic>
            <p:nvPicPr>
              <p:cNvPr id="36885" name="Picture 6" descr="C:\Documents and Settings\fahime\My Documents\My Pictures\p1.jpg"/>
              <p:cNvPicPr>
                <a:picLocks noChangeAspect="1" noChangeArrowheads="1"/>
              </p:cNvPicPr>
              <p:nvPr/>
            </p:nvPicPr>
            <p:blipFill>
              <a:blip r:embed="rId14">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6886" name="Group 29"/>
              <p:cNvGrpSpPr>
                <a:grpSpLocks/>
              </p:cNvGrpSpPr>
              <p:nvPr/>
            </p:nvGrpSpPr>
            <p:grpSpPr bwMode="auto">
              <a:xfrm>
                <a:off x="80891" y="3033303"/>
                <a:ext cx="5100710" cy="6278942"/>
                <a:chOff x="80891" y="3033303"/>
                <a:chExt cx="5100710" cy="6278942"/>
              </a:xfrm>
            </p:grpSpPr>
            <p:sp>
              <p:nvSpPr>
                <p:cNvPr id="8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8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8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8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8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8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6893" name="Picture 4" descr="C:\Documents and Settings\fahime\My Documents\My Pictures\66.jpg"/>
                <p:cNvPicPr>
                  <a:picLocks noChangeAspect="1" noChangeArrowheads="1"/>
                </p:cNvPicPr>
                <p:nvPr/>
              </p:nvPicPr>
              <p:blipFill>
                <a:blip r:embed="rId15">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6884" name="TextBox 7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91"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9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6881" name="Picture 52" descr="Picture15.jpg"/>
          <p:cNvPicPr>
            <a:picLocks noChangeAspect="1"/>
          </p:cNvPicPr>
          <p:nvPr/>
        </p:nvPicPr>
        <p:blipFill>
          <a:blip r:embed="rId16"/>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79" name="Slide Number Placeholder 36"/>
          <p:cNvSpPr>
            <a:spLocks noGrp="1"/>
          </p:cNvSpPr>
          <p:nvPr>
            <p:ph type="sldNum" sz="quarter" idx="12"/>
          </p:nvPr>
        </p:nvSpPr>
        <p:spPr>
          <a:xfrm>
            <a:off x="3525838" y="6438900"/>
            <a:ext cx="2311400" cy="365125"/>
          </a:xfrm>
        </p:spPr>
        <p:txBody>
          <a:bodyPr/>
          <a:lstStyle/>
          <a:p>
            <a:pPr>
              <a:defRPr/>
            </a:pPr>
            <a:fld id="{E05CCF87-347D-4473-AA75-A84E0F17BEA4}" type="slidenum">
              <a:rPr lang="en-US" smtClean="0">
                <a:latin typeface="F_jalal" pitchFamily="2" charset="0"/>
              </a:rPr>
              <a:pPr>
                <a:defRPr/>
              </a:pPr>
              <a:t>35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789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789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895" name="Rectangle 1"/>
          <p:cNvSpPr>
            <a:spLocks noChangeArrowheads="1"/>
          </p:cNvSpPr>
          <p:nvPr/>
        </p:nvSpPr>
        <p:spPr bwMode="auto">
          <a:xfrm>
            <a:off x="2830513" y="1266825"/>
            <a:ext cx="6562725" cy="5078413"/>
          </a:xfrm>
          <a:prstGeom prst="rect">
            <a:avLst/>
          </a:prstGeom>
          <a:noFill/>
          <a:ln w="9525">
            <a:noFill/>
            <a:miter lim="800000"/>
            <a:headEnd/>
            <a:tailEnd/>
          </a:ln>
        </p:spPr>
        <p:txBody>
          <a:bodyPr lIns="95747" tIns="47875" rIns="95747" bIns="47875" anchor="ctr">
            <a:spAutoFit/>
          </a:bodyPr>
          <a:lstStyle/>
          <a:p>
            <a:pPr algn="just"/>
            <a:endParaRPr lang="fa-IR" b="1">
              <a:latin typeface="Calibri" pitchFamily="34" charset="0"/>
              <a:cs typeface="B Nazanin" pitchFamily="2" charset="-78"/>
            </a:endParaRPr>
          </a:p>
          <a:p>
            <a:pPr algn="just"/>
            <a:r>
              <a:rPr lang="fa-IR" sz="1600" b="1">
                <a:latin typeface="Calibri" pitchFamily="34" charset="0"/>
                <a:cs typeface="B Nazanin" pitchFamily="2" charset="-78"/>
              </a:rPr>
              <a:t>کاربرد هندسه و آثار عینی آن بنا </a:t>
            </a:r>
            <a:endParaRPr lang="fa-IR" sz="1100">
              <a:latin typeface="Calibri" pitchFamily="34" charset="0"/>
              <a:cs typeface="B Nazanin" pitchFamily="2" charset="-78"/>
            </a:endParaRPr>
          </a:p>
          <a:p>
            <a:pPr algn="just"/>
            <a:r>
              <a:rPr lang="fa-IR" sz="1100">
                <a:latin typeface="Calibri" pitchFamily="34" charset="0"/>
                <a:cs typeface="B Nazanin" pitchFamily="2" charset="-78"/>
              </a:rPr>
              <a:t>     اصولاً هر معماری در هر دورانی بر پایه بنیاد نظامهای هندسی استوار است. این خصوصیت در همه معماری های کلاسیک از جمله معماری      ایرانی نیز مشهود است. در این مدرسه اصول هندسی ایرانی در اجرا شده است . عامل قرینگی در بنا به رعایت شده است. حیاط مرکزی نیز دارای تناسبات معماری ایرانی است و عامل اصلی ساماندهی فضا است. </a:t>
            </a:r>
          </a:p>
          <a:p>
            <a:pPr algn="just">
              <a:spcBef>
                <a:spcPct val="20000"/>
              </a:spcBef>
              <a:buClr>
                <a:srgbClr val="9BBB59"/>
              </a:buClr>
              <a:buSzPct val="95000"/>
            </a:pPr>
            <a:r>
              <a:rPr lang="ar-SA" sz="1200">
                <a:latin typeface="Calibri" pitchFamily="34" charset="0"/>
                <a:cs typeface="B Nazanin" pitchFamily="2" charset="-78"/>
              </a:rPr>
              <a:t>تقارن اصولا به توزیع فرمها و فضاهای یک بنا حول یک خط یا یک نقطه مشترک  اطلاق می</a:t>
            </a:r>
            <a:r>
              <a:rPr lang="fa-IR" sz="1200">
                <a:latin typeface="Calibri" pitchFamily="34" charset="0"/>
                <a:cs typeface="B Nazanin" pitchFamily="2" charset="-78"/>
              </a:rPr>
              <a:t> </a:t>
            </a:r>
            <a:r>
              <a:rPr lang="ar-SA" sz="1200">
                <a:latin typeface="Calibri" pitchFamily="34" charset="0"/>
                <a:cs typeface="B Nazanin" pitchFamily="2" charset="-78"/>
              </a:rPr>
              <a:t>شود</a:t>
            </a:r>
            <a:r>
              <a:rPr lang="fa-IR" sz="1200">
                <a:solidFill>
                  <a:schemeClr val="bg1"/>
                </a:solidFill>
                <a:latin typeface="Calibri" pitchFamily="34" charset="0"/>
                <a:cs typeface="B Nazanin" pitchFamily="2" charset="-78"/>
              </a:rPr>
              <a:t>. 11111111111111111111</a:t>
            </a:r>
          </a:p>
          <a:p>
            <a:pPr>
              <a:spcBef>
                <a:spcPct val="20000"/>
              </a:spcBef>
              <a:buClr>
                <a:srgbClr val="9BBB59"/>
              </a:buClr>
              <a:buSzPct val="95000"/>
            </a:pPr>
            <a:endParaRPr lang="fa-IR" sz="1300" b="1">
              <a:latin typeface="Calibri" pitchFamily="34" charset="0"/>
              <a:cs typeface="B Nazanin" pitchFamily="2" charset="-78"/>
            </a:endParaRPr>
          </a:p>
          <a:p>
            <a:pPr>
              <a:spcBef>
                <a:spcPct val="20000"/>
              </a:spcBef>
              <a:buClr>
                <a:srgbClr val="9BBB59"/>
              </a:buClr>
              <a:buSzPct val="95000"/>
            </a:pPr>
            <a:r>
              <a:rPr lang="ar-SA" sz="1300" b="1">
                <a:latin typeface="Calibri" pitchFamily="34" charset="0"/>
                <a:cs typeface="B Nazanin" pitchFamily="2" charset="-78"/>
              </a:rPr>
              <a:t>اصولادونوع</a:t>
            </a:r>
            <a:r>
              <a:rPr lang="fa-IR" sz="1300" b="1">
                <a:latin typeface="Calibri" pitchFamily="34" charset="0"/>
                <a:cs typeface="B Nazanin" pitchFamily="2" charset="-78"/>
              </a:rPr>
              <a:t>.</a:t>
            </a:r>
            <a:r>
              <a:rPr lang="ar-SA" sz="1300" b="1">
                <a:latin typeface="Calibri" pitchFamily="34" charset="0"/>
                <a:cs typeface="B Nazanin" pitchFamily="2" charset="-78"/>
              </a:rPr>
              <a:t>تقارن</a:t>
            </a:r>
            <a:r>
              <a:rPr lang="fa-IR" sz="1300" b="1">
                <a:latin typeface="Calibri" pitchFamily="34" charset="0"/>
                <a:cs typeface="B Nazanin" pitchFamily="2" charset="-78"/>
              </a:rPr>
              <a:t>.</a:t>
            </a:r>
            <a:r>
              <a:rPr lang="ar-SA" sz="1300" b="1">
                <a:latin typeface="Calibri" pitchFamily="34" charset="0"/>
                <a:cs typeface="B Nazanin" pitchFamily="2" charset="-78"/>
              </a:rPr>
              <a:t>وجود</a:t>
            </a:r>
            <a:r>
              <a:rPr lang="fa-IR" sz="1300" b="1">
                <a:latin typeface="Calibri" pitchFamily="34" charset="0"/>
                <a:cs typeface="B Nazanin" pitchFamily="2" charset="-78"/>
              </a:rPr>
              <a:t>.</a:t>
            </a:r>
            <a:r>
              <a:rPr lang="ar-SA" sz="1300" b="1">
                <a:latin typeface="Calibri" pitchFamily="34" charset="0"/>
                <a:cs typeface="B Nazanin" pitchFamily="2" charset="-78"/>
              </a:rPr>
              <a:t>دارد</a:t>
            </a:r>
            <a:r>
              <a:rPr lang="ar-SA" sz="1200" b="1">
                <a:latin typeface="Calibri" pitchFamily="34" charset="0"/>
                <a:cs typeface="B Nazanin" pitchFamily="2" charset="-78"/>
              </a:rPr>
              <a:t>:                                                                                                                </a:t>
            </a:r>
            <a:endParaRPr lang="fa-IR" sz="1200" b="1">
              <a:latin typeface="Calibri" pitchFamily="34" charset="0"/>
              <a:cs typeface="B Nazanin" pitchFamily="2" charset="-78"/>
            </a:endParaRPr>
          </a:p>
          <a:p>
            <a:pPr algn="just">
              <a:spcBef>
                <a:spcPct val="20000"/>
              </a:spcBef>
              <a:buClr>
                <a:srgbClr val="9BBB59"/>
              </a:buClr>
              <a:buSzPct val="95000"/>
            </a:pPr>
            <a:r>
              <a:rPr lang="ar-SA" sz="1200">
                <a:latin typeface="Calibri" pitchFamily="34" charset="0"/>
                <a:cs typeface="B Nazanin" pitchFamily="2" charset="-78"/>
              </a:rPr>
              <a:t>1-</a:t>
            </a:r>
            <a:r>
              <a:rPr lang="fa-IR" sz="1200">
                <a:latin typeface="Calibri" pitchFamily="34" charset="0"/>
                <a:cs typeface="B Nazanin" pitchFamily="2" charset="-78"/>
              </a:rPr>
              <a:t> </a:t>
            </a:r>
            <a:r>
              <a:rPr lang="ar-SA" sz="1200" b="1">
                <a:latin typeface="Calibri" pitchFamily="34" charset="0"/>
                <a:cs typeface="B Nazanin" pitchFamily="2" charset="-78"/>
              </a:rPr>
              <a:t>تقارن دو جانبه</a:t>
            </a:r>
            <a:r>
              <a:rPr lang="fa-IR" sz="1200" b="1">
                <a:latin typeface="Calibri" pitchFamily="34" charset="0"/>
                <a:cs typeface="B Nazanin" pitchFamily="2" charset="-78"/>
              </a:rPr>
              <a:t> </a:t>
            </a:r>
            <a:r>
              <a:rPr lang="ar-SA" sz="1200">
                <a:latin typeface="Calibri" pitchFamily="34" charset="0"/>
                <a:cs typeface="B Nazanin" pitchFamily="2" charset="-78"/>
              </a:rPr>
              <a:t>:</a:t>
            </a:r>
            <a:r>
              <a:rPr lang="fa-IR" sz="1200">
                <a:latin typeface="Calibri" pitchFamily="34" charset="0"/>
                <a:cs typeface="B Nazanin" pitchFamily="2" charset="-78"/>
              </a:rPr>
              <a:t> </a:t>
            </a:r>
            <a:r>
              <a:rPr lang="ar-SA" sz="1100">
                <a:latin typeface="Calibri" pitchFamily="34" charset="0"/>
                <a:cs typeface="B Nazanin" pitchFamily="2" charset="-78"/>
              </a:rPr>
              <a:t>به </a:t>
            </a:r>
            <a:r>
              <a:rPr lang="fa-IR" sz="1100">
                <a:latin typeface="Calibri" pitchFamily="34" charset="0"/>
                <a:cs typeface="B Nazanin" pitchFamily="2" charset="-78"/>
              </a:rPr>
              <a:t>قرارگيري</a:t>
            </a:r>
            <a:r>
              <a:rPr lang="ar-SA" sz="1100">
                <a:latin typeface="Calibri" pitchFamily="34" charset="0"/>
                <a:cs typeface="B Nazanin" pitchFamily="2" charset="-78"/>
              </a:rPr>
              <a:t> متعادل عناصرمشابه حول یک محورمشترک اطلاق می شود.                </a:t>
            </a:r>
            <a:endParaRPr lang="en-US" sz="1100">
              <a:latin typeface="Calibri" pitchFamily="34" charset="0"/>
              <a:cs typeface="B Nazanin" pitchFamily="2" charset="-78"/>
            </a:endParaRPr>
          </a:p>
          <a:p>
            <a:pPr algn="just">
              <a:spcBef>
                <a:spcPct val="20000"/>
              </a:spcBef>
              <a:buClr>
                <a:srgbClr val="9BBB59"/>
              </a:buClr>
              <a:buSzPct val="95000"/>
            </a:pPr>
            <a:r>
              <a:rPr lang="ar-SA" sz="1200">
                <a:latin typeface="Calibri" pitchFamily="34" charset="0"/>
                <a:cs typeface="B Nazanin" pitchFamily="2" charset="-78"/>
              </a:rPr>
              <a:t>2-</a:t>
            </a:r>
            <a:r>
              <a:rPr lang="fa-IR" sz="1200">
                <a:latin typeface="Calibri" pitchFamily="34" charset="0"/>
                <a:cs typeface="B Nazanin" pitchFamily="2" charset="-78"/>
              </a:rPr>
              <a:t> </a:t>
            </a:r>
            <a:r>
              <a:rPr lang="ar-SA" sz="1200" b="1">
                <a:latin typeface="Calibri" pitchFamily="34" charset="0"/>
                <a:cs typeface="B Nazanin" pitchFamily="2" charset="-78"/>
              </a:rPr>
              <a:t>تقارن شعاعی</a:t>
            </a:r>
            <a:r>
              <a:rPr lang="fa-IR" sz="1200" b="1">
                <a:latin typeface="Calibri" pitchFamily="34" charset="0"/>
                <a:cs typeface="B Nazanin" pitchFamily="2" charset="-78"/>
              </a:rPr>
              <a:t> </a:t>
            </a:r>
            <a:r>
              <a:rPr lang="ar-SA" sz="1100">
                <a:latin typeface="Calibri" pitchFamily="34" charset="0"/>
                <a:cs typeface="B Nazanin" pitchFamily="2" charset="-78"/>
              </a:rPr>
              <a:t>:</a:t>
            </a:r>
            <a:r>
              <a:rPr lang="fa-IR" sz="1100">
                <a:latin typeface="Calibri" pitchFamily="34" charset="0"/>
                <a:cs typeface="B Nazanin" pitchFamily="2" charset="-78"/>
              </a:rPr>
              <a:t> </a:t>
            </a:r>
            <a:r>
              <a:rPr lang="ar-SA" sz="1100">
                <a:latin typeface="Calibri" pitchFamily="34" charset="0"/>
                <a:cs typeface="B Nazanin" pitchFamily="2" charset="-78"/>
              </a:rPr>
              <a:t>از عناصر مشابهی تشکیل شده است که حول دو یا چند محور متقاطع دریک نقطه مرکزی, به حالت تعادل قرار گرفته اند در یک ترکیب معماری به دو طریق می توان از تقارن برای سازماندهی فرمها وف</a:t>
            </a:r>
            <a:r>
              <a:rPr lang="fa-IR" sz="1100">
                <a:latin typeface="Calibri" pitchFamily="34" charset="0"/>
                <a:cs typeface="B Nazanin" pitchFamily="2" charset="-78"/>
              </a:rPr>
              <a:t>ضا</a:t>
            </a:r>
            <a:r>
              <a:rPr lang="ar-SA" sz="1100">
                <a:latin typeface="Calibri" pitchFamily="34" charset="0"/>
                <a:cs typeface="B Nazanin" pitchFamily="2" charset="-78"/>
              </a:rPr>
              <a:t>ها استفاده نمود</a:t>
            </a:r>
            <a:r>
              <a:rPr lang="fa-IR" sz="1100">
                <a:latin typeface="Calibri" pitchFamily="34" charset="0"/>
                <a:cs typeface="B Nazanin" pitchFamily="2" charset="-78"/>
              </a:rPr>
              <a:t> </a:t>
            </a:r>
            <a:r>
              <a:rPr lang="ar-SA" sz="1100">
                <a:latin typeface="Calibri" pitchFamily="34" charset="0"/>
                <a:cs typeface="B Nazanin" pitchFamily="2" charset="-78"/>
              </a:rPr>
              <a:t>وضعیت تقارن میتواند فقط برای قسمتی ازبنا وجود داشته باشد وشکل نامنظم فرمها و فظاهای اطراف خود را سازماندهی کند</a:t>
            </a:r>
            <a:r>
              <a:rPr lang="fa-IR" sz="1100">
                <a:latin typeface="Calibri" pitchFamily="34" charset="0"/>
                <a:cs typeface="B Nazanin" pitchFamily="2" charset="-78"/>
              </a:rPr>
              <a:t> و</a:t>
            </a:r>
            <a:r>
              <a:rPr lang="ar-SA" sz="1100">
                <a:latin typeface="Calibri" pitchFamily="34" charset="0"/>
                <a:cs typeface="B Nazanin" pitchFamily="2" charset="-78"/>
              </a:rPr>
              <a:t> مورد دوم به بنا امکان می دهد که با شرایط استثنایی سایت یا برنامه خود را تطبیق دهد.</a:t>
            </a:r>
            <a:r>
              <a:rPr lang="fa-IR" sz="1100">
                <a:latin typeface="Calibri" pitchFamily="34" charset="0"/>
                <a:cs typeface="B Nazanin" pitchFamily="2" charset="-78"/>
              </a:rPr>
              <a:t> </a:t>
            </a:r>
            <a:r>
              <a:rPr lang="ar-SA" sz="1100">
                <a:latin typeface="Calibri" pitchFamily="34" charset="0"/>
                <a:cs typeface="B Nazanin" pitchFamily="2" charset="-78"/>
              </a:rPr>
              <a:t>تقارن در </a:t>
            </a:r>
            <a:r>
              <a:rPr lang="fa-IR" sz="1100">
                <a:latin typeface="Calibri" pitchFamily="34" charset="0"/>
                <a:cs typeface="B Nazanin" pitchFamily="2" charset="-78"/>
              </a:rPr>
              <a:t>مدرسه عباسقلی خان </a:t>
            </a:r>
            <a:r>
              <a:rPr lang="ar-SA" sz="1100">
                <a:latin typeface="Calibri" pitchFamily="34" charset="0"/>
                <a:cs typeface="B Nazanin" pitchFamily="2" charset="-78"/>
              </a:rPr>
              <a:t>در کل بنا وجود دارد,این تقارن به صورت دو جانبه در کاروانسرا مشهود است.عناصردر این کاروانسرا که شامل ایوانها وایوانچها می باشد حول یک محور مشترک به صورت متعادل استقرار یافته اند.در مجموع </a:t>
            </a:r>
            <a:r>
              <a:rPr lang="fa-IR" sz="1100">
                <a:latin typeface="Calibri" pitchFamily="34" charset="0"/>
                <a:cs typeface="B Nazanin" pitchFamily="2" charset="-78"/>
              </a:rPr>
              <a:t>32</a:t>
            </a:r>
            <a:r>
              <a:rPr lang="ar-SA" sz="1100">
                <a:latin typeface="Calibri" pitchFamily="34" charset="0"/>
                <a:cs typeface="B Nazanin" pitchFamily="2" charset="-78"/>
              </a:rPr>
              <a:t> ایوانچه و </a:t>
            </a:r>
            <a:r>
              <a:rPr lang="fa-IR" sz="1100">
                <a:latin typeface="Calibri" pitchFamily="34" charset="0"/>
                <a:cs typeface="B Nazanin" pitchFamily="2" charset="-78"/>
              </a:rPr>
              <a:t>4</a:t>
            </a:r>
            <a:r>
              <a:rPr lang="ar-SA" sz="1100">
                <a:latin typeface="Calibri" pitchFamily="34" charset="0"/>
                <a:cs typeface="B Nazanin" pitchFamily="2" charset="-78"/>
              </a:rPr>
              <a:t> ایوان به صورت متقارن حول محوری که از میان حیاط مرکزی عبورمی کند استقرار یافته اند.</a:t>
            </a:r>
            <a:endParaRPr lang="fa-IR" sz="1100">
              <a:latin typeface="Calibri" pitchFamily="34" charset="0"/>
              <a:cs typeface="B Nazanin" pitchFamily="2" charset="-78"/>
            </a:endParaRPr>
          </a:p>
          <a:p>
            <a:pPr algn="just"/>
            <a:endParaRPr lang="en-US" sz="1200">
              <a:latin typeface="Calibri" pitchFamily="34" charset="0"/>
              <a:cs typeface="B Nazanin" pitchFamily="2" charset="-78"/>
            </a:endParaRPr>
          </a:p>
          <a:p>
            <a:pPr algn="just"/>
            <a:r>
              <a:rPr lang="fa-IR" sz="1200" b="1">
                <a:latin typeface="Calibri" pitchFamily="34" charset="0"/>
                <a:cs typeface="B Nazanin" pitchFamily="2" charset="-78"/>
              </a:rPr>
              <a:t> </a:t>
            </a:r>
            <a:r>
              <a:rPr lang="fa-IR" sz="1300" b="1">
                <a:latin typeface="Calibri" pitchFamily="34" charset="0"/>
                <a:cs typeface="B Nazanin" pitchFamily="2" charset="-78"/>
              </a:rPr>
              <a:t>ترکیب معماری به دو می توان از تقارن برای سازماندهی فرم ها وفضاها استفاده نمود : </a:t>
            </a:r>
            <a:endParaRPr lang="en-US" sz="1300" b="1">
              <a:latin typeface="Calibri" pitchFamily="34" charset="0"/>
              <a:cs typeface="B Nazanin" pitchFamily="2" charset="-78"/>
            </a:endParaRPr>
          </a:p>
          <a:p>
            <a:pPr algn="just"/>
            <a:r>
              <a:rPr lang="fa-IR" sz="1200">
                <a:latin typeface="Calibri" pitchFamily="34" charset="0"/>
                <a:cs typeface="B Nazanin" pitchFamily="2" charset="-78"/>
              </a:rPr>
              <a:t>وضعیت تقارن می تواند فقط برای قسمتی از بنا وجود داشته باشد وشکل نا منظم فرم ها وفضاهای اطراف خود را سازمان دهد.مورد دوم به بنا امکنن می دهد که با شرایط استثنایی سایت یا برنامه ، خود را تطبیق دهد.وضعیت منظم وقرینه به فضاهای مهم وقابل توجه در سازماندهی می تواند اختصاص داده شود . تقارن در مدرسه عباس قلی خان برای کل بنا وجود دارد ، این تقارن به صورت دو جانبه در مدرسه مشهود است . عناصر در این مدرسه که شامل ایوان ها وایوان چه ها و ... می باشد که حول یک محور مشترک به صورت متعادل استقرار یافته اند</a:t>
            </a:r>
            <a:endParaRPr lang="en-US" sz="1100">
              <a:latin typeface="Calibri" pitchFamily="34" charset="0"/>
              <a:cs typeface="B Nazanin" pitchFamily="2" charset="-78"/>
            </a:endParaRPr>
          </a:p>
          <a:p>
            <a:pPr algn="just">
              <a:spcBef>
                <a:spcPct val="20000"/>
              </a:spcBef>
              <a:buClr>
                <a:srgbClr val="9BBB59"/>
              </a:buClr>
              <a:buSzPct val="95000"/>
            </a:pPr>
            <a:endParaRPr lang="fa-IR" sz="12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600">
              <a:latin typeface="Calibri" pitchFamily="34" charset="0"/>
              <a:cs typeface="B Nazanin" pitchFamily="2" charset="-78"/>
            </a:endParaRPr>
          </a:p>
        </p:txBody>
      </p:sp>
      <p:pic>
        <p:nvPicPr>
          <p:cNvPr id="37896"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37897" name="Group 35"/>
          <p:cNvGrpSpPr>
            <a:grpSpLocks/>
          </p:cNvGrpSpPr>
          <p:nvPr/>
        </p:nvGrpSpPr>
        <p:grpSpPr bwMode="auto">
          <a:xfrm>
            <a:off x="325438" y="1616075"/>
            <a:ext cx="3425825" cy="5187950"/>
            <a:chOff x="421417" y="2261407"/>
            <a:chExt cx="4426324" cy="7263590"/>
          </a:xfrm>
        </p:grpSpPr>
        <p:grpSp>
          <p:nvGrpSpPr>
            <p:cNvPr id="37902" name="Group 82"/>
            <p:cNvGrpSpPr>
              <a:grpSpLocks/>
            </p:cNvGrpSpPr>
            <p:nvPr/>
          </p:nvGrpSpPr>
          <p:grpSpPr bwMode="auto">
            <a:xfrm>
              <a:off x="421417" y="2261407"/>
              <a:ext cx="4426324" cy="7263590"/>
              <a:chOff x="80891" y="3033303"/>
              <a:chExt cx="5100710" cy="6278942"/>
            </a:xfrm>
          </p:grpSpPr>
          <p:pic>
            <p:nvPicPr>
              <p:cNvPr id="37904"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7905"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7912"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7903"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4"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790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4" name="Slide Number Placeholder 36"/>
          <p:cNvSpPr>
            <a:spLocks noGrp="1"/>
          </p:cNvSpPr>
          <p:nvPr>
            <p:ph type="sldNum" sz="quarter" idx="12"/>
          </p:nvPr>
        </p:nvSpPr>
        <p:spPr>
          <a:xfrm>
            <a:off x="3525838" y="6438900"/>
            <a:ext cx="2311400" cy="365125"/>
          </a:xfrm>
        </p:spPr>
        <p:txBody>
          <a:bodyPr/>
          <a:lstStyle/>
          <a:p>
            <a:pPr>
              <a:defRPr/>
            </a:pPr>
            <a:fld id="{A9FFB99C-AFF2-4E5A-BAE3-CA67D38ECBAE}" type="slidenum">
              <a:rPr lang="en-US" smtClean="0">
                <a:latin typeface="F_jalal" pitchFamily="2" charset="0"/>
              </a:rPr>
              <a:pPr>
                <a:defRPr/>
              </a:pPr>
              <a:t>36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891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891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6545263" y="3863975"/>
            <a:ext cx="2771775" cy="1144588"/>
          </a:xfrm>
          <a:prstGeom prst="rect">
            <a:avLst/>
          </a:prstGeom>
        </p:spPr>
        <p:txBody>
          <a:bodyPr lIns="95747" tIns="47875" rIns="95747" bIns="47875"/>
          <a:lstStyle/>
          <a:p>
            <a:pPr algn="just" defTabSz="957011" fontAlgn="auto">
              <a:spcBef>
                <a:spcPts val="0"/>
              </a:spcBef>
              <a:spcAft>
                <a:spcPts val="0"/>
              </a:spcAft>
              <a:defRPr/>
            </a:pPr>
            <a:r>
              <a:rPr lang="fa-IR" sz="1200" b="1" dirty="0">
                <a:latin typeface="+mn-lt"/>
                <a:cs typeface="B Nazanin" pitchFamily="2" charset="-78"/>
              </a:rPr>
              <a:t>بررسی جهت های جغرافیایی</a:t>
            </a:r>
            <a:endParaRPr lang="en-US" sz="1200" dirty="0">
              <a:latin typeface="+mn-lt"/>
              <a:cs typeface="B Nazanin" pitchFamily="2" charset="-78"/>
            </a:endParaRPr>
          </a:p>
          <a:p>
            <a:pPr algn="just" defTabSz="957011" fontAlgn="auto">
              <a:spcBef>
                <a:spcPts val="0"/>
              </a:spcBef>
              <a:spcAft>
                <a:spcPts val="0"/>
              </a:spcAft>
              <a:defRPr/>
            </a:pPr>
            <a:r>
              <a:rPr lang="fa-IR" sz="1200" dirty="0">
                <a:latin typeface="+mn-lt"/>
                <a:cs typeface="B Nazanin" pitchFamily="2" charset="-78"/>
              </a:rPr>
              <a:t>با توجه به جهت مناسب در رابطه با جهت آفتاب و </a:t>
            </a:r>
            <a:r>
              <a:rPr lang="fa-IR" sz="1200" dirty="0" err="1">
                <a:latin typeface="+mn-lt"/>
                <a:cs typeface="B Nazanin" pitchFamily="2" charset="-78"/>
              </a:rPr>
              <a:t>وزش</a:t>
            </a:r>
            <a:r>
              <a:rPr lang="fa-IR" sz="1200" dirty="0">
                <a:latin typeface="+mn-lt"/>
                <a:cs typeface="B Nazanin" pitchFamily="2" charset="-78"/>
              </a:rPr>
              <a:t> باد در منطقه جهت های جنوب تا 30 درجه غربی را به عنوان جهت های مناسب ساختمان در مشهد هستند ، در مدرسه عباس قلی خان نیز این جهات رعایت شده است .</a:t>
            </a:r>
            <a:endParaRPr lang="en-US" sz="1200" dirty="0">
              <a:latin typeface="+mn-lt"/>
              <a:cs typeface="B Nazanin" pitchFamily="2" charset="-78"/>
            </a:endParaRPr>
          </a:p>
          <a:p>
            <a:pPr algn="just" defTabSz="957011" fontAlgn="auto">
              <a:spcBef>
                <a:spcPts val="0"/>
              </a:spcBef>
              <a:spcAft>
                <a:spcPts val="0"/>
              </a:spcAft>
              <a:defRPr/>
            </a:pPr>
            <a:endParaRPr lang="fa-IR" sz="1200" b="1" dirty="0">
              <a:latin typeface="+mn-lt"/>
              <a:cs typeface="B Nazanin" pitchFamily="2" charset="-78"/>
            </a:endParaRPr>
          </a:p>
          <a:p>
            <a:pPr algn="just" defTabSz="957011" fontAlgn="auto">
              <a:spcBef>
                <a:spcPts val="0"/>
              </a:spcBef>
              <a:spcAft>
                <a:spcPts val="0"/>
              </a:spcAft>
              <a:defRPr/>
            </a:pPr>
            <a:r>
              <a:rPr lang="fa-IR" sz="1200" b="1" dirty="0">
                <a:latin typeface="+mn-lt"/>
                <a:cs typeface="B Nazanin" pitchFamily="2" charset="-78"/>
              </a:rPr>
              <a:t>جهت استقرار بنا </a:t>
            </a:r>
            <a:endParaRPr lang="en-US" sz="1200" dirty="0">
              <a:latin typeface="+mn-lt"/>
              <a:cs typeface="B Nazanin" pitchFamily="2" charset="-78"/>
            </a:endParaRPr>
          </a:p>
          <a:p>
            <a:pPr algn="just" defTabSz="957011" fontAlgn="auto">
              <a:spcBef>
                <a:spcPts val="0"/>
              </a:spcBef>
              <a:spcAft>
                <a:spcPts val="0"/>
              </a:spcAft>
              <a:defRPr/>
            </a:pPr>
            <a:r>
              <a:rPr lang="fa-IR" sz="1200" dirty="0">
                <a:latin typeface="+mn-lt"/>
                <a:cs typeface="B Nazanin" pitchFamily="2" charset="-78"/>
              </a:rPr>
              <a:t>با توجه به جهت مناسب در رابطه با جهت آفتاب و </a:t>
            </a:r>
            <a:r>
              <a:rPr lang="fa-IR" sz="1200" dirty="0" err="1">
                <a:latin typeface="+mn-lt"/>
                <a:cs typeface="B Nazanin" pitchFamily="2" charset="-78"/>
              </a:rPr>
              <a:t>وزش</a:t>
            </a:r>
            <a:r>
              <a:rPr lang="fa-IR" sz="1200" dirty="0">
                <a:latin typeface="+mn-lt"/>
                <a:cs typeface="B Nazanin" pitchFamily="2" charset="-78"/>
              </a:rPr>
              <a:t> باد در منطقه جهت های جنوب تا 30 درجه غربی را به عنوان جهت های مناسب ساختمان در مشهد هستند . </a:t>
            </a:r>
            <a:r>
              <a:rPr lang="fa-IR" sz="1200" dirty="0" err="1">
                <a:latin typeface="+mn-lt"/>
                <a:cs typeface="B Nazanin" pitchFamily="2" charset="-78"/>
              </a:rPr>
              <a:t>ودر</a:t>
            </a:r>
            <a:r>
              <a:rPr lang="fa-IR" sz="1200" dirty="0">
                <a:latin typeface="+mn-lt"/>
                <a:cs typeface="B Nazanin" pitchFamily="2" charset="-78"/>
              </a:rPr>
              <a:t> مدرسه عباس قلی خان نیز این رعایت شده است </a:t>
            </a:r>
            <a:endParaRPr lang="en-US" sz="1100" b="1" kern="0" dirty="0">
              <a:latin typeface="+mj-lt"/>
              <a:ea typeface="+mj-ea"/>
              <a:cs typeface="B Nazanin" pitchFamily="2" charset="-78"/>
            </a:endParaRPr>
          </a:p>
        </p:txBody>
      </p:sp>
      <p:grpSp>
        <p:nvGrpSpPr>
          <p:cNvPr id="38920" name="Group 34"/>
          <p:cNvGrpSpPr>
            <a:grpSpLocks/>
          </p:cNvGrpSpPr>
          <p:nvPr/>
        </p:nvGrpSpPr>
        <p:grpSpPr bwMode="auto">
          <a:xfrm>
            <a:off x="3656013" y="3919538"/>
            <a:ext cx="2771775" cy="2614612"/>
            <a:chOff x="2071670" y="1214422"/>
            <a:chExt cx="5429288" cy="6815097"/>
          </a:xfrm>
        </p:grpSpPr>
        <p:pic>
          <p:nvPicPr>
            <p:cNvPr id="36" name="Picture 35" descr="3.jpg"/>
            <p:cNvPicPr>
              <a:picLocks noChangeAspect="1"/>
            </p:cNvPicPr>
            <p:nvPr/>
          </p:nvPicPr>
          <p:blipFill>
            <a:blip r:embed="rId5"/>
            <a:srcRect l="7813" r="32812" b="9711"/>
            <a:stretch>
              <a:fillRect/>
            </a:stretch>
          </p:blipFill>
          <p:spPr>
            <a:xfrm>
              <a:off x="2071670" y="1214422"/>
              <a:ext cx="5429288" cy="5313046"/>
            </a:xfrm>
            <a:prstGeom prst="rect">
              <a:avLst/>
            </a:prstGeom>
            <a:ln>
              <a:noFill/>
            </a:ln>
            <a:effectLst>
              <a:outerShdw blurRad="292100" dist="139700" dir="2700000" algn="tl" rotWithShape="0">
                <a:srgbClr val="333333">
                  <a:alpha val="65000"/>
                </a:srgbClr>
              </a:outerShdw>
            </a:effectLst>
          </p:spPr>
        </p:pic>
        <p:grpSp>
          <p:nvGrpSpPr>
            <p:cNvPr id="38945" name="Group 33"/>
            <p:cNvGrpSpPr>
              <a:grpSpLocks/>
            </p:cNvGrpSpPr>
            <p:nvPr/>
          </p:nvGrpSpPr>
          <p:grpSpPr bwMode="auto">
            <a:xfrm>
              <a:off x="2556922" y="3200323"/>
              <a:ext cx="4397000" cy="4829196"/>
              <a:chOff x="2556922" y="3200323"/>
              <a:chExt cx="4397000" cy="4829196"/>
            </a:xfrm>
          </p:grpSpPr>
          <p:cxnSp>
            <p:nvCxnSpPr>
              <p:cNvPr id="38" name="Straight Arrow Connector 37"/>
              <p:cNvCxnSpPr/>
              <p:nvPr/>
            </p:nvCxnSpPr>
            <p:spPr bwMode="auto">
              <a:xfrm rot="5400000">
                <a:off x="3032806" y="5273687"/>
                <a:ext cx="3426170" cy="0"/>
              </a:xfrm>
              <a:prstGeom prst="straightConnector1">
                <a:avLst/>
              </a:prstGeom>
              <a:ln w="444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10800000" flipV="1">
                <a:off x="2961004" y="5203344"/>
                <a:ext cx="3498252" cy="0"/>
              </a:xfrm>
              <a:prstGeom prst="straightConnector1">
                <a:avLst/>
              </a:prstGeom>
              <a:ln w="444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bwMode="auto">
              <a:xfrm>
                <a:off x="4460383" y="3200323"/>
                <a:ext cx="722212" cy="962606"/>
              </a:xfrm>
              <a:prstGeom prst="rect">
                <a:avLst/>
              </a:prstGeom>
              <a:noFill/>
            </p:spPr>
            <p:txBody>
              <a:bodyPr rtlCol="1">
                <a:spAutoFit/>
              </a:bodyPr>
              <a:lstStyle/>
              <a:p>
                <a:pPr algn="l" defTabSz="957011" rtl="0" fontAlgn="auto">
                  <a:spcBef>
                    <a:spcPts val="0"/>
                  </a:spcBef>
                  <a:spcAft>
                    <a:spcPts val="0"/>
                  </a:spcAft>
                  <a:defRPr/>
                </a:pPr>
                <a:r>
                  <a:rPr lang="fa-IR" sz="9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B Nazanin" pitchFamily="2" charset="-78"/>
                  </a:rPr>
                  <a:t>شمال</a:t>
                </a:r>
              </a:p>
            </p:txBody>
          </p:sp>
          <p:sp>
            <p:nvSpPr>
              <p:cNvPr id="41" name="TextBox 40"/>
              <p:cNvSpPr txBox="1"/>
              <p:nvPr/>
            </p:nvSpPr>
            <p:spPr bwMode="auto">
              <a:xfrm>
                <a:off x="4388943" y="6986695"/>
                <a:ext cx="793650" cy="1042824"/>
              </a:xfrm>
              <a:prstGeom prst="rect">
                <a:avLst/>
              </a:prstGeom>
              <a:noFill/>
            </p:spPr>
            <p:txBody>
              <a:bodyPr rtlCol="1">
                <a:spAutoFit/>
              </a:bodyPr>
              <a:lstStyle/>
              <a:p>
                <a:pPr defTabSz="957011" fontAlgn="auto">
                  <a:spcBef>
                    <a:spcPts val="0"/>
                  </a:spcBef>
                  <a:spcAft>
                    <a:spcPts val="0"/>
                  </a:spcAft>
                  <a:defRPr/>
                </a:pPr>
                <a:r>
                  <a:rPr lang="fa-IR" sz="1000" dirty="0">
                    <a:ln w="18415" cmpd="sng">
                      <a:solidFill>
                        <a:schemeClr val="tx1"/>
                      </a:solidFill>
                      <a:prstDash val="solid"/>
                    </a:ln>
                    <a:latin typeface="2  Nazanin"/>
                    <a:cs typeface="B Nazanin" pitchFamily="2" charset="-78"/>
                  </a:rPr>
                  <a:t>جنوب</a:t>
                </a:r>
              </a:p>
            </p:txBody>
          </p:sp>
          <p:sp>
            <p:nvSpPr>
              <p:cNvPr id="42" name="TextBox 41"/>
              <p:cNvSpPr txBox="1"/>
              <p:nvPr/>
            </p:nvSpPr>
            <p:spPr bwMode="auto">
              <a:xfrm rot="16200000">
                <a:off x="2218172" y="4880277"/>
                <a:ext cx="1220167" cy="542668"/>
              </a:xfrm>
              <a:prstGeom prst="rect">
                <a:avLst/>
              </a:prstGeom>
              <a:noFill/>
            </p:spPr>
            <p:txBody>
              <a:bodyPr rtlCol="1">
                <a:spAutoFit/>
              </a:bodyPr>
              <a:lstStyle/>
              <a:p>
                <a:pPr algn="ctr" defTabSz="957011" rtl="0" fontAlgn="auto">
                  <a:spcBef>
                    <a:spcPts val="0"/>
                  </a:spcBef>
                  <a:spcAft>
                    <a:spcPts val="0"/>
                  </a:spcAft>
                  <a:defRPr/>
                </a:pPr>
                <a:r>
                  <a:rPr lang="fa-IR"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B Nazanin" pitchFamily="2" charset="-78"/>
                  </a:rPr>
                  <a:t>غرب</a:t>
                </a:r>
              </a:p>
            </p:txBody>
          </p:sp>
          <p:sp>
            <p:nvSpPr>
              <p:cNvPr id="43" name="TextBox 42"/>
              <p:cNvSpPr txBox="1"/>
              <p:nvPr/>
            </p:nvSpPr>
            <p:spPr bwMode="auto">
              <a:xfrm rot="5400000">
                <a:off x="6063346" y="5000181"/>
                <a:ext cx="1208336" cy="572817"/>
              </a:xfrm>
              <a:prstGeom prst="rect">
                <a:avLst/>
              </a:prstGeom>
              <a:noFill/>
            </p:spPr>
            <p:txBody>
              <a:bodyPr rtlCol="1">
                <a:spAutoFit/>
              </a:bodyPr>
              <a:lstStyle/>
              <a:p>
                <a:pPr algn="l" defTabSz="957011" rtl="0" fontAlgn="auto">
                  <a:spcBef>
                    <a:spcPts val="0"/>
                  </a:spcBef>
                  <a:spcAft>
                    <a:spcPts val="0"/>
                  </a:spcAft>
                  <a:defRPr/>
                </a:pPr>
                <a:r>
                  <a:rPr lang="fa-IR" sz="1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B Nazanin" pitchFamily="2" charset="-78"/>
                  </a:rPr>
                  <a:t>شرق</a:t>
                </a:r>
              </a:p>
            </p:txBody>
          </p:sp>
          <p:cxnSp>
            <p:nvCxnSpPr>
              <p:cNvPr id="38952" name="Straight Arrow Connector 21"/>
              <p:cNvCxnSpPr>
                <a:cxnSpLocks noChangeShapeType="1"/>
              </p:cNvCxnSpPr>
              <p:nvPr/>
            </p:nvCxnSpPr>
            <p:spPr bwMode="auto">
              <a:xfrm>
                <a:off x="4781993" y="5147007"/>
                <a:ext cx="1153119" cy="1380599"/>
              </a:xfrm>
              <a:prstGeom prst="straightConnector1">
                <a:avLst/>
              </a:prstGeom>
              <a:noFill/>
              <a:ln w="57150" algn="ctr">
                <a:solidFill>
                  <a:srgbClr val="C00000"/>
                </a:solidFill>
                <a:prstDash val="sysDash"/>
                <a:round/>
                <a:headEnd/>
                <a:tailEnd type="arrow" w="med" len="med"/>
              </a:ln>
            </p:spPr>
          </p:cxnSp>
          <p:grpSp>
            <p:nvGrpSpPr>
              <p:cNvPr id="38953" name="Block Arc 31"/>
              <p:cNvGrpSpPr>
                <a:grpSpLocks/>
              </p:cNvGrpSpPr>
              <p:nvPr/>
            </p:nvGrpSpPr>
            <p:grpSpPr bwMode="auto">
              <a:xfrm>
                <a:off x="5350551" y="3547471"/>
                <a:ext cx="584563" cy="635233"/>
                <a:chOff x="5279108" y="3547564"/>
                <a:chExt cx="584559" cy="635254"/>
              </a:xfrm>
            </p:grpSpPr>
            <p:pic>
              <p:nvPicPr>
                <p:cNvPr id="47" name="Block Arc 31"/>
                <p:cNvPicPr>
                  <a:picLocks noChangeArrowheads="1"/>
                </p:cNvPicPr>
                <p:nvPr/>
              </p:nvPicPr>
              <p:blipFill>
                <a:blip r:embed="rId6"/>
                <a:srcRect/>
                <a:stretch>
                  <a:fillRect/>
                </a:stretch>
              </p:blipFill>
              <p:spPr bwMode="gray">
                <a:xfrm>
                  <a:off x="5277702" y="3597940"/>
                  <a:ext cx="584592" cy="579324"/>
                </a:xfrm>
                <a:prstGeom prst="rect">
                  <a:avLst/>
                </a:prstGeom>
                <a:ln>
                  <a:noFill/>
                </a:ln>
                <a:effectLst>
                  <a:outerShdw blurRad="292100" dist="139700" dir="2700000" algn="tl" rotWithShape="0">
                    <a:srgbClr val="333333">
                      <a:alpha val="65000"/>
                    </a:srgbClr>
                  </a:outerShdw>
                </a:effectLst>
              </p:spPr>
            </p:pic>
            <p:sp>
              <p:nvSpPr>
                <p:cNvPr id="38956" name="Text Box 19"/>
                <p:cNvSpPr txBox="1">
                  <a:spLocks noChangeArrowheads="1"/>
                </p:cNvSpPr>
                <p:nvPr/>
              </p:nvSpPr>
              <p:spPr bwMode="auto">
                <a:xfrm rot="7507383">
                  <a:off x="5268045" y="3781037"/>
                  <a:ext cx="635254" cy="168308"/>
                </a:xfrm>
                <a:prstGeom prst="rect">
                  <a:avLst/>
                </a:prstGeom>
                <a:noFill/>
                <a:ln w="9525">
                  <a:noFill/>
                  <a:miter lim="800000"/>
                  <a:headEnd/>
                  <a:tailEnd/>
                </a:ln>
              </p:spPr>
              <p:txBody>
                <a:bodyPr rot="10800000" vert="eaVert" wrap="none" anchor="ctr"/>
                <a:lstStyle/>
                <a:p>
                  <a:pPr algn="ctr" rtl="0"/>
                  <a:endParaRPr lang="fa-IR">
                    <a:latin typeface="Verdana" pitchFamily="34" charset="0"/>
                  </a:endParaRPr>
                </a:p>
              </p:txBody>
            </p:sp>
          </p:grpSp>
          <p:sp>
            <p:nvSpPr>
              <p:cNvPr id="46" name="TextBox 45"/>
              <p:cNvSpPr txBox="1"/>
              <p:nvPr/>
            </p:nvSpPr>
            <p:spPr>
              <a:xfrm>
                <a:off x="5603311" y="5343452"/>
                <a:ext cx="855246" cy="1684559"/>
              </a:xfrm>
              <a:prstGeom prst="rect">
                <a:avLst/>
              </a:prstGeom>
              <a:noFill/>
            </p:spPr>
            <p:txBody>
              <a:bodyPr rtlCol="1">
                <a:spAutoFit/>
              </a:bodyPr>
              <a:lstStyle/>
              <a:p>
                <a:pPr algn="l" defTabSz="957011" rtl="0" fontAlgn="auto">
                  <a:spcBef>
                    <a:spcPts val="0"/>
                  </a:spcBef>
                  <a:spcAft>
                    <a:spcPts val="0"/>
                  </a:spcAft>
                  <a:defRPr/>
                </a:pPr>
                <a:r>
                  <a:rPr lang="fa-I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mn-cs"/>
                  </a:rPr>
                  <a:t>32</a:t>
                </a:r>
              </a:p>
            </p:txBody>
          </p:sp>
        </p:grpSp>
      </p:grpSp>
      <p:grpSp>
        <p:nvGrpSpPr>
          <p:cNvPr id="38921" name="Group 16"/>
          <p:cNvGrpSpPr>
            <a:grpSpLocks/>
          </p:cNvGrpSpPr>
          <p:nvPr/>
        </p:nvGrpSpPr>
        <p:grpSpPr bwMode="auto">
          <a:xfrm>
            <a:off x="3427413" y="1568450"/>
            <a:ext cx="5889625" cy="2187575"/>
            <a:chOff x="3000364" y="3000372"/>
            <a:chExt cx="6779168" cy="2702722"/>
          </a:xfrm>
        </p:grpSpPr>
        <p:sp>
          <p:nvSpPr>
            <p:cNvPr id="38939" name="TextBox 7"/>
            <p:cNvSpPr txBox="1">
              <a:spLocks noChangeArrowheads="1"/>
            </p:cNvSpPr>
            <p:nvPr/>
          </p:nvSpPr>
          <p:spPr bwMode="auto">
            <a:xfrm>
              <a:off x="6786578" y="3618415"/>
              <a:ext cx="2992954" cy="1445116"/>
            </a:xfrm>
            <a:prstGeom prst="rect">
              <a:avLst/>
            </a:prstGeom>
            <a:noFill/>
            <a:ln w="9525">
              <a:noFill/>
              <a:miter lim="800000"/>
              <a:headEnd/>
              <a:tailEnd/>
            </a:ln>
          </p:spPr>
          <p:txBody>
            <a:bodyPr>
              <a:spAutoFit/>
            </a:bodyPr>
            <a:lstStyle/>
            <a:p>
              <a:pPr algn="just"/>
              <a:r>
                <a:rPr lang="fa-IR" sz="1500" b="1">
                  <a:latin typeface="Calibri" pitchFamily="34" charset="0"/>
                  <a:cs typeface="B Nazanin" pitchFamily="2" charset="-78"/>
                </a:rPr>
                <a:t>تقارن و هندسه بنا</a:t>
              </a:r>
            </a:p>
            <a:p>
              <a:pPr algn="just"/>
              <a:r>
                <a:rPr lang="fa-IR" sz="1100">
                  <a:latin typeface="Calibri" pitchFamily="34" charset="0"/>
                  <a:cs typeface="B Nazanin" pitchFamily="2" charset="-78"/>
                </a:rPr>
                <a:t>در معماری اسلامی ایران فضاها در دیوترهای اطراف براساس نوع هندسه میانسرا خلق می شود و این خصسصه در تمامی معماری های کلاسیک وجود دارد و همانطور که در شکل مقابل می بینیم بنای مدرسه عباسقلی توسط دو محور اصلی سازماندهی شده است</a:t>
              </a:r>
            </a:p>
          </p:txBody>
        </p:sp>
        <p:grpSp>
          <p:nvGrpSpPr>
            <p:cNvPr id="38940" name="Group 15"/>
            <p:cNvGrpSpPr>
              <a:grpSpLocks/>
            </p:cNvGrpSpPr>
            <p:nvPr/>
          </p:nvGrpSpPr>
          <p:grpSpPr bwMode="auto">
            <a:xfrm>
              <a:off x="3000364" y="3000372"/>
              <a:ext cx="3786214" cy="2702722"/>
              <a:chOff x="3000364" y="3000372"/>
              <a:chExt cx="3786214" cy="2702722"/>
            </a:xfrm>
          </p:grpSpPr>
          <p:pic>
            <p:nvPicPr>
              <p:cNvPr id="38941" name="Picture 3" descr="پلان مدرسه طبقه اول.png"/>
              <p:cNvPicPr>
                <a:picLocks noChangeAspect="1"/>
              </p:cNvPicPr>
              <p:nvPr/>
            </p:nvPicPr>
            <p:blipFill>
              <a:blip r:embed="rId7">
                <a:clrChange>
                  <a:clrFrom>
                    <a:srgbClr val="FFFFFF"/>
                  </a:clrFrom>
                  <a:clrTo>
                    <a:srgbClr val="FFFFFF">
                      <a:alpha val="0"/>
                    </a:srgbClr>
                  </a:clrTo>
                </a:clrChange>
              </a:blip>
              <a:srcRect t="2899" r="7600" b="4349"/>
              <a:stretch>
                <a:fillRect/>
              </a:stretch>
            </p:blipFill>
            <p:spPr bwMode="auto">
              <a:xfrm>
                <a:off x="3071802" y="3000372"/>
                <a:ext cx="3500432" cy="2701928"/>
              </a:xfrm>
              <a:prstGeom prst="rect">
                <a:avLst/>
              </a:prstGeom>
              <a:noFill/>
              <a:ln w="9525">
                <a:noFill/>
                <a:miter lim="800000"/>
                <a:headEnd/>
                <a:tailEnd/>
              </a:ln>
            </p:spPr>
          </p:pic>
          <p:cxnSp>
            <p:nvCxnSpPr>
              <p:cNvPr id="38942" name="Straight Arrow Connector 12"/>
              <p:cNvCxnSpPr>
                <a:cxnSpLocks noChangeShapeType="1"/>
              </p:cNvCxnSpPr>
              <p:nvPr/>
            </p:nvCxnSpPr>
            <p:spPr bwMode="auto">
              <a:xfrm rot="10800000">
                <a:off x="3000364" y="4357694"/>
                <a:ext cx="3786214" cy="1588"/>
              </a:xfrm>
              <a:prstGeom prst="straightConnector1">
                <a:avLst/>
              </a:prstGeom>
              <a:noFill/>
              <a:ln w="57150" algn="ctr">
                <a:solidFill>
                  <a:srgbClr val="C00000"/>
                </a:solidFill>
                <a:round/>
                <a:headEnd type="arrow" w="med" len="med"/>
                <a:tailEnd type="arrow" w="med" len="med"/>
              </a:ln>
            </p:spPr>
          </p:cxnSp>
          <p:cxnSp>
            <p:nvCxnSpPr>
              <p:cNvPr id="38943" name="Straight Arrow Connector 14"/>
              <p:cNvCxnSpPr>
                <a:cxnSpLocks noChangeShapeType="1"/>
              </p:cNvCxnSpPr>
              <p:nvPr/>
            </p:nvCxnSpPr>
            <p:spPr bwMode="auto">
              <a:xfrm rot="16200000" flipH="1">
                <a:off x="3364706" y="4351336"/>
                <a:ext cx="2701928" cy="1588"/>
              </a:xfrm>
              <a:prstGeom prst="straightConnector1">
                <a:avLst/>
              </a:prstGeom>
              <a:noFill/>
              <a:ln w="57150" algn="ctr">
                <a:solidFill>
                  <a:srgbClr val="C00000"/>
                </a:solidFill>
                <a:round/>
                <a:headEnd type="arrow" w="med" len="med"/>
                <a:tailEnd type="arrow" w="med" len="med"/>
              </a:ln>
            </p:spPr>
          </p:cxnSp>
        </p:grpSp>
      </p:grpSp>
      <p:pic>
        <p:nvPicPr>
          <p:cNvPr id="38922" name="Picture 56"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38923" name="Group 57"/>
          <p:cNvGrpSpPr>
            <a:grpSpLocks/>
          </p:cNvGrpSpPr>
          <p:nvPr/>
        </p:nvGrpSpPr>
        <p:grpSpPr bwMode="auto">
          <a:xfrm>
            <a:off x="325438" y="1616075"/>
            <a:ext cx="3425825" cy="5187950"/>
            <a:chOff x="421417" y="2261407"/>
            <a:chExt cx="4426324" cy="7263590"/>
          </a:xfrm>
        </p:grpSpPr>
        <p:grpSp>
          <p:nvGrpSpPr>
            <p:cNvPr id="38928" name="Group 82"/>
            <p:cNvGrpSpPr>
              <a:grpSpLocks/>
            </p:cNvGrpSpPr>
            <p:nvPr/>
          </p:nvGrpSpPr>
          <p:grpSpPr bwMode="auto">
            <a:xfrm>
              <a:off x="421417" y="2261407"/>
              <a:ext cx="4426324" cy="7263590"/>
              <a:chOff x="80891" y="3033303"/>
              <a:chExt cx="5100710" cy="6278942"/>
            </a:xfrm>
          </p:grpSpPr>
          <p:pic>
            <p:nvPicPr>
              <p:cNvPr id="38930"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8931" name="Group 29"/>
              <p:cNvGrpSpPr>
                <a:grpSpLocks/>
              </p:cNvGrpSpPr>
              <p:nvPr/>
            </p:nvGrpSpPr>
            <p:grpSpPr bwMode="auto">
              <a:xfrm>
                <a:off x="80891" y="3033303"/>
                <a:ext cx="5100710" cy="6278942"/>
                <a:chOff x="80891" y="3033303"/>
                <a:chExt cx="5100710" cy="6278942"/>
              </a:xfrm>
            </p:grpSpPr>
            <p:sp>
              <p:nvSpPr>
                <p:cNvPr id="6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8938"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8929" name="TextBox 5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1"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38926"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835F6762-1BE1-4411-A53E-DC2130D8B74E}" type="slidenum">
              <a:rPr lang="en-US" smtClean="0">
                <a:latin typeface="F_jalal" pitchFamily="2" charset="0"/>
              </a:rPr>
              <a:pPr>
                <a:defRPr/>
              </a:pPr>
              <a:t>37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3993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3994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943" name="Rectangle 1"/>
          <p:cNvSpPr>
            <a:spLocks noChangeArrowheads="1"/>
          </p:cNvSpPr>
          <p:nvPr/>
        </p:nvSpPr>
        <p:spPr bwMode="auto">
          <a:xfrm>
            <a:off x="2879725" y="1874838"/>
            <a:ext cx="6554788" cy="1651000"/>
          </a:xfrm>
          <a:prstGeom prst="rect">
            <a:avLst/>
          </a:prstGeom>
          <a:noFill/>
          <a:ln w="9525">
            <a:noFill/>
            <a:miter lim="800000"/>
            <a:headEnd/>
            <a:tailEnd/>
          </a:ln>
        </p:spPr>
        <p:txBody>
          <a:bodyPr lIns="95747" tIns="47875" rIns="95747" bIns="47875">
            <a:spAutoFit/>
          </a:bodyPr>
          <a:lstStyle/>
          <a:p>
            <a:pPr algn="just" eaLnBrk="0" hangingPunct="0"/>
            <a:r>
              <a:rPr lang="fa-IR" sz="1100">
                <a:latin typeface="Calibri" pitchFamily="34" charset="0"/>
                <a:cs typeface="B Nazanin" pitchFamily="2" charset="-78"/>
              </a:rPr>
              <a:t>در معماری اسلامی هر بنایی با تزئینات همراه بوده است این تزئینات در هر دوره مخصوص به همان دوره بوده مثلا در آجرکاری ایخلخانی، گچبری صفویه، کاشی کاری از تزئینات مطرح این دوره ها بوده اند.</a:t>
            </a:r>
          </a:p>
          <a:p>
            <a:pPr algn="just"/>
            <a:r>
              <a:rPr lang="fa-IR" sz="1100">
                <a:latin typeface="Calibri" pitchFamily="34" charset="0"/>
                <a:cs typeface="B Nazanin" pitchFamily="2" charset="-78"/>
              </a:rPr>
              <a:t>دوره صفوی را عهد هنر طلایی ایران می گویند بی شک عصر صفوی دوران نوینی در عرضه هنرهای با ارج ایران زمین به شمار می آید . در این دوره هنر دارای صلابت و یکپارچگی و مهرت استادی منحصر به فردی است که در دوران پس از صفویه کمتر به چشم می خورد . مقرنس در این دوره کاملا جنبه تزیینی داشت و اغلب با موزاییک و کاشی صورت می گرفت</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در دوره صفویه علاوه بر کاشی کاری که مطرح است از تزئینات دیگر نیز استفاده می شده است. گاهی اوقات تزئینات حکم سازه در بنا را دارند مثلا کاربندی زیز گنبد به مقاومت گنبد نیز کمک می کند.</a:t>
            </a:r>
            <a:endParaRPr lang="en-US" sz="1100">
              <a:latin typeface="Calibri" pitchFamily="34" charset="0"/>
              <a:cs typeface="B Nazanin" pitchFamily="2" charset="-78"/>
            </a:endParaRPr>
          </a:p>
          <a:p>
            <a:pPr algn="just" eaLnBrk="0" hangingPunct="0"/>
            <a:r>
              <a:rPr lang="fa-IR" sz="1300" b="1">
                <a:latin typeface="Calibri" pitchFamily="34" charset="0"/>
                <a:cs typeface="B Nazanin" pitchFamily="2" charset="-78"/>
              </a:rPr>
              <a:t>تزئینات مدرسه عباس قلی خان از موارد زیر تشکیل شده است:</a:t>
            </a:r>
            <a:endParaRPr lang="en-US" sz="1300" b="1">
              <a:latin typeface="Calibri" pitchFamily="34" charset="0"/>
              <a:cs typeface="B Nazanin" pitchFamily="2" charset="-78"/>
            </a:endParaRPr>
          </a:p>
          <a:p>
            <a:pPr algn="just" eaLnBrk="0" hangingPunct="0"/>
            <a:r>
              <a:rPr lang="fa-IR" sz="1100">
                <a:latin typeface="Calibri" pitchFamily="34" charset="0"/>
                <a:cs typeface="B Nazanin" pitchFamily="2" charset="-78"/>
              </a:rPr>
              <a:t>1-آجرکاری 2- گچبری (بصورت مقرنس و کاربندی) 3- نقاشی (روی مقرنس ها) 4- کاشی کاری (بصورت هفت رنگ )</a:t>
            </a:r>
            <a:endParaRPr lang="en-US" sz="1100">
              <a:latin typeface="Calibri" pitchFamily="34" charset="0"/>
              <a:cs typeface="B Nazanin" pitchFamily="2" charset="-78"/>
            </a:endParaRPr>
          </a:p>
        </p:txBody>
      </p:sp>
      <p:grpSp>
        <p:nvGrpSpPr>
          <p:cNvPr id="39944" name="Group 2"/>
          <p:cNvGrpSpPr>
            <a:grpSpLocks/>
          </p:cNvGrpSpPr>
          <p:nvPr/>
        </p:nvGrpSpPr>
        <p:grpSpPr bwMode="auto">
          <a:xfrm>
            <a:off x="3867150" y="3859213"/>
            <a:ext cx="3282950" cy="2143125"/>
            <a:chOff x="853947" y="1955801"/>
            <a:chExt cx="6737344" cy="3787564"/>
          </a:xfrm>
        </p:grpSpPr>
        <p:sp>
          <p:nvSpPr>
            <p:cNvPr id="36" name="AutoShape 3"/>
            <p:cNvSpPr>
              <a:spLocks noChangeArrowheads="1"/>
            </p:cNvSpPr>
            <p:nvPr/>
          </p:nvSpPr>
          <p:spPr bwMode="gray">
            <a:xfrm rot="17973186">
              <a:off x="4778336" y="2612051"/>
              <a:ext cx="791180" cy="28669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37" name="AutoShape 4"/>
            <p:cNvSpPr>
              <a:spLocks noChangeArrowheads="1"/>
            </p:cNvSpPr>
            <p:nvPr/>
          </p:nvSpPr>
          <p:spPr bwMode="gray">
            <a:xfrm rot="3465783">
              <a:off x="4778336" y="4775170"/>
              <a:ext cx="791180" cy="28669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38" name="AutoShape 5"/>
            <p:cNvSpPr>
              <a:spLocks noChangeArrowheads="1"/>
            </p:cNvSpPr>
            <p:nvPr/>
          </p:nvSpPr>
          <p:spPr bwMode="gray">
            <a:xfrm rot="14369022">
              <a:off x="3558252" y="2686172"/>
              <a:ext cx="791180" cy="289952"/>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39" name="AutoShape 6"/>
            <p:cNvSpPr>
              <a:spLocks noChangeArrowheads="1"/>
            </p:cNvSpPr>
            <p:nvPr/>
          </p:nvSpPr>
          <p:spPr bwMode="gray">
            <a:xfrm rot="7535209">
              <a:off x="3519158" y="4739873"/>
              <a:ext cx="791180" cy="289952"/>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40" name="AutoShape 7"/>
            <p:cNvSpPr>
              <a:spLocks noChangeArrowheads="1"/>
            </p:cNvSpPr>
            <p:nvPr/>
          </p:nvSpPr>
          <p:spPr bwMode="gray">
            <a:xfrm>
              <a:off x="5353112" y="3740164"/>
              <a:ext cx="794928" cy="286172"/>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41" name="AutoShape 8"/>
            <p:cNvSpPr>
              <a:spLocks noChangeArrowheads="1"/>
            </p:cNvSpPr>
            <p:nvPr/>
          </p:nvSpPr>
          <p:spPr bwMode="gray">
            <a:xfrm rot="10800000">
              <a:off x="2945521" y="3731747"/>
              <a:ext cx="863345" cy="286172"/>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w="0" algn="ctr">
              <a:noFill/>
              <a:miter lim="800000"/>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nvGrpSpPr>
            <p:cNvPr id="39975" name="Group 42"/>
            <p:cNvGrpSpPr>
              <a:grpSpLocks/>
            </p:cNvGrpSpPr>
            <p:nvPr/>
          </p:nvGrpSpPr>
          <p:grpSpPr bwMode="auto">
            <a:xfrm>
              <a:off x="3429004" y="2028825"/>
              <a:ext cx="377826" cy="360363"/>
              <a:chOff x="1973" y="1706"/>
              <a:chExt cx="238" cy="227"/>
            </a:xfrm>
          </p:grpSpPr>
          <p:sp>
            <p:nvSpPr>
              <p:cNvPr id="78" name="Oval 11"/>
              <p:cNvSpPr>
                <a:spLocks noChangeArrowheads="1"/>
              </p:cNvSpPr>
              <p:nvPr/>
            </p:nvSpPr>
            <p:spPr bwMode="gray">
              <a:xfrm>
                <a:off x="1972" y="1702"/>
                <a:ext cx="238" cy="226"/>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79" name="Oval 12"/>
              <p:cNvSpPr>
                <a:spLocks noChangeArrowheads="1"/>
              </p:cNvSpPr>
              <p:nvPr/>
            </p:nvSpPr>
            <p:spPr bwMode="gray">
              <a:xfrm>
                <a:off x="1980" y="1722"/>
                <a:ext cx="152" cy="154"/>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76" name="Group 13"/>
            <p:cNvGrpSpPr>
              <a:grpSpLocks/>
            </p:cNvGrpSpPr>
            <p:nvPr/>
          </p:nvGrpSpPr>
          <p:grpSpPr bwMode="auto">
            <a:xfrm>
              <a:off x="2484438" y="3684588"/>
              <a:ext cx="360362" cy="360362"/>
              <a:chOff x="1565" y="2659"/>
              <a:chExt cx="227" cy="227"/>
            </a:xfrm>
          </p:grpSpPr>
          <p:sp>
            <p:nvSpPr>
              <p:cNvPr id="76" name="Oval 14"/>
              <p:cNvSpPr>
                <a:spLocks noChangeArrowheads="1"/>
              </p:cNvSpPr>
              <p:nvPr/>
            </p:nvSpPr>
            <p:spPr bwMode="gray">
              <a:xfrm>
                <a:off x="1566" y="2659"/>
                <a:ext cx="228" cy="228"/>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77" name="Oval 15"/>
              <p:cNvSpPr>
                <a:spLocks noChangeArrowheads="1"/>
              </p:cNvSpPr>
              <p:nvPr/>
            </p:nvSpPr>
            <p:spPr bwMode="gray">
              <a:xfrm>
                <a:off x="1574" y="2676"/>
                <a:ext cx="140" cy="145"/>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77" name="Group 16"/>
            <p:cNvGrpSpPr>
              <a:grpSpLocks/>
            </p:cNvGrpSpPr>
            <p:nvPr/>
          </p:nvGrpSpPr>
          <p:grpSpPr bwMode="auto">
            <a:xfrm>
              <a:off x="3348038" y="5227638"/>
              <a:ext cx="360362" cy="360362"/>
              <a:chOff x="2109" y="3612"/>
              <a:chExt cx="227" cy="227"/>
            </a:xfrm>
          </p:grpSpPr>
          <p:sp>
            <p:nvSpPr>
              <p:cNvPr id="74" name="Oval 17"/>
              <p:cNvSpPr>
                <a:spLocks noChangeArrowheads="1"/>
              </p:cNvSpPr>
              <p:nvPr/>
            </p:nvSpPr>
            <p:spPr bwMode="gray">
              <a:xfrm>
                <a:off x="2110" y="3612"/>
                <a:ext cx="226" cy="228"/>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75" name="Oval 18"/>
              <p:cNvSpPr>
                <a:spLocks noChangeArrowheads="1"/>
              </p:cNvSpPr>
              <p:nvPr/>
            </p:nvSpPr>
            <p:spPr bwMode="gray">
              <a:xfrm>
                <a:off x="2118" y="3628"/>
                <a:ext cx="140" cy="141"/>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78" name="Group 19"/>
            <p:cNvGrpSpPr>
              <a:grpSpLocks/>
            </p:cNvGrpSpPr>
            <p:nvPr/>
          </p:nvGrpSpPr>
          <p:grpSpPr bwMode="auto">
            <a:xfrm>
              <a:off x="5278438" y="2008188"/>
              <a:ext cx="360362" cy="360362"/>
              <a:chOff x="3470" y="1706"/>
              <a:chExt cx="227" cy="227"/>
            </a:xfrm>
          </p:grpSpPr>
          <p:sp>
            <p:nvSpPr>
              <p:cNvPr id="72" name="Oval 20"/>
              <p:cNvSpPr>
                <a:spLocks noChangeArrowheads="1"/>
              </p:cNvSpPr>
              <p:nvPr/>
            </p:nvSpPr>
            <p:spPr bwMode="gray">
              <a:xfrm>
                <a:off x="3470" y="1707"/>
                <a:ext cx="228" cy="226"/>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73" name="Oval 21"/>
              <p:cNvSpPr>
                <a:spLocks noChangeArrowheads="1"/>
              </p:cNvSpPr>
              <p:nvPr/>
            </p:nvSpPr>
            <p:spPr bwMode="gray">
              <a:xfrm>
                <a:off x="3480" y="1722"/>
                <a:ext cx="140" cy="145"/>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79" name="Group 22"/>
            <p:cNvGrpSpPr>
              <a:grpSpLocks/>
            </p:cNvGrpSpPr>
            <p:nvPr/>
          </p:nvGrpSpPr>
          <p:grpSpPr bwMode="auto">
            <a:xfrm>
              <a:off x="6227755" y="3684588"/>
              <a:ext cx="377824" cy="360362"/>
              <a:chOff x="3923" y="2659"/>
              <a:chExt cx="238" cy="227"/>
            </a:xfrm>
          </p:grpSpPr>
          <p:sp>
            <p:nvSpPr>
              <p:cNvPr id="70" name="Oval 23"/>
              <p:cNvSpPr>
                <a:spLocks noChangeArrowheads="1"/>
              </p:cNvSpPr>
              <p:nvPr/>
            </p:nvSpPr>
            <p:spPr bwMode="gray">
              <a:xfrm>
                <a:off x="3922" y="2659"/>
                <a:ext cx="238" cy="228"/>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71" name="Oval 24"/>
              <p:cNvSpPr>
                <a:spLocks noChangeArrowheads="1"/>
              </p:cNvSpPr>
              <p:nvPr/>
            </p:nvSpPr>
            <p:spPr bwMode="gray">
              <a:xfrm>
                <a:off x="3930" y="2676"/>
                <a:ext cx="152" cy="145"/>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80" name="Group 25"/>
            <p:cNvGrpSpPr>
              <a:grpSpLocks/>
            </p:cNvGrpSpPr>
            <p:nvPr/>
          </p:nvGrpSpPr>
          <p:grpSpPr bwMode="auto">
            <a:xfrm>
              <a:off x="5318125" y="5281613"/>
              <a:ext cx="376238" cy="360362"/>
              <a:chOff x="3505" y="3519"/>
              <a:chExt cx="237" cy="227"/>
            </a:xfrm>
          </p:grpSpPr>
          <p:sp>
            <p:nvSpPr>
              <p:cNvPr id="68" name="Oval 26"/>
              <p:cNvSpPr>
                <a:spLocks noChangeArrowheads="1"/>
              </p:cNvSpPr>
              <p:nvPr/>
            </p:nvSpPr>
            <p:spPr bwMode="gray">
              <a:xfrm>
                <a:off x="3507" y="3518"/>
                <a:ext cx="238" cy="228"/>
              </a:xfrm>
              <a:prstGeom prst="ellipse">
                <a:avLst/>
              </a:prstGeom>
              <a:gradFill rotWithShape="1">
                <a:gsLst>
                  <a:gs pos="0">
                    <a:schemeClr val="accent1">
                      <a:gamma/>
                      <a:tint val="33725"/>
                      <a:invGamma/>
                    </a:schemeClr>
                  </a:gs>
                  <a:gs pos="100000">
                    <a:schemeClr val="accent1"/>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sp>
            <p:nvSpPr>
              <p:cNvPr id="69" name="Oval 27"/>
              <p:cNvSpPr>
                <a:spLocks noChangeArrowheads="1"/>
              </p:cNvSpPr>
              <p:nvPr/>
            </p:nvSpPr>
            <p:spPr bwMode="gray">
              <a:xfrm>
                <a:off x="3525" y="3538"/>
                <a:ext cx="152" cy="141"/>
              </a:xfrm>
              <a:prstGeom prst="ellipse">
                <a:avLst/>
              </a:prstGeom>
              <a:gradFill rotWithShape="1">
                <a:gsLst>
                  <a:gs pos="0">
                    <a:schemeClr val="accent1">
                      <a:gamma/>
                      <a:tint val="33725"/>
                      <a:invGamma/>
                    </a:schemeClr>
                  </a:gs>
                  <a:gs pos="100000">
                    <a:schemeClr val="accent1">
                      <a:alpha val="0"/>
                    </a:schemeClr>
                  </a:gs>
                </a:gsLst>
                <a:path path="shape">
                  <a:fillToRect l="50000" t="50000" r="50000" b="50000"/>
                </a:path>
              </a:gradFill>
              <a:ln w="9525" algn="ctr">
                <a:noFill/>
                <a:round/>
                <a:headEnd/>
                <a:tailEnd/>
              </a:ln>
              <a:effectLst/>
            </p:spPr>
            <p:txBody>
              <a:bodyPr wrap="none" anchor="ctr"/>
              <a:lstStyle/>
              <a:p>
                <a:pPr algn="l" defTabSz="957011" rtl="0" fontAlgn="auto">
                  <a:spcBef>
                    <a:spcPts val="0"/>
                  </a:spcBef>
                  <a:spcAft>
                    <a:spcPts val="0"/>
                  </a:spcAft>
                  <a:defRPr/>
                </a:pPr>
                <a:endParaRPr lang="fa-IR" dirty="0">
                  <a:latin typeface="Arial" charset="0"/>
                  <a:cs typeface="+mn-cs"/>
                </a:endParaRPr>
              </a:p>
            </p:txBody>
          </p:sp>
        </p:grpSp>
        <p:grpSp>
          <p:nvGrpSpPr>
            <p:cNvPr id="39981" name="Group 44"/>
            <p:cNvGrpSpPr>
              <a:grpSpLocks/>
            </p:cNvGrpSpPr>
            <p:nvPr/>
          </p:nvGrpSpPr>
          <p:grpSpPr bwMode="auto">
            <a:xfrm>
              <a:off x="3857625" y="3152774"/>
              <a:ext cx="1471613" cy="1473200"/>
              <a:chOff x="2430" y="1986"/>
              <a:chExt cx="927" cy="928"/>
            </a:xfrm>
          </p:grpSpPr>
          <p:sp>
            <p:nvSpPr>
              <p:cNvPr id="39989" name="Oval 33"/>
              <p:cNvSpPr>
                <a:spLocks noChangeArrowheads="1"/>
              </p:cNvSpPr>
              <p:nvPr/>
            </p:nvSpPr>
            <p:spPr bwMode="gray">
              <a:xfrm>
                <a:off x="2430" y="1986"/>
                <a:ext cx="927" cy="92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39990" name="Oval 34"/>
              <p:cNvSpPr>
                <a:spLocks noChangeArrowheads="1"/>
              </p:cNvSpPr>
              <p:nvPr/>
            </p:nvSpPr>
            <p:spPr bwMode="gray">
              <a:xfrm>
                <a:off x="2441" y="1992"/>
                <a:ext cx="906" cy="904"/>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39991" name="Oval 35"/>
              <p:cNvSpPr>
                <a:spLocks noChangeArrowheads="1"/>
              </p:cNvSpPr>
              <p:nvPr/>
            </p:nvSpPr>
            <p:spPr bwMode="gray">
              <a:xfrm>
                <a:off x="2451" y="2001"/>
                <a:ext cx="861" cy="845"/>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39992" name="Oval 36"/>
              <p:cNvSpPr>
                <a:spLocks noChangeArrowheads="1"/>
              </p:cNvSpPr>
              <p:nvPr/>
            </p:nvSpPr>
            <p:spPr bwMode="gray">
              <a:xfrm>
                <a:off x="2502" y="2024"/>
                <a:ext cx="765" cy="68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grpSp>
        <p:sp>
          <p:nvSpPr>
            <p:cNvPr id="39982" name="Text Box 37"/>
            <p:cNvSpPr txBox="1">
              <a:spLocks noChangeArrowheads="1"/>
            </p:cNvSpPr>
            <p:nvPr/>
          </p:nvSpPr>
          <p:spPr bwMode="auto">
            <a:xfrm>
              <a:off x="3760151" y="3578499"/>
              <a:ext cx="1504295" cy="978769"/>
            </a:xfrm>
            <a:prstGeom prst="rect">
              <a:avLst/>
            </a:prstGeom>
            <a:noFill/>
            <a:ln w="9525" algn="ctr">
              <a:noFill/>
              <a:miter lim="800000"/>
              <a:headEnd/>
              <a:tailEnd/>
            </a:ln>
          </p:spPr>
          <p:txBody>
            <a:bodyPr wrap="none">
              <a:spAutoFit/>
            </a:bodyPr>
            <a:lstStyle/>
            <a:p>
              <a:pPr algn="ctr" rtl="0" eaLnBrk="0" hangingPunct="0"/>
              <a:r>
                <a:rPr lang="fa-IR" sz="1500" b="1">
                  <a:solidFill>
                    <a:srgbClr val="000000"/>
                  </a:solidFill>
                  <a:latin typeface="Calibri" pitchFamily="34" charset="0"/>
                  <a:cs typeface="B Nazanin" pitchFamily="2" charset="-78"/>
                </a:rPr>
                <a:t>تزئینات </a:t>
              </a:r>
            </a:p>
            <a:p>
              <a:pPr algn="ctr" rtl="0" eaLnBrk="0" hangingPunct="0"/>
              <a:r>
                <a:rPr lang="fa-IR" sz="1500" b="1">
                  <a:solidFill>
                    <a:srgbClr val="000000"/>
                  </a:solidFill>
                  <a:latin typeface="Calibri" pitchFamily="34" charset="0"/>
                  <a:cs typeface="B Nazanin" pitchFamily="2" charset="-78"/>
                </a:rPr>
                <a:t>بنا</a:t>
              </a:r>
              <a:endParaRPr lang="en-US" sz="1500" b="1">
                <a:solidFill>
                  <a:srgbClr val="000000"/>
                </a:solidFill>
                <a:latin typeface="Calibri" pitchFamily="34" charset="0"/>
                <a:cs typeface="B Nazanin" pitchFamily="2" charset="-78"/>
              </a:endParaRPr>
            </a:p>
          </p:txBody>
        </p:sp>
        <p:sp>
          <p:nvSpPr>
            <p:cNvPr id="39983" name="Text Box 38"/>
            <p:cNvSpPr txBox="1">
              <a:spLocks noChangeArrowheads="1"/>
            </p:cNvSpPr>
            <p:nvPr/>
          </p:nvSpPr>
          <p:spPr bwMode="auto">
            <a:xfrm>
              <a:off x="5688842" y="1962400"/>
              <a:ext cx="912052"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گچبری</a:t>
              </a:r>
              <a:endParaRPr lang="en-US" sz="900">
                <a:latin typeface="Calibri" pitchFamily="34" charset="0"/>
                <a:cs typeface="B Nazanin" pitchFamily="2" charset="-78"/>
              </a:endParaRPr>
            </a:p>
          </p:txBody>
        </p:sp>
        <p:sp>
          <p:nvSpPr>
            <p:cNvPr id="39984" name="Text Box 39"/>
            <p:cNvSpPr txBox="1">
              <a:spLocks noChangeArrowheads="1"/>
            </p:cNvSpPr>
            <p:nvPr/>
          </p:nvSpPr>
          <p:spPr bwMode="auto">
            <a:xfrm>
              <a:off x="2477450" y="1955801"/>
              <a:ext cx="1106178"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کاشیکاری</a:t>
              </a:r>
              <a:endParaRPr lang="en-US" sz="900">
                <a:latin typeface="Calibri" pitchFamily="34" charset="0"/>
                <a:cs typeface="B Nazanin" pitchFamily="2" charset="-78"/>
              </a:endParaRPr>
            </a:p>
          </p:txBody>
        </p:sp>
        <p:sp>
          <p:nvSpPr>
            <p:cNvPr id="39985" name="Text Box 40"/>
            <p:cNvSpPr txBox="1">
              <a:spLocks noChangeArrowheads="1"/>
            </p:cNvSpPr>
            <p:nvPr/>
          </p:nvSpPr>
          <p:spPr bwMode="auto">
            <a:xfrm>
              <a:off x="6570659" y="3707621"/>
              <a:ext cx="1020632"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آجرکاری</a:t>
              </a:r>
              <a:endParaRPr lang="en-US" sz="900">
                <a:latin typeface="Calibri" pitchFamily="34" charset="0"/>
                <a:cs typeface="B Nazanin" pitchFamily="2" charset="-78"/>
              </a:endParaRPr>
            </a:p>
          </p:txBody>
        </p:sp>
        <p:sp>
          <p:nvSpPr>
            <p:cNvPr id="39986" name="Text Box 41"/>
            <p:cNvSpPr txBox="1">
              <a:spLocks noChangeArrowheads="1"/>
            </p:cNvSpPr>
            <p:nvPr/>
          </p:nvSpPr>
          <p:spPr bwMode="auto">
            <a:xfrm>
              <a:off x="5624830" y="5335545"/>
              <a:ext cx="885730"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مقرنس</a:t>
              </a:r>
              <a:endParaRPr lang="en-US" sz="900">
                <a:latin typeface="Calibri" pitchFamily="34" charset="0"/>
                <a:cs typeface="B Nazanin" pitchFamily="2" charset="-78"/>
              </a:endParaRPr>
            </a:p>
          </p:txBody>
        </p:sp>
        <p:sp>
          <p:nvSpPr>
            <p:cNvPr id="39987" name="Text Box 42"/>
            <p:cNvSpPr txBox="1">
              <a:spLocks noChangeArrowheads="1"/>
            </p:cNvSpPr>
            <p:nvPr/>
          </p:nvSpPr>
          <p:spPr bwMode="auto">
            <a:xfrm>
              <a:off x="853947" y="3708402"/>
              <a:ext cx="1754353"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نقاشی روی مقرنس</a:t>
              </a:r>
              <a:endParaRPr lang="en-US" sz="900">
                <a:latin typeface="Calibri" pitchFamily="34" charset="0"/>
                <a:cs typeface="B Nazanin" pitchFamily="2" charset="-78"/>
              </a:endParaRPr>
            </a:p>
          </p:txBody>
        </p:sp>
        <p:sp>
          <p:nvSpPr>
            <p:cNvPr id="39988" name="Text Box 43"/>
            <p:cNvSpPr txBox="1">
              <a:spLocks noChangeArrowheads="1"/>
            </p:cNvSpPr>
            <p:nvPr/>
          </p:nvSpPr>
          <p:spPr bwMode="auto">
            <a:xfrm>
              <a:off x="2016672" y="5317259"/>
              <a:ext cx="1556939" cy="407820"/>
            </a:xfrm>
            <a:prstGeom prst="rect">
              <a:avLst/>
            </a:prstGeom>
            <a:noFill/>
            <a:ln w="9525" algn="ctr">
              <a:noFill/>
              <a:miter lim="800000"/>
              <a:headEnd/>
              <a:tailEnd/>
            </a:ln>
          </p:spPr>
          <p:txBody>
            <a:bodyPr wrap="none">
              <a:spAutoFit/>
            </a:bodyPr>
            <a:lstStyle/>
            <a:p>
              <a:pPr algn="l" rtl="0" eaLnBrk="0" hangingPunct="0"/>
              <a:r>
                <a:rPr lang="fa-IR" sz="900">
                  <a:latin typeface="Calibri" pitchFamily="34" charset="0"/>
                  <a:cs typeface="B Nazanin" pitchFamily="2" charset="-78"/>
                </a:rPr>
                <a:t>گره چینی چوبی</a:t>
              </a:r>
              <a:endParaRPr lang="en-US" sz="900">
                <a:latin typeface="Calibri" pitchFamily="34" charset="0"/>
                <a:cs typeface="B Nazanin" pitchFamily="2" charset="-78"/>
              </a:endParaRPr>
            </a:p>
          </p:txBody>
        </p:sp>
      </p:grpSp>
      <p:sp>
        <p:nvSpPr>
          <p:cNvPr id="80" name="Rectangle 2"/>
          <p:cNvSpPr txBox="1">
            <a:spLocks noChangeArrowheads="1"/>
          </p:cNvSpPr>
          <p:nvPr/>
        </p:nvSpPr>
        <p:spPr>
          <a:xfrm>
            <a:off x="458788" y="1558925"/>
            <a:ext cx="8916987"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تزئینات بنا</a:t>
            </a:r>
            <a:endParaRPr lang="en-US" sz="1600" b="1" kern="0" dirty="0">
              <a:latin typeface="+mj-lt"/>
              <a:ea typeface="+mj-ea"/>
              <a:cs typeface="B Nazanin" pitchFamily="2" charset="-78"/>
            </a:endParaRPr>
          </a:p>
        </p:txBody>
      </p:sp>
      <p:grpSp>
        <p:nvGrpSpPr>
          <p:cNvPr id="39946" name="Group 55"/>
          <p:cNvGrpSpPr>
            <a:grpSpLocks/>
          </p:cNvGrpSpPr>
          <p:nvPr/>
        </p:nvGrpSpPr>
        <p:grpSpPr bwMode="auto">
          <a:xfrm>
            <a:off x="8328025" y="3538538"/>
            <a:ext cx="928688" cy="2857500"/>
            <a:chOff x="7429501" y="3071813"/>
            <a:chExt cx="857250" cy="2857501"/>
          </a:xfrm>
        </p:grpSpPr>
        <p:grpSp>
          <p:nvGrpSpPr>
            <p:cNvPr id="39964" name="Group 54"/>
            <p:cNvGrpSpPr>
              <a:grpSpLocks/>
            </p:cNvGrpSpPr>
            <p:nvPr/>
          </p:nvGrpSpPr>
          <p:grpSpPr bwMode="auto">
            <a:xfrm>
              <a:off x="7429501" y="3071813"/>
              <a:ext cx="857250" cy="2143125"/>
              <a:chOff x="7429501" y="3071813"/>
              <a:chExt cx="857250" cy="2143125"/>
            </a:xfrm>
          </p:grpSpPr>
          <p:pic>
            <p:nvPicPr>
              <p:cNvPr id="39966" name="Picture 2" descr="J:\rosta2\1\S7305040.JPG"/>
              <p:cNvPicPr>
                <a:picLocks noChangeAspect="1" noChangeArrowheads="1"/>
              </p:cNvPicPr>
              <p:nvPr/>
            </p:nvPicPr>
            <p:blipFill>
              <a:blip r:embed="rId5"/>
              <a:srcRect/>
              <a:stretch>
                <a:fillRect/>
              </a:stretch>
            </p:blipFill>
            <p:spPr bwMode="auto">
              <a:xfrm>
                <a:off x="7429501" y="4572000"/>
                <a:ext cx="857250" cy="642938"/>
              </a:xfrm>
              <a:prstGeom prst="rect">
                <a:avLst/>
              </a:prstGeom>
              <a:noFill/>
              <a:ln w="9525">
                <a:noFill/>
                <a:miter lim="800000"/>
                <a:headEnd/>
                <a:tailEnd/>
              </a:ln>
            </p:spPr>
          </p:pic>
          <p:pic>
            <p:nvPicPr>
              <p:cNvPr id="39967" name="Picture 4" descr="J:\rosta2\9\S7305144.JPG"/>
              <p:cNvPicPr>
                <a:picLocks noChangeAspect="1" noChangeArrowheads="1"/>
              </p:cNvPicPr>
              <p:nvPr/>
            </p:nvPicPr>
            <p:blipFill>
              <a:blip r:embed="rId6"/>
              <a:srcRect/>
              <a:stretch>
                <a:fillRect/>
              </a:stretch>
            </p:blipFill>
            <p:spPr bwMode="auto">
              <a:xfrm>
                <a:off x="7429501" y="3857625"/>
                <a:ext cx="857250" cy="652463"/>
              </a:xfrm>
              <a:prstGeom prst="rect">
                <a:avLst/>
              </a:prstGeom>
              <a:noFill/>
              <a:ln w="9525">
                <a:noFill/>
                <a:miter lim="800000"/>
                <a:headEnd/>
                <a:tailEnd/>
              </a:ln>
            </p:spPr>
          </p:pic>
          <p:pic>
            <p:nvPicPr>
              <p:cNvPr id="39968" name="Picture 1" descr="E:\memari\maremat\قلی خان\IMG_3656.jpg"/>
              <p:cNvPicPr>
                <a:picLocks noChangeAspect="1" noChangeArrowheads="1"/>
              </p:cNvPicPr>
              <p:nvPr/>
            </p:nvPicPr>
            <p:blipFill>
              <a:blip r:embed="rId7"/>
              <a:srcRect/>
              <a:stretch>
                <a:fillRect/>
              </a:stretch>
            </p:blipFill>
            <p:spPr bwMode="auto">
              <a:xfrm>
                <a:off x="7429501" y="3071813"/>
                <a:ext cx="857250" cy="642937"/>
              </a:xfrm>
              <a:prstGeom prst="rect">
                <a:avLst/>
              </a:prstGeom>
              <a:noFill/>
              <a:ln w="9525">
                <a:noFill/>
                <a:miter lim="800000"/>
                <a:headEnd/>
                <a:tailEnd/>
              </a:ln>
            </p:spPr>
          </p:pic>
        </p:grpSp>
        <p:pic>
          <p:nvPicPr>
            <p:cNvPr id="39965" name="Picture 2" descr="G:\Madrese-Abasgholikhan-Mashhad\Madreseh Abasgholikhan (20).jpg"/>
            <p:cNvPicPr>
              <a:picLocks noChangeAspect="1" noChangeArrowheads="1"/>
            </p:cNvPicPr>
            <p:nvPr/>
          </p:nvPicPr>
          <p:blipFill>
            <a:blip r:embed="rId8"/>
            <a:srcRect/>
            <a:stretch>
              <a:fillRect/>
            </a:stretch>
          </p:blipFill>
          <p:spPr bwMode="auto">
            <a:xfrm>
              <a:off x="7429501" y="5286376"/>
              <a:ext cx="857250" cy="642938"/>
            </a:xfrm>
            <a:prstGeom prst="rect">
              <a:avLst/>
            </a:prstGeom>
            <a:noFill/>
            <a:ln w="9525">
              <a:noFill/>
              <a:miter lim="800000"/>
              <a:headEnd/>
              <a:tailEnd/>
            </a:ln>
          </p:spPr>
        </p:pic>
      </p:grpSp>
      <p:pic>
        <p:nvPicPr>
          <p:cNvPr id="39947" name="Picture 86"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39948" name="Group 87"/>
          <p:cNvGrpSpPr>
            <a:grpSpLocks/>
          </p:cNvGrpSpPr>
          <p:nvPr/>
        </p:nvGrpSpPr>
        <p:grpSpPr bwMode="auto">
          <a:xfrm>
            <a:off x="325438" y="1616075"/>
            <a:ext cx="3425825" cy="5187950"/>
            <a:chOff x="421417" y="2261407"/>
            <a:chExt cx="4426324" cy="7263590"/>
          </a:xfrm>
        </p:grpSpPr>
        <p:grpSp>
          <p:nvGrpSpPr>
            <p:cNvPr id="39952" name="Group 82"/>
            <p:cNvGrpSpPr>
              <a:grpSpLocks/>
            </p:cNvGrpSpPr>
            <p:nvPr/>
          </p:nvGrpSpPr>
          <p:grpSpPr bwMode="auto">
            <a:xfrm>
              <a:off x="421417" y="2261407"/>
              <a:ext cx="4426324" cy="7263590"/>
              <a:chOff x="80891" y="3033303"/>
              <a:chExt cx="5100710" cy="6278942"/>
            </a:xfrm>
          </p:grpSpPr>
          <p:pic>
            <p:nvPicPr>
              <p:cNvPr id="39954"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39955" name="Group 29"/>
              <p:cNvGrpSpPr>
                <a:grpSpLocks/>
              </p:cNvGrpSpPr>
              <p:nvPr/>
            </p:nvGrpSpPr>
            <p:grpSpPr bwMode="auto">
              <a:xfrm>
                <a:off x="80891" y="3033303"/>
                <a:ext cx="5100710" cy="6278942"/>
                <a:chOff x="80891" y="3033303"/>
                <a:chExt cx="5100710" cy="6278942"/>
              </a:xfrm>
            </p:grpSpPr>
            <p:sp>
              <p:nvSpPr>
                <p:cNvPr id="9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9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9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9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9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9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9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39963"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39953" name="TextBox 8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101"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39950"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88" name="Slide Number Placeholder 36"/>
          <p:cNvSpPr>
            <a:spLocks noGrp="1"/>
          </p:cNvSpPr>
          <p:nvPr>
            <p:ph type="sldNum" sz="quarter" idx="12"/>
          </p:nvPr>
        </p:nvSpPr>
        <p:spPr>
          <a:xfrm>
            <a:off x="3525838" y="6438900"/>
            <a:ext cx="2311400" cy="365125"/>
          </a:xfrm>
        </p:spPr>
        <p:txBody>
          <a:bodyPr/>
          <a:lstStyle/>
          <a:p>
            <a:pPr>
              <a:defRPr/>
            </a:pPr>
            <a:fld id="{F6D8D26C-2631-44AC-BD67-409C2283AFF4}" type="slidenum">
              <a:rPr lang="en-US" smtClean="0">
                <a:latin typeface="F_jalal" pitchFamily="2" charset="0"/>
              </a:rPr>
              <a:pPr>
                <a:defRPr/>
              </a:pPr>
              <a:t>38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096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096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530225" y="1612900"/>
            <a:ext cx="8916988"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تزئینات بنا (پلان مقرنس کاری طبقه همکف )</a:t>
            </a:r>
            <a:endParaRPr lang="en-US" sz="1600" b="1" kern="0" dirty="0">
              <a:latin typeface="+mj-lt"/>
              <a:ea typeface="+mj-ea"/>
              <a:cs typeface="B Nazanin" pitchFamily="2" charset="-78"/>
            </a:endParaRPr>
          </a:p>
        </p:txBody>
      </p:sp>
      <p:grpSp>
        <p:nvGrpSpPr>
          <p:cNvPr id="40968" name="Group 34"/>
          <p:cNvGrpSpPr>
            <a:grpSpLocks/>
          </p:cNvGrpSpPr>
          <p:nvPr/>
        </p:nvGrpSpPr>
        <p:grpSpPr bwMode="auto">
          <a:xfrm>
            <a:off x="3246438" y="2339975"/>
            <a:ext cx="6483350" cy="4191000"/>
            <a:chOff x="1142976" y="1142984"/>
            <a:chExt cx="7368191" cy="5072074"/>
          </a:xfrm>
        </p:grpSpPr>
        <p:pic>
          <p:nvPicPr>
            <p:cNvPr id="40987" name="Picture 5" descr="پلان وهمکف خطوط برش.png"/>
            <p:cNvPicPr>
              <a:picLocks noChangeAspect="1"/>
            </p:cNvPicPr>
            <p:nvPr/>
          </p:nvPicPr>
          <p:blipFill>
            <a:blip r:embed="rId5">
              <a:clrChange>
                <a:clrFrom>
                  <a:srgbClr val="FFFFFF"/>
                </a:clrFrom>
                <a:clrTo>
                  <a:srgbClr val="FFFFFF">
                    <a:alpha val="0"/>
                  </a:srgbClr>
                </a:clrTo>
              </a:clrChange>
            </a:blip>
            <a:srcRect l="4443" t="4443" b="13333"/>
            <a:stretch>
              <a:fillRect/>
            </a:stretch>
          </p:blipFill>
          <p:spPr bwMode="auto">
            <a:xfrm>
              <a:off x="1142976" y="1142984"/>
              <a:ext cx="7368191" cy="5072074"/>
            </a:xfrm>
            <a:prstGeom prst="rect">
              <a:avLst/>
            </a:prstGeom>
            <a:noFill/>
            <a:ln w="9525">
              <a:noFill/>
              <a:miter lim="800000"/>
              <a:headEnd/>
              <a:tailEnd/>
            </a:ln>
          </p:spPr>
        </p:pic>
        <p:sp>
          <p:nvSpPr>
            <p:cNvPr id="37" name="Oval 36"/>
            <p:cNvSpPr/>
            <p:nvPr/>
          </p:nvSpPr>
          <p:spPr bwMode="gray">
            <a:xfrm>
              <a:off x="6357950" y="2928934"/>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38" name="Oval 37"/>
            <p:cNvSpPr/>
            <p:nvPr/>
          </p:nvSpPr>
          <p:spPr bwMode="gray">
            <a:xfrm>
              <a:off x="6357950" y="264318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
          <p:nvSpPr>
            <p:cNvPr id="39" name="Oval 38"/>
            <p:cNvSpPr/>
            <p:nvPr/>
          </p:nvSpPr>
          <p:spPr bwMode="gray">
            <a:xfrm>
              <a:off x="6143636"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40" name="Oval 39"/>
            <p:cNvSpPr/>
            <p:nvPr/>
          </p:nvSpPr>
          <p:spPr bwMode="gray">
            <a:xfrm>
              <a:off x="5857884" y="2500306"/>
              <a:ext cx="142876" cy="142876"/>
            </a:xfrm>
            <a:prstGeom prst="ellipse">
              <a:avLst/>
            </a:prstGeom>
            <a:solidFill>
              <a:srgbClr val="FFC000"/>
            </a:solidFill>
            <a:ln w="12700">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chemeClr val="bg1">
                      <a:lumMod val="65000"/>
                    </a:schemeClr>
                  </a:solidFill>
                  <a:effectLst>
                    <a:outerShdw blurRad="63500" dir="3600000" algn="tl" rotWithShape="0">
                      <a:srgbClr val="000000">
                        <a:alpha val="70000"/>
                      </a:srgbClr>
                    </a:outerShdw>
                  </a:effectLst>
                  <a:cs typeface="B Nazanin" pitchFamily="2" charset="-78"/>
                </a:rPr>
                <a:t>4</a:t>
              </a:r>
            </a:p>
          </p:txBody>
        </p:sp>
        <p:sp>
          <p:nvSpPr>
            <p:cNvPr id="41" name="Oval 40"/>
            <p:cNvSpPr/>
            <p:nvPr/>
          </p:nvSpPr>
          <p:spPr bwMode="gray">
            <a:xfrm>
              <a:off x="5572132"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42" name="Oval 41"/>
            <p:cNvSpPr/>
            <p:nvPr/>
          </p:nvSpPr>
          <p:spPr bwMode="gray">
            <a:xfrm>
              <a:off x="5286380"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6</a:t>
              </a:r>
            </a:p>
          </p:txBody>
        </p:sp>
        <p:sp>
          <p:nvSpPr>
            <p:cNvPr id="43" name="Oval 42"/>
            <p:cNvSpPr/>
            <p:nvPr/>
          </p:nvSpPr>
          <p:spPr bwMode="gray">
            <a:xfrm>
              <a:off x="4143372"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7</a:t>
              </a:r>
            </a:p>
          </p:txBody>
        </p:sp>
        <p:sp>
          <p:nvSpPr>
            <p:cNvPr id="44" name="Oval 43"/>
            <p:cNvSpPr/>
            <p:nvPr/>
          </p:nvSpPr>
          <p:spPr bwMode="gray">
            <a:xfrm>
              <a:off x="3786182"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p>
          </p:txBody>
        </p:sp>
        <p:sp>
          <p:nvSpPr>
            <p:cNvPr id="45" name="Oval 44"/>
            <p:cNvSpPr/>
            <p:nvPr/>
          </p:nvSpPr>
          <p:spPr bwMode="gray">
            <a:xfrm>
              <a:off x="3500430" y="250030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11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46" name="Oval 45"/>
            <p:cNvSpPr/>
            <p:nvPr/>
          </p:nvSpPr>
          <p:spPr bwMode="gray">
            <a:xfrm>
              <a:off x="3207672" y="2513103"/>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10</a:t>
              </a:r>
            </a:p>
          </p:txBody>
        </p:sp>
        <p:sp>
          <p:nvSpPr>
            <p:cNvPr id="47" name="Oval 46"/>
            <p:cNvSpPr/>
            <p:nvPr/>
          </p:nvSpPr>
          <p:spPr bwMode="gray">
            <a:xfrm>
              <a:off x="3071802" y="264318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11</a:t>
              </a:r>
            </a:p>
          </p:txBody>
        </p:sp>
        <p:sp>
          <p:nvSpPr>
            <p:cNvPr id="48" name="Oval 47"/>
            <p:cNvSpPr/>
            <p:nvPr/>
          </p:nvSpPr>
          <p:spPr bwMode="gray">
            <a:xfrm>
              <a:off x="3071802" y="2928934"/>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12</a:t>
              </a:r>
            </a:p>
          </p:txBody>
        </p:sp>
        <p:sp>
          <p:nvSpPr>
            <p:cNvPr id="49" name="Oval 48"/>
            <p:cNvSpPr/>
            <p:nvPr/>
          </p:nvSpPr>
          <p:spPr bwMode="gray">
            <a:xfrm>
              <a:off x="3071802" y="421481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13</a:t>
              </a:r>
            </a:p>
          </p:txBody>
        </p:sp>
        <p:sp>
          <p:nvSpPr>
            <p:cNvPr id="50" name="Oval 49"/>
            <p:cNvSpPr/>
            <p:nvPr/>
          </p:nvSpPr>
          <p:spPr bwMode="gray">
            <a:xfrm>
              <a:off x="3071802" y="4500570"/>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14</a:t>
              </a:r>
            </a:p>
          </p:txBody>
        </p:sp>
        <p:sp>
          <p:nvSpPr>
            <p:cNvPr id="51" name="Oval 50"/>
            <p:cNvSpPr/>
            <p:nvPr/>
          </p:nvSpPr>
          <p:spPr bwMode="gray">
            <a:xfrm>
              <a:off x="3214678"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15</a:t>
              </a:r>
            </a:p>
          </p:txBody>
        </p:sp>
        <p:sp>
          <p:nvSpPr>
            <p:cNvPr id="52" name="Oval 51"/>
            <p:cNvSpPr/>
            <p:nvPr/>
          </p:nvSpPr>
          <p:spPr bwMode="gray">
            <a:xfrm>
              <a:off x="3500430"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16</a:t>
              </a:r>
            </a:p>
          </p:txBody>
        </p:sp>
        <p:sp>
          <p:nvSpPr>
            <p:cNvPr id="54" name="Oval 53"/>
            <p:cNvSpPr/>
            <p:nvPr/>
          </p:nvSpPr>
          <p:spPr bwMode="gray">
            <a:xfrm>
              <a:off x="3786182"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17</a:t>
              </a:r>
            </a:p>
          </p:txBody>
        </p:sp>
        <p:sp>
          <p:nvSpPr>
            <p:cNvPr id="56" name="Oval 55"/>
            <p:cNvSpPr/>
            <p:nvPr/>
          </p:nvSpPr>
          <p:spPr bwMode="gray">
            <a:xfrm>
              <a:off x="4071934"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18</a:t>
              </a:r>
            </a:p>
          </p:txBody>
        </p:sp>
        <p:sp>
          <p:nvSpPr>
            <p:cNvPr id="57" name="Oval 56"/>
            <p:cNvSpPr/>
            <p:nvPr/>
          </p:nvSpPr>
          <p:spPr bwMode="gray">
            <a:xfrm>
              <a:off x="5357818"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19</a:t>
              </a:r>
            </a:p>
          </p:txBody>
        </p:sp>
        <p:sp>
          <p:nvSpPr>
            <p:cNvPr id="58" name="Oval 57"/>
            <p:cNvSpPr/>
            <p:nvPr/>
          </p:nvSpPr>
          <p:spPr bwMode="gray">
            <a:xfrm>
              <a:off x="5643570"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20</a:t>
              </a:r>
            </a:p>
          </p:txBody>
        </p:sp>
        <p:sp>
          <p:nvSpPr>
            <p:cNvPr id="59" name="Oval 58"/>
            <p:cNvSpPr/>
            <p:nvPr/>
          </p:nvSpPr>
          <p:spPr bwMode="gray">
            <a:xfrm>
              <a:off x="5929322"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21</a:t>
              </a:r>
            </a:p>
          </p:txBody>
        </p:sp>
        <p:sp>
          <p:nvSpPr>
            <p:cNvPr id="60" name="Oval 59"/>
            <p:cNvSpPr/>
            <p:nvPr/>
          </p:nvSpPr>
          <p:spPr bwMode="gray">
            <a:xfrm>
              <a:off x="6215074" y="4643446"/>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22</a:t>
              </a:r>
            </a:p>
          </p:txBody>
        </p:sp>
        <p:sp>
          <p:nvSpPr>
            <p:cNvPr id="61" name="Oval 60"/>
            <p:cNvSpPr/>
            <p:nvPr/>
          </p:nvSpPr>
          <p:spPr bwMode="gray">
            <a:xfrm>
              <a:off x="6357950" y="421481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24</a:t>
              </a:r>
            </a:p>
          </p:txBody>
        </p:sp>
      </p:grpSp>
      <p:sp>
        <p:nvSpPr>
          <p:cNvPr id="40969" name="Rectangle 37"/>
          <p:cNvSpPr>
            <a:spLocks noChangeArrowheads="1"/>
          </p:cNvSpPr>
          <p:nvPr/>
        </p:nvSpPr>
        <p:spPr bwMode="auto">
          <a:xfrm>
            <a:off x="2236788" y="1916113"/>
            <a:ext cx="7197725" cy="604837"/>
          </a:xfrm>
          <a:prstGeom prst="rect">
            <a:avLst/>
          </a:prstGeom>
          <a:noFill/>
          <a:ln w="9525">
            <a:noFill/>
            <a:miter lim="800000"/>
            <a:headEnd/>
            <a:tailEnd/>
          </a:ln>
        </p:spPr>
        <p:txBody>
          <a:bodyPr lIns="95747" tIns="47875" rIns="95747" bIns="47875">
            <a:spAutoFit/>
          </a:bodyPr>
          <a:lstStyle/>
          <a:p>
            <a:pPr algn="just" eaLnBrk="0" hangingPunct="0"/>
            <a:r>
              <a:rPr lang="fa-IR" sz="1100">
                <a:latin typeface="Calibri" pitchFamily="34" charset="0"/>
                <a:cs typeface="B Nazanin" pitchFamily="2" charset="-78"/>
              </a:rPr>
              <a:t>1-آجرکاری 2- گچبری (بصورت مقرنس و کاربندی) 3- نقاشی (روی مقرنس ها) 4- کاشی کاری (بصورت هفت رنگ در چهار جبهه بنا و مقرنس)</a:t>
            </a:r>
          </a:p>
          <a:p>
            <a:pPr algn="just" eaLnBrk="0" hangingPunct="0"/>
            <a:r>
              <a:rPr lang="fa-IR" sz="1100">
                <a:latin typeface="Calibri" pitchFamily="34" charset="0"/>
                <a:cs typeface="B Nazanin" pitchFamily="2" charset="-78"/>
              </a:rPr>
              <a:t> 5- گره چینی چوبی.</a:t>
            </a:r>
          </a:p>
          <a:p>
            <a:pPr algn="just" eaLnBrk="0" hangingPunct="0"/>
            <a:r>
              <a:rPr lang="fa-IR" sz="1100">
                <a:latin typeface="Calibri" pitchFamily="34" charset="0"/>
                <a:cs typeface="B Nazanin" pitchFamily="2" charset="-78"/>
              </a:rPr>
              <a:t>نمای مدرسه تماما آجری بوده و برای تزئین از کاشی کاری و مقرنس استفاده شده است</a:t>
            </a:r>
            <a:r>
              <a:rPr lang="en-US" sz="1100">
                <a:latin typeface="Calibri" pitchFamily="34" charset="0"/>
                <a:cs typeface="B Nazanin" pitchFamily="2" charset="-78"/>
              </a:rPr>
              <a:t> </a:t>
            </a:r>
          </a:p>
        </p:txBody>
      </p:sp>
      <p:pic>
        <p:nvPicPr>
          <p:cNvPr id="40970" name="Picture 62"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40971" name="Group 63"/>
          <p:cNvGrpSpPr>
            <a:grpSpLocks/>
          </p:cNvGrpSpPr>
          <p:nvPr/>
        </p:nvGrpSpPr>
        <p:grpSpPr bwMode="auto">
          <a:xfrm>
            <a:off x="325438" y="1616075"/>
            <a:ext cx="3425825" cy="5187950"/>
            <a:chOff x="421417" y="2261407"/>
            <a:chExt cx="4426324" cy="7263590"/>
          </a:xfrm>
        </p:grpSpPr>
        <p:grpSp>
          <p:nvGrpSpPr>
            <p:cNvPr id="40975" name="Group 82"/>
            <p:cNvGrpSpPr>
              <a:grpSpLocks/>
            </p:cNvGrpSpPr>
            <p:nvPr/>
          </p:nvGrpSpPr>
          <p:grpSpPr bwMode="auto">
            <a:xfrm>
              <a:off x="421417" y="2261407"/>
              <a:ext cx="4426324" cy="7263590"/>
              <a:chOff x="80891" y="3033303"/>
              <a:chExt cx="5100710" cy="6278942"/>
            </a:xfrm>
          </p:grpSpPr>
          <p:pic>
            <p:nvPicPr>
              <p:cNvPr id="40977"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0978" name="Group 29"/>
              <p:cNvGrpSpPr>
                <a:grpSpLocks/>
              </p:cNvGrpSpPr>
              <p:nvPr/>
            </p:nvGrpSpPr>
            <p:grpSpPr bwMode="auto">
              <a:xfrm>
                <a:off x="80891" y="3033303"/>
                <a:ext cx="5100710" cy="6278942"/>
                <a:chOff x="80891" y="3033303"/>
                <a:chExt cx="5100710" cy="6278942"/>
              </a:xfrm>
            </p:grpSpPr>
            <p:sp>
              <p:nvSpPr>
                <p:cNvPr id="6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0986"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0976" name="TextBox 6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7"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0973"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8" name="Slide Number Placeholder 36"/>
          <p:cNvSpPr>
            <a:spLocks noGrp="1"/>
          </p:cNvSpPr>
          <p:nvPr>
            <p:ph type="sldNum" sz="quarter" idx="12"/>
          </p:nvPr>
        </p:nvSpPr>
        <p:spPr>
          <a:xfrm>
            <a:off x="3525838" y="6438900"/>
            <a:ext cx="2311400" cy="365125"/>
          </a:xfrm>
        </p:spPr>
        <p:txBody>
          <a:bodyPr/>
          <a:lstStyle/>
          <a:p>
            <a:pPr>
              <a:defRPr/>
            </a:pPr>
            <a:fld id="{61F4C5F4-C821-4941-816A-9C890D4F591F}" type="slidenum">
              <a:rPr lang="en-US" smtClean="0">
                <a:latin typeface="F_jalal" pitchFamily="2" charset="0"/>
              </a:rPr>
              <a:pPr>
                <a:defRPr/>
              </a:pPr>
              <a:t>39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12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12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27" name="TextBox 55"/>
          <p:cNvSpPr txBox="1">
            <a:spLocks noChangeArrowheads="1"/>
          </p:cNvSpPr>
          <p:nvPr/>
        </p:nvSpPr>
        <p:spPr bwMode="auto">
          <a:xfrm>
            <a:off x="2830513" y="1577975"/>
            <a:ext cx="6567487" cy="1282700"/>
          </a:xfrm>
          <a:prstGeom prst="rect">
            <a:avLst/>
          </a:prstGeom>
          <a:noFill/>
          <a:ln w="9525">
            <a:noFill/>
            <a:miter lim="800000"/>
            <a:headEnd/>
            <a:tailEnd/>
          </a:ln>
        </p:spPr>
        <p:txBody>
          <a:bodyPr lIns="95735" tIns="47870" rIns="95735" bIns="47870">
            <a:spAutoFit/>
          </a:bodyPr>
          <a:lstStyle/>
          <a:p>
            <a:pPr>
              <a:buFont typeface="Wingdings" pitchFamily="2" charset="2"/>
              <a:buChar char="§"/>
            </a:pPr>
            <a:r>
              <a:rPr lang="fa-IR" sz="1100" b="1">
                <a:latin typeface="Calibri" pitchFamily="34" charset="0"/>
                <a:cs typeface="B Nazanin" pitchFamily="2" charset="-78"/>
              </a:rPr>
              <a:t>موقعیت قرار گیری بنا  : </a:t>
            </a:r>
            <a:r>
              <a:rPr lang="fa-IR" sz="1100">
                <a:latin typeface="Calibri" pitchFamily="34" charset="0"/>
                <a:cs typeface="B Nazanin" pitchFamily="2" charset="-78"/>
              </a:rPr>
              <a:t>این بنا در استا ن خراسا ن رضوی واقع شده است که از سمت شمال به استان خرا سان شما لی و از سمت جنوب به استان خراسان جنوبی و از شرق به افغا نستان مرتبط است. </a:t>
            </a:r>
          </a:p>
          <a:p>
            <a:pPr>
              <a:buFont typeface="Wingdings" pitchFamily="2" charset="2"/>
              <a:buChar char="§"/>
            </a:pPr>
            <a:r>
              <a:rPr lang="fa-IR" sz="1100">
                <a:latin typeface="Calibri" pitchFamily="34" charset="0"/>
                <a:cs typeface="B Nazanin" pitchFamily="2" charset="-78"/>
              </a:rPr>
              <a:t>شهرستان مشهد  در شمال شرقي خراسان قرار دارد و از شمال به كشور شوروي ،  از شمال غربي به شهرستانهاي درگز و قوچان، از مغرب به كوه بينالود و شهرستان نيشا بور، از جنوب و جنوب غربي به شهرستانهاي تربت حيدريه، از جنوب شرقي به شهرستانهاي تربت جام، و از مشرق به هريرود و كشور شوروي محدود است. </a:t>
            </a:r>
          </a:p>
          <a:p>
            <a:pPr>
              <a:buFont typeface="Wingdings" pitchFamily="2" charset="2"/>
              <a:buChar char="§"/>
            </a:pPr>
            <a:endParaRPr lang="fa-IR" sz="1100">
              <a:latin typeface="Calibri" pitchFamily="34" charset="0"/>
              <a:cs typeface="B Nazanin" pitchFamily="2" charset="-78"/>
            </a:endParaRPr>
          </a:p>
          <a:p>
            <a:endParaRPr lang="fa-IR" sz="1100">
              <a:latin typeface="Calibri" pitchFamily="34" charset="0"/>
              <a:cs typeface="B Nazanin" pitchFamily="2" charset="-78"/>
            </a:endParaRPr>
          </a:p>
        </p:txBody>
      </p:sp>
      <p:grpSp>
        <p:nvGrpSpPr>
          <p:cNvPr id="5128" name="Group 14"/>
          <p:cNvGrpSpPr>
            <a:grpSpLocks/>
          </p:cNvGrpSpPr>
          <p:nvPr/>
        </p:nvGrpSpPr>
        <p:grpSpPr bwMode="auto">
          <a:xfrm>
            <a:off x="3224213" y="3101975"/>
            <a:ext cx="3251200" cy="2500313"/>
            <a:chOff x="2571736" y="2857496"/>
            <a:chExt cx="3000383" cy="2500318"/>
          </a:xfrm>
        </p:grpSpPr>
        <p:grpSp>
          <p:nvGrpSpPr>
            <p:cNvPr id="5152" name="Group 51"/>
            <p:cNvGrpSpPr>
              <a:grpSpLocks/>
            </p:cNvGrpSpPr>
            <p:nvPr/>
          </p:nvGrpSpPr>
          <p:grpSpPr bwMode="auto">
            <a:xfrm>
              <a:off x="2571736" y="2857496"/>
              <a:ext cx="3000383" cy="2500318"/>
              <a:chOff x="-642974" y="-759326"/>
              <a:chExt cx="8929750" cy="7398230"/>
            </a:xfrm>
          </p:grpSpPr>
          <p:pic>
            <p:nvPicPr>
              <p:cNvPr id="5154" name="Picture 2" descr="E:\memari\maremat\مرمت1\723px-New_Iran_locator.TIF"/>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42974" y="-759326"/>
                <a:ext cx="8929750" cy="7398230"/>
              </a:xfrm>
              <a:prstGeom prst="rect">
                <a:avLst/>
              </a:prstGeom>
              <a:noFill/>
              <a:ln w="9525">
                <a:noFill/>
                <a:miter lim="800000"/>
                <a:headEnd/>
                <a:tailEnd/>
              </a:ln>
            </p:spPr>
          </p:pic>
          <p:sp>
            <p:nvSpPr>
              <p:cNvPr id="33" name="Freeform 32"/>
              <p:cNvSpPr/>
              <p:nvPr/>
            </p:nvSpPr>
            <p:spPr>
              <a:xfrm>
                <a:off x="4775200" y="285750"/>
                <a:ext cx="2470150" cy="1905000"/>
              </a:xfrm>
              <a:custGeom>
                <a:avLst/>
                <a:gdLst>
                  <a:gd name="connsiteX0" fmla="*/ 1054100 w 2470150"/>
                  <a:gd name="connsiteY0" fmla="*/ 28575 h 1905000"/>
                  <a:gd name="connsiteX1" fmla="*/ 1092200 w 2470150"/>
                  <a:gd name="connsiteY1" fmla="*/ 114300 h 1905000"/>
                  <a:gd name="connsiteX2" fmla="*/ 1101725 w 2470150"/>
                  <a:gd name="connsiteY2" fmla="*/ 238125 h 1905000"/>
                  <a:gd name="connsiteX3" fmla="*/ 1130300 w 2470150"/>
                  <a:gd name="connsiteY3" fmla="*/ 257175 h 1905000"/>
                  <a:gd name="connsiteX4" fmla="*/ 1120775 w 2470150"/>
                  <a:gd name="connsiteY4" fmla="*/ 285750 h 1905000"/>
                  <a:gd name="connsiteX5" fmla="*/ 1044575 w 2470150"/>
                  <a:gd name="connsiteY5" fmla="*/ 323850 h 1905000"/>
                  <a:gd name="connsiteX6" fmla="*/ 1035050 w 2470150"/>
                  <a:gd name="connsiteY6" fmla="*/ 352425 h 1905000"/>
                  <a:gd name="connsiteX7" fmla="*/ 1054100 w 2470150"/>
                  <a:gd name="connsiteY7" fmla="*/ 419100 h 1905000"/>
                  <a:gd name="connsiteX8" fmla="*/ 996950 w 2470150"/>
                  <a:gd name="connsiteY8" fmla="*/ 466725 h 1905000"/>
                  <a:gd name="connsiteX9" fmla="*/ 949325 w 2470150"/>
                  <a:gd name="connsiteY9" fmla="*/ 514350 h 1905000"/>
                  <a:gd name="connsiteX10" fmla="*/ 920750 w 2470150"/>
                  <a:gd name="connsiteY10" fmla="*/ 619125 h 1905000"/>
                  <a:gd name="connsiteX11" fmla="*/ 863600 w 2470150"/>
                  <a:gd name="connsiteY11" fmla="*/ 638175 h 1905000"/>
                  <a:gd name="connsiteX12" fmla="*/ 749300 w 2470150"/>
                  <a:gd name="connsiteY12" fmla="*/ 619125 h 1905000"/>
                  <a:gd name="connsiteX13" fmla="*/ 692150 w 2470150"/>
                  <a:gd name="connsiteY13" fmla="*/ 581025 h 1905000"/>
                  <a:gd name="connsiteX14" fmla="*/ 663575 w 2470150"/>
                  <a:gd name="connsiteY14" fmla="*/ 561975 h 1905000"/>
                  <a:gd name="connsiteX15" fmla="*/ 635000 w 2470150"/>
                  <a:gd name="connsiteY15" fmla="*/ 533400 h 1905000"/>
                  <a:gd name="connsiteX16" fmla="*/ 577850 w 2470150"/>
                  <a:gd name="connsiteY16" fmla="*/ 514350 h 1905000"/>
                  <a:gd name="connsiteX17" fmla="*/ 549275 w 2470150"/>
                  <a:gd name="connsiteY17" fmla="*/ 495300 h 1905000"/>
                  <a:gd name="connsiteX18" fmla="*/ 444500 w 2470150"/>
                  <a:gd name="connsiteY18" fmla="*/ 466725 h 1905000"/>
                  <a:gd name="connsiteX19" fmla="*/ 349250 w 2470150"/>
                  <a:gd name="connsiteY19" fmla="*/ 504825 h 1905000"/>
                  <a:gd name="connsiteX20" fmla="*/ 358775 w 2470150"/>
                  <a:gd name="connsiteY20" fmla="*/ 552450 h 1905000"/>
                  <a:gd name="connsiteX21" fmla="*/ 349250 w 2470150"/>
                  <a:gd name="connsiteY21" fmla="*/ 647700 h 1905000"/>
                  <a:gd name="connsiteX22" fmla="*/ 320675 w 2470150"/>
                  <a:gd name="connsiteY22" fmla="*/ 666750 h 1905000"/>
                  <a:gd name="connsiteX23" fmla="*/ 301625 w 2470150"/>
                  <a:gd name="connsiteY23" fmla="*/ 695325 h 1905000"/>
                  <a:gd name="connsiteX24" fmla="*/ 311150 w 2470150"/>
                  <a:gd name="connsiteY24" fmla="*/ 904875 h 1905000"/>
                  <a:gd name="connsiteX25" fmla="*/ 330200 w 2470150"/>
                  <a:gd name="connsiteY25" fmla="*/ 933450 h 1905000"/>
                  <a:gd name="connsiteX26" fmla="*/ 358775 w 2470150"/>
                  <a:gd name="connsiteY26" fmla="*/ 942975 h 1905000"/>
                  <a:gd name="connsiteX27" fmla="*/ 368300 w 2470150"/>
                  <a:gd name="connsiteY27" fmla="*/ 971550 h 1905000"/>
                  <a:gd name="connsiteX28" fmla="*/ 387350 w 2470150"/>
                  <a:gd name="connsiteY28" fmla="*/ 1000125 h 1905000"/>
                  <a:gd name="connsiteX29" fmla="*/ 425450 w 2470150"/>
                  <a:gd name="connsiteY29" fmla="*/ 1085850 h 1905000"/>
                  <a:gd name="connsiteX30" fmla="*/ 415925 w 2470150"/>
                  <a:gd name="connsiteY30" fmla="*/ 1200150 h 1905000"/>
                  <a:gd name="connsiteX31" fmla="*/ 358775 w 2470150"/>
                  <a:gd name="connsiteY31" fmla="*/ 1238250 h 1905000"/>
                  <a:gd name="connsiteX32" fmla="*/ 330200 w 2470150"/>
                  <a:gd name="connsiteY32" fmla="*/ 1257300 h 1905000"/>
                  <a:gd name="connsiteX33" fmla="*/ 292100 w 2470150"/>
                  <a:gd name="connsiteY33" fmla="*/ 1314450 h 1905000"/>
                  <a:gd name="connsiteX34" fmla="*/ 263525 w 2470150"/>
                  <a:gd name="connsiteY34" fmla="*/ 1333500 h 1905000"/>
                  <a:gd name="connsiteX35" fmla="*/ 158750 w 2470150"/>
                  <a:gd name="connsiteY35" fmla="*/ 1352550 h 1905000"/>
                  <a:gd name="connsiteX36" fmla="*/ 101600 w 2470150"/>
                  <a:gd name="connsiteY36" fmla="*/ 1362075 h 1905000"/>
                  <a:gd name="connsiteX37" fmla="*/ 63500 w 2470150"/>
                  <a:gd name="connsiteY37" fmla="*/ 1390650 h 1905000"/>
                  <a:gd name="connsiteX38" fmla="*/ 15875 w 2470150"/>
                  <a:gd name="connsiteY38" fmla="*/ 1438275 h 1905000"/>
                  <a:gd name="connsiteX39" fmla="*/ 25400 w 2470150"/>
                  <a:gd name="connsiteY39" fmla="*/ 1495425 h 1905000"/>
                  <a:gd name="connsiteX40" fmla="*/ 206375 w 2470150"/>
                  <a:gd name="connsiteY40" fmla="*/ 1514475 h 1905000"/>
                  <a:gd name="connsiteX41" fmla="*/ 301625 w 2470150"/>
                  <a:gd name="connsiteY41" fmla="*/ 1476375 h 1905000"/>
                  <a:gd name="connsiteX42" fmla="*/ 330200 w 2470150"/>
                  <a:gd name="connsiteY42" fmla="*/ 1466850 h 1905000"/>
                  <a:gd name="connsiteX43" fmla="*/ 358775 w 2470150"/>
                  <a:gd name="connsiteY43" fmla="*/ 1447800 h 1905000"/>
                  <a:gd name="connsiteX44" fmla="*/ 434975 w 2470150"/>
                  <a:gd name="connsiteY44" fmla="*/ 1381125 h 1905000"/>
                  <a:gd name="connsiteX45" fmla="*/ 492125 w 2470150"/>
                  <a:gd name="connsiteY45" fmla="*/ 1343025 h 1905000"/>
                  <a:gd name="connsiteX46" fmla="*/ 520700 w 2470150"/>
                  <a:gd name="connsiteY46" fmla="*/ 1323975 h 1905000"/>
                  <a:gd name="connsiteX47" fmla="*/ 549275 w 2470150"/>
                  <a:gd name="connsiteY47" fmla="*/ 1314450 h 1905000"/>
                  <a:gd name="connsiteX48" fmla="*/ 654050 w 2470150"/>
                  <a:gd name="connsiteY48" fmla="*/ 1323975 h 1905000"/>
                  <a:gd name="connsiteX49" fmla="*/ 682625 w 2470150"/>
                  <a:gd name="connsiteY49" fmla="*/ 1333500 h 1905000"/>
                  <a:gd name="connsiteX50" fmla="*/ 692150 w 2470150"/>
                  <a:gd name="connsiteY50" fmla="*/ 1362075 h 1905000"/>
                  <a:gd name="connsiteX51" fmla="*/ 720725 w 2470150"/>
                  <a:gd name="connsiteY51" fmla="*/ 1485900 h 1905000"/>
                  <a:gd name="connsiteX52" fmla="*/ 730250 w 2470150"/>
                  <a:gd name="connsiteY52" fmla="*/ 1514475 h 1905000"/>
                  <a:gd name="connsiteX53" fmla="*/ 815975 w 2470150"/>
                  <a:gd name="connsiteY53" fmla="*/ 1524000 h 1905000"/>
                  <a:gd name="connsiteX54" fmla="*/ 796925 w 2470150"/>
                  <a:gd name="connsiteY54" fmla="*/ 1552575 h 1905000"/>
                  <a:gd name="connsiteX55" fmla="*/ 749300 w 2470150"/>
                  <a:gd name="connsiteY55" fmla="*/ 1609725 h 1905000"/>
                  <a:gd name="connsiteX56" fmla="*/ 739775 w 2470150"/>
                  <a:gd name="connsiteY56" fmla="*/ 1638300 h 1905000"/>
                  <a:gd name="connsiteX57" fmla="*/ 777875 w 2470150"/>
                  <a:gd name="connsiteY57" fmla="*/ 1714500 h 1905000"/>
                  <a:gd name="connsiteX58" fmla="*/ 815975 w 2470150"/>
                  <a:gd name="connsiteY58" fmla="*/ 1724025 h 1905000"/>
                  <a:gd name="connsiteX59" fmla="*/ 873125 w 2470150"/>
                  <a:gd name="connsiteY59" fmla="*/ 1743075 h 1905000"/>
                  <a:gd name="connsiteX60" fmla="*/ 996950 w 2470150"/>
                  <a:gd name="connsiteY60" fmla="*/ 1733550 h 1905000"/>
                  <a:gd name="connsiteX61" fmla="*/ 1016000 w 2470150"/>
                  <a:gd name="connsiteY61" fmla="*/ 1762125 h 1905000"/>
                  <a:gd name="connsiteX62" fmla="*/ 1073150 w 2470150"/>
                  <a:gd name="connsiteY62" fmla="*/ 1781175 h 1905000"/>
                  <a:gd name="connsiteX63" fmla="*/ 1092200 w 2470150"/>
                  <a:gd name="connsiteY63" fmla="*/ 1809750 h 1905000"/>
                  <a:gd name="connsiteX64" fmla="*/ 1101725 w 2470150"/>
                  <a:gd name="connsiteY64" fmla="*/ 1838325 h 1905000"/>
                  <a:gd name="connsiteX65" fmla="*/ 1568450 w 2470150"/>
                  <a:gd name="connsiteY65" fmla="*/ 1847850 h 1905000"/>
                  <a:gd name="connsiteX66" fmla="*/ 1673225 w 2470150"/>
                  <a:gd name="connsiteY66" fmla="*/ 1857375 h 1905000"/>
                  <a:gd name="connsiteX67" fmla="*/ 1701800 w 2470150"/>
                  <a:gd name="connsiteY67" fmla="*/ 1866900 h 1905000"/>
                  <a:gd name="connsiteX68" fmla="*/ 1825625 w 2470150"/>
                  <a:gd name="connsiteY68" fmla="*/ 1876425 h 1905000"/>
                  <a:gd name="connsiteX69" fmla="*/ 1854200 w 2470150"/>
                  <a:gd name="connsiteY69" fmla="*/ 1885950 h 1905000"/>
                  <a:gd name="connsiteX70" fmla="*/ 1882775 w 2470150"/>
                  <a:gd name="connsiteY70" fmla="*/ 1905000 h 1905000"/>
                  <a:gd name="connsiteX71" fmla="*/ 2073275 w 2470150"/>
                  <a:gd name="connsiteY71" fmla="*/ 1895475 h 1905000"/>
                  <a:gd name="connsiteX72" fmla="*/ 2139950 w 2470150"/>
                  <a:gd name="connsiteY72" fmla="*/ 1819275 h 1905000"/>
                  <a:gd name="connsiteX73" fmla="*/ 2149475 w 2470150"/>
                  <a:gd name="connsiteY73" fmla="*/ 1790700 h 1905000"/>
                  <a:gd name="connsiteX74" fmla="*/ 2178050 w 2470150"/>
                  <a:gd name="connsiteY74" fmla="*/ 1781175 h 1905000"/>
                  <a:gd name="connsiteX75" fmla="*/ 2235200 w 2470150"/>
                  <a:gd name="connsiteY75" fmla="*/ 1771650 h 1905000"/>
                  <a:gd name="connsiteX76" fmla="*/ 2187575 w 2470150"/>
                  <a:gd name="connsiteY76" fmla="*/ 1704975 h 1905000"/>
                  <a:gd name="connsiteX77" fmla="*/ 2168525 w 2470150"/>
                  <a:gd name="connsiteY77" fmla="*/ 1676400 h 1905000"/>
                  <a:gd name="connsiteX78" fmla="*/ 2206625 w 2470150"/>
                  <a:gd name="connsiteY78" fmla="*/ 1638300 h 1905000"/>
                  <a:gd name="connsiteX79" fmla="*/ 2263775 w 2470150"/>
                  <a:gd name="connsiteY79" fmla="*/ 1628775 h 1905000"/>
                  <a:gd name="connsiteX80" fmla="*/ 2292350 w 2470150"/>
                  <a:gd name="connsiteY80" fmla="*/ 1609725 h 1905000"/>
                  <a:gd name="connsiteX81" fmla="*/ 2339975 w 2470150"/>
                  <a:gd name="connsiteY81" fmla="*/ 1524000 h 1905000"/>
                  <a:gd name="connsiteX82" fmla="*/ 2349500 w 2470150"/>
                  <a:gd name="connsiteY82" fmla="*/ 1457325 h 1905000"/>
                  <a:gd name="connsiteX83" fmla="*/ 2378075 w 2470150"/>
                  <a:gd name="connsiteY83" fmla="*/ 1428750 h 1905000"/>
                  <a:gd name="connsiteX84" fmla="*/ 2397125 w 2470150"/>
                  <a:gd name="connsiteY84" fmla="*/ 1400175 h 1905000"/>
                  <a:gd name="connsiteX85" fmla="*/ 2378075 w 2470150"/>
                  <a:gd name="connsiteY85" fmla="*/ 1343025 h 1905000"/>
                  <a:gd name="connsiteX86" fmla="*/ 2368550 w 2470150"/>
                  <a:gd name="connsiteY86" fmla="*/ 1314450 h 1905000"/>
                  <a:gd name="connsiteX87" fmla="*/ 2378075 w 2470150"/>
                  <a:gd name="connsiteY87" fmla="*/ 1266825 h 1905000"/>
                  <a:gd name="connsiteX88" fmla="*/ 2406650 w 2470150"/>
                  <a:gd name="connsiteY88" fmla="*/ 1247775 h 1905000"/>
                  <a:gd name="connsiteX89" fmla="*/ 2454275 w 2470150"/>
                  <a:gd name="connsiteY89" fmla="*/ 1200150 h 1905000"/>
                  <a:gd name="connsiteX90" fmla="*/ 2444750 w 2470150"/>
                  <a:gd name="connsiteY90" fmla="*/ 1152525 h 1905000"/>
                  <a:gd name="connsiteX91" fmla="*/ 2444750 w 2470150"/>
                  <a:gd name="connsiteY91" fmla="*/ 990600 h 1905000"/>
                  <a:gd name="connsiteX92" fmla="*/ 2406650 w 2470150"/>
                  <a:gd name="connsiteY92" fmla="*/ 933450 h 1905000"/>
                  <a:gd name="connsiteX93" fmla="*/ 2416175 w 2470150"/>
                  <a:gd name="connsiteY93" fmla="*/ 904875 h 1905000"/>
                  <a:gd name="connsiteX94" fmla="*/ 2425700 w 2470150"/>
                  <a:gd name="connsiteY94" fmla="*/ 857250 h 1905000"/>
                  <a:gd name="connsiteX95" fmla="*/ 2444750 w 2470150"/>
                  <a:gd name="connsiteY95" fmla="*/ 828675 h 1905000"/>
                  <a:gd name="connsiteX96" fmla="*/ 2454275 w 2470150"/>
                  <a:gd name="connsiteY96" fmla="*/ 800100 h 1905000"/>
                  <a:gd name="connsiteX97" fmla="*/ 2435225 w 2470150"/>
                  <a:gd name="connsiteY97" fmla="*/ 742950 h 1905000"/>
                  <a:gd name="connsiteX98" fmla="*/ 2425700 w 2470150"/>
                  <a:gd name="connsiteY98" fmla="*/ 666750 h 1905000"/>
                  <a:gd name="connsiteX99" fmla="*/ 2378075 w 2470150"/>
                  <a:gd name="connsiteY99" fmla="*/ 619125 h 1905000"/>
                  <a:gd name="connsiteX100" fmla="*/ 2311400 w 2470150"/>
                  <a:gd name="connsiteY100" fmla="*/ 533400 h 1905000"/>
                  <a:gd name="connsiteX101" fmla="*/ 2168525 w 2470150"/>
                  <a:gd name="connsiteY101" fmla="*/ 552450 h 1905000"/>
                  <a:gd name="connsiteX102" fmla="*/ 2035175 w 2470150"/>
                  <a:gd name="connsiteY102" fmla="*/ 542925 h 1905000"/>
                  <a:gd name="connsiteX103" fmla="*/ 2016125 w 2470150"/>
                  <a:gd name="connsiteY103" fmla="*/ 514350 h 1905000"/>
                  <a:gd name="connsiteX104" fmla="*/ 2006600 w 2470150"/>
                  <a:gd name="connsiteY104" fmla="*/ 476250 h 1905000"/>
                  <a:gd name="connsiteX105" fmla="*/ 1968500 w 2470150"/>
                  <a:gd name="connsiteY105" fmla="*/ 447675 h 1905000"/>
                  <a:gd name="connsiteX106" fmla="*/ 1939925 w 2470150"/>
                  <a:gd name="connsiteY106" fmla="*/ 419100 h 1905000"/>
                  <a:gd name="connsiteX107" fmla="*/ 1882775 w 2470150"/>
                  <a:gd name="connsiteY107" fmla="*/ 390525 h 1905000"/>
                  <a:gd name="connsiteX108" fmla="*/ 1835150 w 2470150"/>
                  <a:gd name="connsiteY108" fmla="*/ 333375 h 1905000"/>
                  <a:gd name="connsiteX109" fmla="*/ 1778000 w 2470150"/>
                  <a:gd name="connsiteY109" fmla="*/ 295275 h 1905000"/>
                  <a:gd name="connsiteX110" fmla="*/ 1701800 w 2470150"/>
                  <a:gd name="connsiteY110" fmla="*/ 285750 h 1905000"/>
                  <a:gd name="connsiteX111" fmla="*/ 1606550 w 2470150"/>
                  <a:gd name="connsiteY111" fmla="*/ 228600 h 1905000"/>
                  <a:gd name="connsiteX112" fmla="*/ 1577975 w 2470150"/>
                  <a:gd name="connsiteY112" fmla="*/ 219075 h 1905000"/>
                  <a:gd name="connsiteX113" fmla="*/ 1530350 w 2470150"/>
                  <a:gd name="connsiteY113" fmla="*/ 133350 h 1905000"/>
                  <a:gd name="connsiteX114" fmla="*/ 1501775 w 2470150"/>
                  <a:gd name="connsiteY114" fmla="*/ 114300 h 1905000"/>
                  <a:gd name="connsiteX115" fmla="*/ 1444625 w 2470150"/>
                  <a:gd name="connsiteY115" fmla="*/ 104775 h 1905000"/>
                  <a:gd name="connsiteX116" fmla="*/ 1387475 w 2470150"/>
                  <a:gd name="connsiteY116" fmla="*/ 57150 h 1905000"/>
                  <a:gd name="connsiteX117" fmla="*/ 1358900 w 2470150"/>
                  <a:gd name="connsiteY117" fmla="*/ 28575 h 1905000"/>
                  <a:gd name="connsiteX118" fmla="*/ 1301750 w 2470150"/>
                  <a:gd name="connsiteY118" fmla="*/ 0 h 1905000"/>
                  <a:gd name="connsiteX119" fmla="*/ 1273175 w 2470150"/>
                  <a:gd name="connsiteY119" fmla="*/ 9525 h 1905000"/>
                  <a:gd name="connsiteX120" fmla="*/ 1244600 w 2470150"/>
                  <a:gd name="connsiteY120" fmla="*/ 38100 h 1905000"/>
                  <a:gd name="connsiteX121" fmla="*/ 1054100 w 2470150"/>
                  <a:gd name="connsiteY121" fmla="*/ 47625 h 1905000"/>
                  <a:gd name="connsiteX122" fmla="*/ 1054100 w 2470150"/>
                  <a:gd name="connsiteY122" fmla="*/ 28575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470150" h="1905000">
                    <a:moveTo>
                      <a:pt x="1054100" y="28575"/>
                    </a:moveTo>
                    <a:cubicBezTo>
                      <a:pt x="1076770" y="96585"/>
                      <a:pt x="1062011" y="69017"/>
                      <a:pt x="1092200" y="114300"/>
                    </a:cubicBezTo>
                    <a:cubicBezTo>
                      <a:pt x="1095375" y="155575"/>
                      <a:pt x="1091059" y="198126"/>
                      <a:pt x="1101725" y="238125"/>
                    </a:cubicBezTo>
                    <a:cubicBezTo>
                      <a:pt x="1104675" y="249186"/>
                      <a:pt x="1126048" y="246546"/>
                      <a:pt x="1130300" y="257175"/>
                    </a:cubicBezTo>
                    <a:cubicBezTo>
                      <a:pt x="1134029" y="266497"/>
                      <a:pt x="1126344" y="277396"/>
                      <a:pt x="1120775" y="285750"/>
                    </a:cubicBezTo>
                    <a:cubicBezTo>
                      <a:pt x="1096146" y="322694"/>
                      <a:pt x="1086908" y="315383"/>
                      <a:pt x="1044575" y="323850"/>
                    </a:cubicBezTo>
                    <a:cubicBezTo>
                      <a:pt x="1041400" y="333375"/>
                      <a:pt x="1035050" y="342385"/>
                      <a:pt x="1035050" y="352425"/>
                    </a:cubicBezTo>
                    <a:cubicBezTo>
                      <a:pt x="1035050" y="364385"/>
                      <a:pt x="1049608" y="405625"/>
                      <a:pt x="1054100" y="419100"/>
                    </a:cubicBezTo>
                    <a:cubicBezTo>
                      <a:pt x="1026003" y="437831"/>
                      <a:pt x="1019869" y="439223"/>
                      <a:pt x="996950" y="466725"/>
                    </a:cubicBezTo>
                    <a:cubicBezTo>
                      <a:pt x="957262" y="514350"/>
                      <a:pt x="1001712" y="479425"/>
                      <a:pt x="949325" y="514350"/>
                    </a:cubicBezTo>
                    <a:cubicBezTo>
                      <a:pt x="946997" y="525991"/>
                      <a:pt x="931108" y="615672"/>
                      <a:pt x="920750" y="619125"/>
                    </a:cubicBezTo>
                    <a:lnTo>
                      <a:pt x="863600" y="638175"/>
                    </a:lnTo>
                    <a:cubicBezTo>
                      <a:pt x="847862" y="636426"/>
                      <a:pt x="777225" y="634639"/>
                      <a:pt x="749300" y="619125"/>
                    </a:cubicBezTo>
                    <a:cubicBezTo>
                      <a:pt x="729286" y="608006"/>
                      <a:pt x="711200" y="593725"/>
                      <a:pt x="692150" y="581025"/>
                    </a:cubicBezTo>
                    <a:cubicBezTo>
                      <a:pt x="682625" y="574675"/>
                      <a:pt x="671670" y="570070"/>
                      <a:pt x="663575" y="561975"/>
                    </a:cubicBezTo>
                    <a:cubicBezTo>
                      <a:pt x="654050" y="552450"/>
                      <a:pt x="646775" y="539942"/>
                      <a:pt x="635000" y="533400"/>
                    </a:cubicBezTo>
                    <a:cubicBezTo>
                      <a:pt x="617447" y="523648"/>
                      <a:pt x="594558" y="525489"/>
                      <a:pt x="577850" y="514350"/>
                    </a:cubicBezTo>
                    <a:cubicBezTo>
                      <a:pt x="568325" y="508000"/>
                      <a:pt x="559736" y="499949"/>
                      <a:pt x="549275" y="495300"/>
                    </a:cubicBezTo>
                    <a:cubicBezTo>
                      <a:pt x="509725" y="477722"/>
                      <a:pt x="485244" y="474874"/>
                      <a:pt x="444500" y="466725"/>
                    </a:cubicBezTo>
                    <a:cubicBezTo>
                      <a:pt x="402107" y="471435"/>
                      <a:pt x="349250" y="451043"/>
                      <a:pt x="349250" y="504825"/>
                    </a:cubicBezTo>
                    <a:cubicBezTo>
                      <a:pt x="349250" y="521014"/>
                      <a:pt x="355600" y="536575"/>
                      <a:pt x="358775" y="552450"/>
                    </a:cubicBezTo>
                    <a:cubicBezTo>
                      <a:pt x="355600" y="584200"/>
                      <a:pt x="359340" y="617429"/>
                      <a:pt x="349250" y="647700"/>
                    </a:cubicBezTo>
                    <a:cubicBezTo>
                      <a:pt x="345630" y="658560"/>
                      <a:pt x="328770" y="658655"/>
                      <a:pt x="320675" y="666750"/>
                    </a:cubicBezTo>
                    <a:cubicBezTo>
                      <a:pt x="312580" y="674845"/>
                      <a:pt x="307975" y="685800"/>
                      <a:pt x="301625" y="695325"/>
                    </a:cubicBezTo>
                    <a:cubicBezTo>
                      <a:pt x="304800" y="765175"/>
                      <a:pt x="302819" y="835451"/>
                      <a:pt x="311150" y="904875"/>
                    </a:cubicBezTo>
                    <a:cubicBezTo>
                      <a:pt x="312514" y="916241"/>
                      <a:pt x="321261" y="926299"/>
                      <a:pt x="330200" y="933450"/>
                    </a:cubicBezTo>
                    <a:cubicBezTo>
                      <a:pt x="338040" y="939722"/>
                      <a:pt x="349250" y="939800"/>
                      <a:pt x="358775" y="942975"/>
                    </a:cubicBezTo>
                    <a:cubicBezTo>
                      <a:pt x="361950" y="952500"/>
                      <a:pt x="363810" y="962570"/>
                      <a:pt x="368300" y="971550"/>
                    </a:cubicBezTo>
                    <a:cubicBezTo>
                      <a:pt x="373420" y="981789"/>
                      <a:pt x="382701" y="989664"/>
                      <a:pt x="387350" y="1000125"/>
                    </a:cubicBezTo>
                    <a:cubicBezTo>
                      <a:pt x="432690" y="1102140"/>
                      <a:pt x="382337" y="1021181"/>
                      <a:pt x="425450" y="1085850"/>
                    </a:cubicBezTo>
                    <a:cubicBezTo>
                      <a:pt x="422275" y="1123950"/>
                      <a:pt x="425776" y="1163209"/>
                      <a:pt x="415925" y="1200150"/>
                    </a:cubicBezTo>
                    <a:cubicBezTo>
                      <a:pt x="407591" y="1231401"/>
                      <a:pt x="379750" y="1227762"/>
                      <a:pt x="358775" y="1238250"/>
                    </a:cubicBezTo>
                    <a:cubicBezTo>
                      <a:pt x="348536" y="1243370"/>
                      <a:pt x="339725" y="1250950"/>
                      <a:pt x="330200" y="1257300"/>
                    </a:cubicBezTo>
                    <a:cubicBezTo>
                      <a:pt x="317500" y="1276350"/>
                      <a:pt x="311150" y="1301750"/>
                      <a:pt x="292100" y="1314450"/>
                    </a:cubicBezTo>
                    <a:cubicBezTo>
                      <a:pt x="282575" y="1320800"/>
                      <a:pt x="273764" y="1328380"/>
                      <a:pt x="263525" y="1333500"/>
                    </a:cubicBezTo>
                    <a:cubicBezTo>
                      <a:pt x="233644" y="1348441"/>
                      <a:pt x="186331" y="1348610"/>
                      <a:pt x="158750" y="1352550"/>
                    </a:cubicBezTo>
                    <a:cubicBezTo>
                      <a:pt x="139631" y="1355281"/>
                      <a:pt x="120650" y="1358900"/>
                      <a:pt x="101600" y="1362075"/>
                    </a:cubicBezTo>
                    <a:cubicBezTo>
                      <a:pt x="88900" y="1371600"/>
                      <a:pt x="74725" y="1379425"/>
                      <a:pt x="63500" y="1390650"/>
                    </a:cubicBezTo>
                    <a:cubicBezTo>
                      <a:pt x="0" y="1454150"/>
                      <a:pt x="92075" y="1387475"/>
                      <a:pt x="15875" y="1438275"/>
                    </a:cubicBezTo>
                    <a:cubicBezTo>
                      <a:pt x="19050" y="1457325"/>
                      <a:pt x="21210" y="1476572"/>
                      <a:pt x="25400" y="1495425"/>
                    </a:cubicBezTo>
                    <a:cubicBezTo>
                      <a:pt x="43929" y="1578806"/>
                      <a:pt x="76756" y="1521676"/>
                      <a:pt x="206375" y="1514475"/>
                    </a:cubicBezTo>
                    <a:cubicBezTo>
                      <a:pt x="262436" y="1486445"/>
                      <a:pt x="231005" y="1499915"/>
                      <a:pt x="301625" y="1476375"/>
                    </a:cubicBezTo>
                    <a:cubicBezTo>
                      <a:pt x="311150" y="1473200"/>
                      <a:pt x="321846" y="1472419"/>
                      <a:pt x="330200" y="1466850"/>
                    </a:cubicBezTo>
                    <a:lnTo>
                      <a:pt x="358775" y="1447800"/>
                    </a:lnTo>
                    <a:cubicBezTo>
                      <a:pt x="390525" y="1400175"/>
                      <a:pt x="368300" y="1425575"/>
                      <a:pt x="434975" y="1381125"/>
                    </a:cubicBezTo>
                    <a:lnTo>
                      <a:pt x="492125" y="1343025"/>
                    </a:lnTo>
                    <a:cubicBezTo>
                      <a:pt x="501650" y="1336675"/>
                      <a:pt x="509840" y="1327595"/>
                      <a:pt x="520700" y="1323975"/>
                    </a:cubicBezTo>
                    <a:lnTo>
                      <a:pt x="549275" y="1314450"/>
                    </a:lnTo>
                    <a:cubicBezTo>
                      <a:pt x="584200" y="1317625"/>
                      <a:pt x="619333" y="1319015"/>
                      <a:pt x="654050" y="1323975"/>
                    </a:cubicBezTo>
                    <a:cubicBezTo>
                      <a:pt x="663989" y="1325395"/>
                      <a:pt x="675525" y="1326400"/>
                      <a:pt x="682625" y="1333500"/>
                    </a:cubicBezTo>
                    <a:cubicBezTo>
                      <a:pt x="689725" y="1340600"/>
                      <a:pt x="688975" y="1352550"/>
                      <a:pt x="692150" y="1362075"/>
                    </a:cubicBezTo>
                    <a:cubicBezTo>
                      <a:pt x="709216" y="1532737"/>
                      <a:pt x="681679" y="1407807"/>
                      <a:pt x="720725" y="1485900"/>
                    </a:cubicBezTo>
                    <a:cubicBezTo>
                      <a:pt x="725215" y="1494880"/>
                      <a:pt x="720928" y="1510746"/>
                      <a:pt x="730250" y="1514475"/>
                    </a:cubicBezTo>
                    <a:cubicBezTo>
                      <a:pt x="756944" y="1525153"/>
                      <a:pt x="787400" y="1520825"/>
                      <a:pt x="815975" y="1524000"/>
                    </a:cubicBezTo>
                    <a:cubicBezTo>
                      <a:pt x="809625" y="1533525"/>
                      <a:pt x="804254" y="1543781"/>
                      <a:pt x="796925" y="1552575"/>
                    </a:cubicBezTo>
                    <a:cubicBezTo>
                      <a:pt x="770593" y="1584173"/>
                      <a:pt x="767037" y="1574252"/>
                      <a:pt x="749300" y="1609725"/>
                    </a:cubicBezTo>
                    <a:cubicBezTo>
                      <a:pt x="744810" y="1618705"/>
                      <a:pt x="742950" y="1628775"/>
                      <a:pt x="739775" y="1638300"/>
                    </a:cubicBezTo>
                    <a:cubicBezTo>
                      <a:pt x="747963" y="1687430"/>
                      <a:pt x="735139" y="1696184"/>
                      <a:pt x="777875" y="1714500"/>
                    </a:cubicBezTo>
                    <a:cubicBezTo>
                      <a:pt x="789907" y="1719657"/>
                      <a:pt x="803436" y="1720263"/>
                      <a:pt x="815975" y="1724025"/>
                    </a:cubicBezTo>
                    <a:cubicBezTo>
                      <a:pt x="835209" y="1729795"/>
                      <a:pt x="873125" y="1743075"/>
                      <a:pt x="873125" y="1743075"/>
                    </a:cubicBezTo>
                    <a:cubicBezTo>
                      <a:pt x="978220" y="1722056"/>
                      <a:pt x="937658" y="1713786"/>
                      <a:pt x="996950" y="1733550"/>
                    </a:cubicBezTo>
                    <a:cubicBezTo>
                      <a:pt x="1003300" y="1743075"/>
                      <a:pt x="1006292" y="1756058"/>
                      <a:pt x="1016000" y="1762125"/>
                    </a:cubicBezTo>
                    <a:cubicBezTo>
                      <a:pt x="1033028" y="1772768"/>
                      <a:pt x="1073150" y="1781175"/>
                      <a:pt x="1073150" y="1781175"/>
                    </a:cubicBezTo>
                    <a:cubicBezTo>
                      <a:pt x="1079500" y="1790700"/>
                      <a:pt x="1087080" y="1799511"/>
                      <a:pt x="1092200" y="1809750"/>
                    </a:cubicBezTo>
                    <a:cubicBezTo>
                      <a:pt x="1096690" y="1818730"/>
                      <a:pt x="1091717" y="1837524"/>
                      <a:pt x="1101725" y="1838325"/>
                    </a:cubicBezTo>
                    <a:cubicBezTo>
                      <a:pt x="1256837" y="1850734"/>
                      <a:pt x="1412875" y="1844675"/>
                      <a:pt x="1568450" y="1847850"/>
                    </a:cubicBezTo>
                    <a:cubicBezTo>
                      <a:pt x="1603375" y="1851025"/>
                      <a:pt x="1638508" y="1852415"/>
                      <a:pt x="1673225" y="1857375"/>
                    </a:cubicBezTo>
                    <a:cubicBezTo>
                      <a:pt x="1683164" y="1858795"/>
                      <a:pt x="1691837" y="1865655"/>
                      <a:pt x="1701800" y="1866900"/>
                    </a:cubicBezTo>
                    <a:cubicBezTo>
                      <a:pt x="1742877" y="1872035"/>
                      <a:pt x="1784350" y="1873250"/>
                      <a:pt x="1825625" y="1876425"/>
                    </a:cubicBezTo>
                    <a:cubicBezTo>
                      <a:pt x="1835150" y="1879600"/>
                      <a:pt x="1845220" y="1881460"/>
                      <a:pt x="1854200" y="1885950"/>
                    </a:cubicBezTo>
                    <a:cubicBezTo>
                      <a:pt x="1864439" y="1891070"/>
                      <a:pt x="1871338" y="1904503"/>
                      <a:pt x="1882775" y="1905000"/>
                    </a:cubicBezTo>
                    <a:lnTo>
                      <a:pt x="2073275" y="1895475"/>
                    </a:lnTo>
                    <a:cubicBezTo>
                      <a:pt x="2106612" y="1873250"/>
                      <a:pt x="2124075" y="1866900"/>
                      <a:pt x="2139950" y="1819275"/>
                    </a:cubicBezTo>
                    <a:cubicBezTo>
                      <a:pt x="2143125" y="1809750"/>
                      <a:pt x="2142375" y="1797800"/>
                      <a:pt x="2149475" y="1790700"/>
                    </a:cubicBezTo>
                    <a:cubicBezTo>
                      <a:pt x="2156575" y="1783600"/>
                      <a:pt x="2168249" y="1783353"/>
                      <a:pt x="2178050" y="1781175"/>
                    </a:cubicBezTo>
                    <a:cubicBezTo>
                      <a:pt x="2196903" y="1776985"/>
                      <a:pt x="2216150" y="1774825"/>
                      <a:pt x="2235200" y="1771650"/>
                    </a:cubicBezTo>
                    <a:cubicBezTo>
                      <a:pt x="2212975" y="1704975"/>
                      <a:pt x="2235200" y="1720850"/>
                      <a:pt x="2187575" y="1704975"/>
                    </a:cubicBezTo>
                    <a:cubicBezTo>
                      <a:pt x="2181225" y="1695450"/>
                      <a:pt x="2170407" y="1687692"/>
                      <a:pt x="2168525" y="1676400"/>
                    </a:cubicBezTo>
                    <a:cubicBezTo>
                      <a:pt x="2163536" y="1646464"/>
                      <a:pt x="2186214" y="1642836"/>
                      <a:pt x="2206625" y="1638300"/>
                    </a:cubicBezTo>
                    <a:cubicBezTo>
                      <a:pt x="2225478" y="1634110"/>
                      <a:pt x="2244725" y="1631950"/>
                      <a:pt x="2263775" y="1628775"/>
                    </a:cubicBezTo>
                    <a:cubicBezTo>
                      <a:pt x="2273300" y="1622425"/>
                      <a:pt x="2284812" y="1618340"/>
                      <a:pt x="2292350" y="1609725"/>
                    </a:cubicBezTo>
                    <a:cubicBezTo>
                      <a:pt x="2327621" y="1569415"/>
                      <a:pt x="2326893" y="1563247"/>
                      <a:pt x="2339975" y="1524000"/>
                    </a:cubicBezTo>
                    <a:cubicBezTo>
                      <a:pt x="2343150" y="1501775"/>
                      <a:pt x="2341162" y="1478170"/>
                      <a:pt x="2349500" y="1457325"/>
                    </a:cubicBezTo>
                    <a:cubicBezTo>
                      <a:pt x="2354503" y="1444818"/>
                      <a:pt x="2369451" y="1439098"/>
                      <a:pt x="2378075" y="1428750"/>
                    </a:cubicBezTo>
                    <a:cubicBezTo>
                      <a:pt x="2385404" y="1419956"/>
                      <a:pt x="2390775" y="1409700"/>
                      <a:pt x="2397125" y="1400175"/>
                    </a:cubicBezTo>
                    <a:lnTo>
                      <a:pt x="2378075" y="1343025"/>
                    </a:lnTo>
                    <a:lnTo>
                      <a:pt x="2368550" y="1314450"/>
                    </a:lnTo>
                    <a:cubicBezTo>
                      <a:pt x="2371725" y="1298575"/>
                      <a:pt x="2370043" y="1280881"/>
                      <a:pt x="2378075" y="1266825"/>
                    </a:cubicBezTo>
                    <a:cubicBezTo>
                      <a:pt x="2383755" y="1256886"/>
                      <a:pt x="2398555" y="1255870"/>
                      <a:pt x="2406650" y="1247775"/>
                    </a:cubicBezTo>
                    <a:cubicBezTo>
                      <a:pt x="2470150" y="1184275"/>
                      <a:pt x="2378075" y="1250950"/>
                      <a:pt x="2454275" y="1200150"/>
                    </a:cubicBezTo>
                    <a:cubicBezTo>
                      <a:pt x="2451100" y="1184275"/>
                      <a:pt x="2444750" y="1168714"/>
                      <a:pt x="2444750" y="1152525"/>
                    </a:cubicBezTo>
                    <a:cubicBezTo>
                      <a:pt x="2444750" y="1092147"/>
                      <a:pt x="2467061" y="1048609"/>
                      <a:pt x="2444750" y="990600"/>
                    </a:cubicBezTo>
                    <a:cubicBezTo>
                      <a:pt x="2436531" y="969231"/>
                      <a:pt x="2406650" y="933450"/>
                      <a:pt x="2406650" y="933450"/>
                    </a:cubicBezTo>
                    <a:cubicBezTo>
                      <a:pt x="2409825" y="923925"/>
                      <a:pt x="2413740" y="914615"/>
                      <a:pt x="2416175" y="904875"/>
                    </a:cubicBezTo>
                    <a:cubicBezTo>
                      <a:pt x="2420102" y="889169"/>
                      <a:pt x="2420016" y="872409"/>
                      <a:pt x="2425700" y="857250"/>
                    </a:cubicBezTo>
                    <a:cubicBezTo>
                      <a:pt x="2429720" y="846531"/>
                      <a:pt x="2439630" y="838914"/>
                      <a:pt x="2444750" y="828675"/>
                    </a:cubicBezTo>
                    <a:cubicBezTo>
                      <a:pt x="2449240" y="819695"/>
                      <a:pt x="2451100" y="809625"/>
                      <a:pt x="2454275" y="800100"/>
                    </a:cubicBezTo>
                    <a:cubicBezTo>
                      <a:pt x="2447925" y="781050"/>
                      <a:pt x="2437716" y="762875"/>
                      <a:pt x="2435225" y="742950"/>
                    </a:cubicBezTo>
                    <a:cubicBezTo>
                      <a:pt x="2432050" y="717550"/>
                      <a:pt x="2432435" y="691446"/>
                      <a:pt x="2425700" y="666750"/>
                    </a:cubicBezTo>
                    <a:cubicBezTo>
                      <a:pt x="2418644" y="640880"/>
                      <a:pt x="2397831" y="632295"/>
                      <a:pt x="2378075" y="619125"/>
                    </a:cubicBezTo>
                    <a:cubicBezTo>
                      <a:pt x="2332503" y="550767"/>
                      <a:pt x="2356164" y="578164"/>
                      <a:pt x="2311400" y="533400"/>
                    </a:cubicBezTo>
                    <a:cubicBezTo>
                      <a:pt x="2294959" y="535749"/>
                      <a:pt x="2180835" y="552450"/>
                      <a:pt x="2168525" y="552450"/>
                    </a:cubicBezTo>
                    <a:cubicBezTo>
                      <a:pt x="2123962" y="552450"/>
                      <a:pt x="2079625" y="546100"/>
                      <a:pt x="2035175" y="542925"/>
                    </a:cubicBezTo>
                    <a:cubicBezTo>
                      <a:pt x="2028825" y="533400"/>
                      <a:pt x="2020634" y="524872"/>
                      <a:pt x="2016125" y="514350"/>
                    </a:cubicBezTo>
                    <a:cubicBezTo>
                      <a:pt x="2010968" y="502318"/>
                      <a:pt x="2014209" y="486902"/>
                      <a:pt x="2006600" y="476250"/>
                    </a:cubicBezTo>
                    <a:cubicBezTo>
                      <a:pt x="1997373" y="463332"/>
                      <a:pt x="1980553" y="458006"/>
                      <a:pt x="1968500" y="447675"/>
                    </a:cubicBezTo>
                    <a:cubicBezTo>
                      <a:pt x="1958273" y="438909"/>
                      <a:pt x="1950273" y="427724"/>
                      <a:pt x="1939925" y="419100"/>
                    </a:cubicBezTo>
                    <a:cubicBezTo>
                      <a:pt x="1915306" y="398584"/>
                      <a:pt x="1911414" y="400071"/>
                      <a:pt x="1882775" y="390525"/>
                    </a:cubicBezTo>
                    <a:cubicBezTo>
                      <a:pt x="1865842" y="365125"/>
                      <a:pt x="1860537" y="353120"/>
                      <a:pt x="1835150" y="333375"/>
                    </a:cubicBezTo>
                    <a:cubicBezTo>
                      <a:pt x="1817078" y="319319"/>
                      <a:pt x="1800718" y="298115"/>
                      <a:pt x="1778000" y="295275"/>
                    </a:cubicBezTo>
                    <a:lnTo>
                      <a:pt x="1701800" y="285750"/>
                    </a:lnTo>
                    <a:cubicBezTo>
                      <a:pt x="1661172" y="258665"/>
                      <a:pt x="1647555" y="246173"/>
                      <a:pt x="1606550" y="228600"/>
                    </a:cubicBezTo>
                    <a:cubicBezTo>
                      <a:pt x="1597322" y="224645"/>
                      <a:pt x="1587500" y="222250"/>
                      <a:pt x="1577975" y="219075"/>
                    </a:cubicBezTo>
                    <a:cubicBezTo>
                      <a:pt x="1559570" y="163861"/>
                      <a:pt x="1569834" y="166253"/>
                      <a:pt x="1530350" y="133350"/>
                    </a:cubicBezTo>
                    <a:cubicBezTo>
                      <a:pt x="1521556" y="126021"/>
                      <a:pt x="1512635" y="117920"/>
                      <a:pt x="1501775" y="114300"/>
                    </a:cubicBezTo>
                    <a:cubicBezTo>
                      <a:pt x="1483453" y="108193"/>
                      <a:pt x="1463675" y="107950"/>
                      <a:pt x="1444625" y="104775"/>
                    </a:cubicBezTo>
                    <a:cubicBezTo>
                      <a:pt x="1361143" y="21293"/>
                      <a:pt x="1467041" y="123455"/>
                      <a:pt x="1387475" y="57150"/>
                    </a:cubicBezTo>
                    <a:cubicBezTo>
                      <a:pt x="1377127" y="48526"/>
                      <a:pt x="1369248" y="37199"/>
                      <a:pt x="1358900" y="28575"/>
                    </a:cubicBezTo>
                    <a:cubicBezTo>
                      <a:pt x="1334281" y="8059"/>
                      <a:pt x="1330389" y="9546"/>
                      <a:pt x="1301750" y="0"/>
                    </a:cubicBezTo>
                    <a:cubicBezTo>
                      <a:pt x="1292225" y="3175"/>
                      <a:pt x="1281529" y="3956"/>
                      <a:pt x="1273175" y="9525"/>
                    </a:cubicBezTo>
                    <a:cubicBezTo>
                      <a:pt x="1261967" y="16997"/>
                      <a:pt x="1257871" y="35792"/>
                      <a:pt x="1244600" y="38100"/>
                    </a:cubicBezTo>
                    <a:cubicBezTo>
                      <a:pt x="1181961" y="48994"/>
                      <a:pt x="1117600" y="44450"/>
                      <a:pt x="1054100" y="47625"/>
                    </a:cubicBezTo>
                    <a:lnTo>
                      <a:pt x="1054100" y="28575"/>
                    </a:lnTo>
                    <a:close/>
                  </a:path>
                </a:pathLst>
              </a:custGeom>
              <a:solidFill>
                <a:schemeClr val="accent1">
                  <a:lumMod val="20000"/>
                  <a:lumOff val="80000"/>
                </a:schemeClr>
              </a:solidFill>
              <a:ln w="12700">
                <a:solidFill>
                  <a:srgbClr val="962608"/>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57011" rtl="0" fontAlgn="auto">
                  <a:spcBef>
                    <a:spcPts val="0"/>
                  </a:spcBef>
                  <a:spcAft>
                    <a:spcPts val="0"/>
                  </a:spcAft>
                  <a:defRPr/>
                </a:pPr>
                <a:endParaRPr lang="fa-IR" dirty="0"/>
              </a:p>
            </p:txBody>
          </p:sp>
        </p:grpSp>
        <p:sp>
          <p:nvSpPr>
            <p:cNvPr id="5153" name="TextBox 13"/>
            <p:cNvSpPr txBox="1">
              <a:spLocks noChangeArrowheads="1"/>
            </p:cNvSpPr>
            <p:nvPr/>
          </p:nvSpPr>
          <p:spPr bwMode="auto">
            <a:xfrm>
              <a:off x="4572000" y="3357562"/>
              <a:ext cx="642942" cy="400111"/>
            </a:xfrm>
            <a:prstGeom prst="rect">
              <a:avLst/>
            </a:prstGeom>
            <a:noFill/>
            <a:ln w="9525">
              <a:noFill/>
              <a:miter lim="800000"/>
              <a:headEnd/>
              <a:tailEnd/>
            </a:ln>
          </p:spPr>
          <p:txBody>
            <a:bodyPr>
              <a:spAutoFit/>
            </a:bodyPr>
            <a:lstStyle/>
            <a:p>
              <a:pPr algn="ctr" rtl="0"/>
              <a:r>
                <a:rPr lang="fa-IR" sz="1000" b="1">
                  <a:latin typeface="Calibri" pitchFamily="34" charset="0"/>
                  <a:cs typeface="B Nazanin" pitchFamily="2" charset="-78"/>
                </a:rPr>
                <a:t>خراسان رضوی</a:t>
              </a:r>
            </a:p>
          </p:txBody>
        </p:sp>
      </p:grpSp>
      <p:sp>
        <p:nvSpPr>
          <p:cNvPr id="5129" name="TextBox 15"/>
          <p:cNvSpPr txBox="1">
            <a:spLocks noChangeArrowheads="1"/>
          </p:cNvSpPr>
          <p:nvPr/>
        </p:nvSpPr>
        <p:spPr bwMode="auto">
          <a:xfrm>
            <a:off x="8029575" y="3592513"/>
            <a:ext cx="696913" cy="296862"/>
          </a:xfrm>
          <a:prstGeom prst="rect">
            <a:avLst/>
          </a:prstGeom>
          <a:noFill/>
          <a:ln w="9525">
            <a:noFill/>
            <a:miter lim="800000"/>
            <a:headEnd/>
            <a:tailEnd/>
          </a:ln>
        </p:spPr>
        <p:txBody>
          <a:bodyPr lIns="95735" tIns="47870" rIns="95735" bIns="47870">
            <a:spAutoFit/>
          </a:bodyPr>
          <a:lstStyle/>
          <a:p>
            <a:pPr algn="ctr" rtl="0"/>
            <a:r>
              <a:rPr lang="fa-IR" sz="1300" b="1">
                <a:solidFill>
                  <a:schemeClr val="bg1"/>
                </a:solidFill>
                <a:latin typeface="Calibri" pitchFamily="34" charset="0"/>
                <a:cs typeface="B Nazanin" pitchFamily="2" charset="-78"/>
              </a:rPr>
              <a:t>مشهد</a:t>
            </a:r>
          </a:p>
        </p:txBody>
      </p:sp>
      <p:grpSp>
        <p:nvGrpSpPr>
          <p:cNvPr id="5130" name="Group 39"/>
          <p:cNvGrpSpPr>
            <a:grpSpLocks/>
          </p:cNvGrpSpPr>
          <p:nvPr/>
        </p:nvGrpSpPr>
        <p:grpSpPr bwMode="auto">
          <a:xfrm>
            <a:off x="6684963" y="3319463"/>
            <a:ext cx="2632075" cy="2428875"/>
            <a:chOff x="8639176" y="4648202"/>
            <a:chExt cx="3400425" cy="3400425"/>
          </a:xfrm>
        </p:grpSpPr>
        <p:grpSp>
          <p:nvGrpSpPr>
            <p:cNvPr id="5148" name="Group 62"/>
            <p:cNvGrpSpPr>
              <a:grpSpLocks/>
            </p:cNvGrpSpPr>
            <p:nvPr/>
          </p:nvGrpSpPr>
          <p:grpSpPr bwMode="auto">
            <a:xfrm>
              <a:off x="8639176" y="4648202"/>
              <a:ext cx="3400425" cy="3400425"/>
              <a:chOff x="928662" y="-375994"/>
              <a:chExt cx="7215238" cy="6914894"/>
            </a:xfrm>
          </p:grpSpPr>
          <p:pic>
            <p:nvPicPr>
              <p:cNvPr id="5150" name="Picture 50" descr="E:\memari\maremat\مرمت1\khorasan_razavi_map21.GIF"/>
              <p:cNvPicPr>
                <a:picLocks noChangeAspect="1" noChangeArrowheads="1"/>
              </p:cNvPicPr>
              <p:nvPr/>
            </p:nvPicPr>
            <p:blipFill>
              <a:blip r:embed="rId6"/>
              <a:srcRect/>
              <a:stretch>
                <a:fillRect/>
              </a:stretch>
            </p:blipFill>
            <p:spPr bwMode="auto">
              <a:xfrm>
                <a:off x="928662" y="-375994"/>
                <a:ext cx="7215238" cy="6914894"/>
              </a:xfrm>
              <a:prstGeom prst="rect">
                <a:avLst/>
              </a:prstGeom>
              <a:noFill/>
              <a:ln w="9525">
                <a:noFill/>
                <a:miter lim="800000"/>
                <a:headEnd/>
                <a:tailEnd/>
              </a:ln>
            </p:spPr>
          </p:pic>
          <p:sp>
            <p:nvSpPr>
              <p:cNvPr id="23" name="Freeform 22"/>
              <p:cNvSpPr/>
              <p:nvPr/>
            </p:nvSpPr>
            <p:spPr bwMode="auto">
              <a:xfrm>
                <a:off x="4867835" y="1317812"/>
                <a:ext cx="1940386" cy="1682580"/>
              </a:xfrm>
              <a:custGeom>
                <a:avLst/>
                <a:gdLst>
                  <a:gd name="connsiteX0" fmla="*/ 1183341 w 1940386"/>
                  <a:gd name="connsiteY0" fmla="*/ 524435 h 1682580"/>
                  <a:gd name="connsiteX1" fmla="*/ 1196789 w 1940386"/>
                  <a:gd name="connsiteY1" fmla="*/ 484094 h 1682580"/>
                  <a:gd name="connsiteX2" fmla="*/ 1169894 w 1940386"/>
                  <a:gd name="connsiteY2" fmla="*/ 403412 h 1682580"/>
                  <a:gd name="connsiteX3" fmla="*/ 1143000 w 1940386"/>
                  <a:gd name="connsiteY3" fmla="*/ 376517 h 1682580"/>
                  <a:gd name="connsiteX4" fmla="*/ 995083 w 1940386"/>
                  <a:gd name="connsiteY4" fmla="*/ 336176 h 1682580"/>
                  <a:gd name="connsiteX5" fmla="*/ 954741 w 1940386"/>
                  <a:gd name="connsiteY5" fmla="*/ 322729 h 1682580"/>
                  <a:gd name="connsiteX6" fmla="*/ 874059 w 1940386"/>
                  <a:gd name="connsiteY6" fmla="*/ 255494 h 1682580"/>
                  <a:gd name="connsiteX7" fmla="*/ 833718 w 1940386"/>
                  <a:gd name="connsiteY7" fmla="*/ 228600 h 1682580"/>
                  <a:gd name="connsiteX8" fmla="*/ 793377 w 1940386"/>
                  <a:gd name="connsiteY8" fmla="*/ 161364 h 1682580"/>
                  <a:gd name="connsiteX9" fmla="*/ 753036 w 1940386"/>
                  <a:gd name="connsiteY9" fmla="*/ 147917 h 1682580"/>
                  <a:gd name="connsiteX10" fmla="*/ 685800 w 1940386"/>
                  <a:gd name="connsiteY10" fmla="*/ 94129 h 1682580"/>
                  <a:gd name="connsiteX11" fmla="*/ 645459 w 1940386"/>
                  <a:gd name="connsiteY11" fmla="*/ 53788 h 1682580"/>
                  <a:gd name="connsiteX12" fmla="*/ 564777 w 1940386"/>
                  <a:gd name="connsiteY12" fmla="*/ 0 h 1682580"/>
                  <a:gd name="connsiteX13" fmla="*/ 484094 w 1940386"/>
                  <a:gd name="connsiteY13" fmla="*/ 13447 h 1682580"/>
                  <a:gd name="connsiteX14" fmla="*/ 443753 w 1940386"/>
                  <a:gd name="connsiteY14" fmla="*/ 26894 h 1682580"/>
                  <a:gd name="connsiteX15" fmla="*/ 430306 w 1940386"/>
                  <a:gd name="connsiteY15" fmla="*/ 80682 h 1682580"/>
                  <a:gd name="connsiteX16" fmla="*/ 349624 w 1940386"/>
                  <a:gd name="connsiteY16" fmla="*/ 67235 h 1682580"/>
                  <a:gd name="connsiteX17" fmla="*/ 255494 w 1940386"/>
                  <a:gd name="connsiteY17" fmla="*/ 40341 h 1682580"/>
                  <a:gd name="connsiteX18" fmla="*/ 215153 w 1940386"/>
                  <a:gd name="connsiteY18" fmla="*/ 80682 h 1682580"/>
                  <a:gd name="connsiteX19" fmla="*/ 255494 w 1940386"/>
                  <a:gd name="connsiteY19" fmla="*/ 107576 h 1682580"/>
                  <a:gd name="connsiteX20" fmla="*/ 282389 w 1940386"/>
                  <a:gd name="connsiteY20" fmla="*/ 134470 h 1682580"/>
                  <a:gd name="connsiteX21" fmla="*/ 295836 w 1940386"/>
                  <a:gd name="connsiteY21" fmla="*/ 242047 h 1682580"/>
                  <a:gd name="connsiteX22" fmla="*/ 349624 w 1940386"/>
                  <a:gd name="connsiteY22" fmla="*/ 255494 h 1682580"/>
                  <a:gd name="connsiteX23" fmla="*/ 363071 w 1940386"/>
                  <a:gd name="connsiteY23" fmla="*/ 295835 h 1682580"/>
                  <a:gd name="connsiteX24" fmla="*/ 322730 w 1940386"/>
                  <a:gd name="connsiteY24" fmla="*/ 510988 h 1682580"/>
                  <a:gd name="connsiteX25" fmla="*/ 282389 w 1940386"/>
                  <a:gd name="connsiteY25" fmla="*/ 551329 h 1682580"/>
                  <a:gd name="connsiteX26" fmla="*/ 242047 w 1940386"/>
                  <a:gd name="connsiteY26" fmla="*/ 564776 h 1682580"/>
                  <a:gd name="connsiteX27" fmla="*/ 228600 w 1940386"/>
                  <a:gd name="connsiteY27" fmla="*/ 605117 h 1682580"/>
                  <a:gd name="connsiteX28" fmla="*/ 255494 w 1940386"/>
                  <a:gd name="connsiteY28" fmla="*/ 632012 h 1682580"/>
                  <a:gd name="connsiteX29" fmla="*/ 282389 w 1940386"/>
                  <a:gd name="connsiteY29" fmla="*/ 672353 h 1682580"/>
                  <a:gd name="connsiteX30" fmla="*/ 161365 w 1940386"/>
                  <a:gd name="connsiteY30" fmla="*/ 726141 h 1682580"/>
                  <a:gd name="connsiteX31" fmla="*/ 121024 w 1940386"/>
                  <a:gd name="connsiteY31" fmla="*/ 712694 h 1682580"/>
                  <a:gd name="connsiteX32" fmla="*/ 94130 w 1940386"/>
                  <a:gd name="connsiteY32" fmla="*/ 766482 h 1682580"/>
                  <a:gd name="connsiteX33" fmla="*/ 67236 w 1940386"/>
                  <a:gd name="connsiteY33" fmla="*/ 806823 h 1682580"/>
                  <a:gd name="connsiteX34" fmla="*/ 53789 w 1940386"/>
                  <a:gd name="connsiteY34" fmla="*/ 874059 h 1682580"/>
                  <a:gd name="connsiteX35" fmla="*/ 0 w 1940386"/>
                  <a:gd name="connsiteY35" fmla="*/ 954741 h 1682580"/>
                  <a:gd name="connsiteX36" fmla="*/ 40341 w 1940386"/>
                  <a:gd name="connsiteY36" fmla="*/ 968188 h 1682580"/>
                  <a:gd name="connsiteX37" fmla="*/ 121024 w 1940386"/>
                  <a:gd name="connsiteY37" fmla="*/ 981635 h 1682580"/>
                  <a:gd name="connsiteX38" fmla="*/ 147918 w 1940386"/>
                  <a:gd name="connsiteY38" fmla="*/ 1021976 h 1682580"/>
                  <a:gd name="connsiteX39" fmla="*/ 255494 w 1940386"/>
                  <a:gd name="connsiteY39" fmla="*/ 1048870 h 1682580"/>
                  <a:gd name="connsiteX40" fmla="*/ 309283 w 1940386"/>
                  <a:gd name="connsiteY40" fmla="*/ 1169894 h 1682580"/>
                  <a:gd name="connsiteX41" fmla="*/ 268941 w 1940386"/>
                  <a:gd name="connsiteY41" fmla="*/ 1210235 h 1682580"/>
                  <a:gd name="connsiteX42" fmla="*/ 242047 w 1940386"/>
                  <a:gd name="connsiteY42" fmla="*/ 1250576 h 1682580"/>
                  <a:gd name="connsiteX43" fmla="*/ 174812 w 1940386"/>
                  <a:gd name="connsiteY43" fmla="*/ 1317812 h 1682580"/>
                  <a:gd name="connsiteX44" fmla="*/ 201706 w 1940386"/>
                  <a:gd name="connsiteY44" fmla="*/ 1465729 h 1682580"/>
                  <a:gd name="connsiteX45" fmla="*/ 215153 w 1940386"/>
                  <a:gd name="connsiteY45" fmla="*/ 1546412 h 1682580"/>
                  <a:gd name="connsiteX46" fmla="*/ 309283 w 1940386"/>
                  <a:gd name="connsiteY46" fmla="*/ 1586753 h 1682580"/>
                  <a:gd name="connsiteX47" fmla="*/ 389965 w 1940386"/>
                  <a:gd name="connsiteY47" fmla="*/ 1600200 h 1682580"/>
                  <a:gd name="connsiteX48" fmla="*/ 470647 w 1940386"/>
                  <a:gd name="connsiteY48" fmla="*/ 1627094 h 1682580"/>
                  <a:gd name="connsiteX49" fmla="*/ 510989 w 1940386"/>
                  <a:gd name="connsiteY49" fmla="*/ 1640541 h 1682580"/>
                  <a:gd name="connsiteX50" fmla="*/ 551330 w 1940386"/>
                  <a:gd name="connsiteY50" fmla="*/ 1653988 h 1682580"/>
                  <a:gd name="connsiteX51" fmla="*/ 632012 w 1940386"/>
                  <a:gd name="connsiteY51" fmla="*/ 1640541 h 1682580"/>
                  <a:gd name="connsiteX52" fmla="*/ 618565 w 1940386"/>
                  <a:gd name="connsiteY52" fmla="*/ 1519517 h 1682580"/>
                  <a:gd name="connsiteX53" fmla="*/ 632012 w 1940386"/>
                  <a:gd name="connsiteY53" fmla="*/ 1465729 h 1682580"/>
                  <a:gd name="connsiteX54" fmla="*/ 672353 w 1940386"/>
                  <a:gd name="connsiteY54" fmla="*/ 1385047 h 1682580"/>
                  <a:gd name="connsiteX55" fmla="*/ 685800 w 1940386"/>
                  <a:gd name="connsiteY55" fmla="*/ 1317812 h 1682580"/>
                  <a:gd name="connsiteX56" fmla="*/ 766483 w 1940386"/>
                  <a:gd name="connsiteY56" fmla="*/ 1290917 h 1682580"/>
                  <a:gd name="connsiteX57" fmla="*/ 887506 w 1940386"/>
                  <a:gd name="connsiteY57" fmla="*/ 1237129 h 1682580"/>
                  <a:gd name="connsiteX58" fmla="*/ 968189 w 1940386"/>
                  <a:gd name="connsiteY58" fmla="*/ 1210235 h 1682580"/>
                  <a:gd name="connsiteX59" fmla="*/ 1008530 w 1940386"/>
                  <a:gd name="connsiteY59" fmla="*/ 1223682 h 1682580"/>
                  <a:gd name="connsiteX60" fmla="*/ 1021977 w 1940386"/>
                  <a:gd name="connsiteY60" fmla="*/ 1264023 h 1682580"/>
                  <a:gd name="connsiteX61" fmla="*/ 1048871 w 1940386"/>
                  <a:gd name="connsiteY61" fmla="*/ 1385047 h 1682580"/>
                  <a:gd name="connsiteX62" fmla="*/ 1062318 w 1940386"/>
                  <a:gd name="connsiteY62" fmla="*/ 1438835 h 1682580"/>
                  <a:gd name="connsiteX63" fmla="*/ 1143000 w 1940386"/>
                  <a:gd name="connsiteY63" fmla="*/ 1506070 h 1682580"/>
                  <a:gd name="connsiteX64" fmla="*/ 1210236 w 1940386"/>
                  <a:gd name="connsiteY64" fmla="*/ 1492623 h 1682580"/>
                  <a:gd name="connsiteX65" fmla="*/ 1532965 w 1940386"/>
                  <a:gd name="connsiteY65" fmla="*/ 1452282 h 1682580"/>
                  <a:gd name="connsiteX66" fmla="*/ 1586753 w 1940386"/>
                  <a:gd name="connsiteY66" fmla="*/ 1465729 h 1682580"/>
                  <a:gd name="connsiteX67" fmla="*/ 1600200 w 1940386"/>
                  <a:gd name="connsiteY67" fmla="*/ 1506070 h 1682580"/>
                  <a:gd name="connsiteX68" fmla="*/ 1694330 w 1940386"/>
                  <a:gd name="connsiteY68" fmla="*/ 1600200 h 1682580"/>
                  <a:gd name="connsiteX69" fmla="*/ 1788459 w 1940386"/>
                  <a:gd name="connsiteY69" fmla="*/ 1546412 h 1682580"/>
                  <a:gd name="connsiteX70" fmla="*/ 1896036 w 1940386"/>
                  <a:gd name="connsiteY70" fmla="*/ 1573306 h 1682580"/>
                  <a:gd name="connsiteX71" fmla="*/ 1936377 w 1940386"/>
                  <a:gd name="connsiteY71" fmla="*/ 1559859 h 1682580"/>
                  <a:gd name="connsiteX72" fmla="*/ 1909483 w 1940386"/>
                  <a:gd name="connsiteY72" fmla="*/ 1479176 h 1682580"/>
                  <a:gd name="connsiteX73" fmla="*/ 1922930 w 1940386"/>
                  <a:gd name="connsiteY73" fmla="*/ 1438835 h 1682580"/>
                  <a:gd name="connsiteX74" fmla="*/ 1896036 w 1940386"/>
                  <a:gd name="connsiteY74" fmla="*/ 1358153 h 1682580"/>
                  <a:gd name="connsiteX75" fmla="*/ 1882589 w 1940386"/>
                  <a:gd name="connsiteY75" fmla="*/ 1237129 h 1682580"/>
                  <a:gd name="connsiteX76" fmla="*/ 1855694 w 1940386"/>
                  <a:gd name="connsiteY76" fmla="*/ 1210235 h 1682580"/>
                  <a:gd name="connsiteX77" fmla="*/ 1775012 w 1940386"/>
                  <a:gd name="connsiteY77" fmla="*/ 1156447 h 1682580"/>
                  <a:gd name="connsiteX78" fmla="*/ 1694330 w 1940386"/>
                  <a:gd name="connsiteY78" fmla="*/ 1102659 h 1682580"/>
                  <a:gd name="connsiteX79" fmla="*/ 1653989 w 1940386"/>
                  <a:gd name="connsiteY79" fmla="*/ 981635 h 1682580"/>
                  <a:gd name="connsiteX80" fmla="*/ 1627094 w 1940386"/>
                  <a:gd name="connsiteY80" fmla="*/ 954741 h 1682580"/>
                  <a:gd name="connsiteX81" fmla="*/ 1613647 w 1940386"/>
                  <a:gd name="connsiteY81" fmla="*/ 914400 h 1682580"/>
                  <a:gd name="connsiteX82" fmla="*/ 1653989 w 1940386"/>
                  <a:gd name="connsiteY82" fmla="*/ 887506 h 1682580"/>
                  <a:gd name="connsiteX83" fmla="*/ 1667436 w 1940386"/>
                  <a:gd name="connsiteY83" fmla="*/ 847164 h 1682580"/>
                  <a:gd name="connsiteX84" fmla="*/ 1600200 w 1940386"/>
                  <a:gd name="connsiteY84" fmla="*/ 793376 h 1682580"/>
                  <a:gd name="connsiteX85" fmla="*/ 1559859 w 1940386"/>
                  <a:gd name="connsiteY85" fmla="*/ 779929 h 1682580"/>
                  <a:gd name="connsiteX86" fmla="*/ 1519518 w 1940386"/>
                  <a:gd name="connsiteY86" fmla="*/ 739588 h 1682580"/>
                  <a:gd name="connsiteX87" fmla="*/ 1479177 w 1940386"/>
                  <a:gd name="connsiteY87" fmla="*/ 712694 h 1682580"/>
                  <a:gd name="connsiteX88" fmla="*/ 1452283 w 1940386"/>
                  <a:gd name="connsiteY88" fmla="*/ 672353 h 1682580"/>
                  <a:gd name="connsiteX89" fmla="*/ 1344706 w 1940386"/>
                  <a:gd name="connsiteY89" fmla="*/ 658906 h 1682580"/>
                  <a:gd name="connsiteX90" fmla="*/ 1264024 w 1940386"/>
                  <a:gd name="connsiteY90" fmla="*/ 618564 h 1682580"/>
                  <a:gd name="connsiteX91" fmla="*/ 1196789 w 1940386"/>
                  <a:gd name="connsiteY91" fmla="*/ 551329 h 1682580"/>
                  <a:gd name="connsiteX92" fmla="*/ 1183341 w 1940386"/>
                  <a:gd name="connsiteY92" fmla="*/ 524435 h 168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940386" h="1682580">
                    <a:moveTo>
                      <a:pt x="1183341" y="524435"/>
                    </a:moveTo>
                    <a:cubicBezTo>
                      <a:pt x="1187824" y="510988"/>
                      <a:pt x="1198354" y="498182"/>
                      <a:pt x="1196789" y="484094"/>
                    </a:cubicBezTo>
                    <a:cubicBezTo>
                      <a:pt x="1193658" y="455919"/>
                      <a:pt x="1189939" y="423458"/>
                      <a:pt x="1169894" y="403412"/>
                    </a:cubicBezTo>
                    <a:cubicBezTo>
                      <a:pt x="1160929" y="394447"/>
                      <a:pt x="1154340" y="382187"/>
                      <a:pt x="1143000" y="376517"/>
                    </a:cubicBezTo>
                    <a:cubicBezTo>
                      <a:pt x="1085306" y="347670"/>
                      <a:pt x="1054101" y="350930"/>
                      <a:pt x="995083" y="336176"/>
                    </a:cubicBezTo>
                    <a:cubicBezTo>
                      <a:pt x="981332" y="332738"/>
                      <a:pt x="968188" y="327211"/>
                      <a:pt x="954741" y="322729"/>
                    </a:cubicBezTo>
                    <a:cubicBezTo>
                      <a:pt x="854582" y="255956"/>
                      <a:pt x="977597" y="341775"/>
                      <a:pt x="874059" y="255494"/>
                    </a:cubicBezTo>
                    <a:cubicBezTo>
                      <a:pt x="861644" y="245148"/>
                      <a:pt x="847165" y="237565"/>
                      <a:pt x="833718" y="228600"/>
                    </a:cubicBezTo>
                    <a:cubicBezTo>
                      <a:pt x="823141" y="196869"/>
                      <a:pt x="824140" y="179823"/>
                      <a:pt x="793377" y="161364"/>
                    </a:cubicBezTo>
                    <a:cubicBezTo>
                      <a:pt x="781223" y="154071"/>
                      <a:pt x="766483" y="152399"/>
                      <a:pt x="753036" y="147917"/>
                    </a:cubicBezTo>
                    <a:cubicBezTo>
                      <a:pt x="674782" y="69666"/>
                      <a:pt x="787591" y="178955"/>
                      <a:pt x="685800" y="94129"/>
                    </a:cubicBezTo>
                    <a:cubicBezTo>
                      <a:pt x="671191" y="81955"/>
                      <a:pt x="660470" y="65463"/>
                      <a:pt x="645459" y="53788"/>
                    </a:cubicBezTo>
                    <a:cubicBezTo>
                      <a:pt x="619945" y="33944"/>
                      <a:pt x="564777" y="0"/>
                      <a:pt x="564777" y="0"/>
                    </a:cubicBezTo>
                    <a:cubicBezTo>
                      <a:pt x="537883" y="4482"/>
                      <a:pt x="510710" y="7532"/>
                      <a:pt x="484094" y="13447"/>
                    </a:cubicBezTo>
                    <a:cubicBezTo>
                      <a:pt x="470257" y="16522"/>
                      <a:pt x="452608" y="15826"/>
                      <a:pt x="443753" y="26894"/>
                    </a:cubicBezTo>
                    <a:cubicBezTo>
                      <a:pt x="432208" y="41325"/>
                      <a:pt x="434788" y="62753"/>
                      <a:pt x="430306" y="80682"/>
                    </a:cubicBezTo>
                    <a:cubicBezTo>
                      <a:pt x="403412" y="76200"/>
                      <a:pt x="374539" y="78308"/>
                      <a:pt x="349624" y="67235"/>
                    </a:cubicBezTo>
                    <a:cubicBezTo>
                      <a:pt x="253487" y="24507"/>
                      <a:pt x="369257" y="11901"/>
                      <a:pt x="255494" y="40341"/>
                    </a:cubicBezTo>
                    <a:cubicBezTo>
                      <a:pt x="242047" y="53788"/>
                      <a:pt x="215153" y="61665"/>
                      <a:pt x="215153" y="80682"/>
                    </a:cubicBezTo>
                    <a:cubicBezTo>
                      <a:pt x="215153" y="96843"/>
                      <a:pt x="242874" y="97480"/>
                      <a:pt x="255494" y="107576"/>
                    </a:cubicBezTo>
                    <a:cubicBezTo>
                      <a:pt x="265394" y="115496"/>
                      <a:pt x="273424" y="125505"/>
                      <a:pt x="282389" y="134470"/>
                    </a:cubicBezTo>
                    <a:cubicBezTo>
                      <a:pt x="286871" y="170329"/>
                      <a:pt x="278286" y="210457"/>
                      <a:pt x="295836" y="242047"/>
                    </a:cubicBezTo>
                    <a:cubicBezTo>
                      <a:pt x="304811" y="258202"/>
                      <a:pt x="335193" y="243949"/>
                      <a:pt x="349624" y="255494"/>
                    </a:cubicBezTo>
                    <a:cubicBezTo>
                      <a:pt x="360692" y="264349"/>
                      <a:pt x="358589" y="282388"/>
                      <a:pt x="363071" y="295835"/>
                    </a:cubicBezTo>
                    <a:cubicBezTo>
                      <a:pt x="353838" y="415871"/>
                      <a:pt x="380534" y="441623"/>
                      <a:pt x="322730" y="510988"/>
                    </a:cubicBezTo>
                    <a:cubicBezTo>
                      <a:pt x="310556" y="525597"/>
                      <a:pt x="298212" y="540780"/>
                      <a:pt x="282389" y="551329"/>
                    </a:cubicBezTo>
                    <a:cubicBezTo>
                      <a:pt x="270595" y="559192"/>
                      <a:pt x="255494" y="560294"/>
                      <a:pt x="242047" y="564776"/>
                    </a:cubicBezTo>
                    <a:cubicBezTo>
                      <a:pt x="237565" y="578223"/>
                      <a:pt x="225820" y="591218"/>
                      <a:pt x="228600" y="605117"/>
                    </a:cubicBezTo>
                    <a:cubicBezTo>
                      <a:pt x="231086" y="617549"/>
                      <a:pt x="247574" y="622112"/>
                      <a:pt x="255494" y="632012"/>
                    </a:cubicBezTo>
                    <a:cubicBezTo>
                      <a:pt x="265590" y="644632"/>
                      <a:pt x="273424" y="658906"/>
                      <a:pt x="282389" y="672353"/>
                    </a:cubicBezTo>
                    <a:cubicBezTo>
                      <a:pt x="186374" y="704358"/>
                      <a:pt x="225294" y="683522"/>
                      <a:pt x="161365" y="726141"/>
                    </a:cubicBezTo>
                    <a:cubicBezTo>
                      <a:pt x="147918" y="721659"/>
                      <a:pt x="133178" y="705401"/>
                      <a:pt x="121024" y="712694"/>
                    </a:cubicBezTo>
                    <a:cubicBezTo>
                      <a:pt x="103835" y="723007"/>
                      <a:pt x="104075" y="749078"/>
                      <a:pt x="94130" y="766482"/>
                    </a:cubicBezTo>
                    <a:cubicBezTo>
                      <a:pt x="86112" y="780514"/>
                      <a:pt x="76201" y="793376"/>
                      <a:pt x="67236" y="806823"/>
                    </a:cubicBezTo>
                    <a:cubicBezTo>
                      <a:pt x="62754" y="829235"/>
                      <a:pt x="63247" y="853252"/>
                      <a:pt x="53789" y="874059"/>
                    </a:cubicBezTo>
                    <a:cubicBezTo>
                      <a:pt x="40414" y="903485"/>
                      <a:pt x="0" y="954741"/>
                      <a:pt x="0" y="954741"/>
                    </a:cubicBezTo>
                    <a:cubicBezTo>
                      <a:pt x="13447" y="959223"/>
                      <a:pt x="26504" y="965113"/>
                      <a:pt x="40341" y="968188"/>
                    </a:cubicBezTo>
                    <a:cubicBezTo>
                      <a:pt x="66957" y="974103"/>
                      <a:pt x="96637" y="969442"/>
                      <a:pt x="121024" y="981635"/>
                    </a:cubicBezTo>
                    <a:cubicBezTo>
                      <a:pt x="135479" y="988862"/>
                      <a:pt x="133463" y="1014748"/>
                      <a:pt x="147918" y="1021976"/>
                    </a:cubicBezTo>
                    <a:cubicBezTo>
                      <a:pt x="180978" y="1038506"/>
                      <a:pt x="255494" y="1048870"/>
                      <a:pt x="255494" y="1048870"/>
                    </a:cubicBezTo>
                    <a:cubicBezTo>
                      <a:pt x="287500" y="1144885"/>
                      <a:pt x="266664" y="1105965"/>
                      <a:pt x="309283" y="1169894"/>
                    </a:cubicBezTo>
                    <a:cubicBezTo>
                      <a:pt x="295836" y="1183341"/>
                      <a:pt x="281116" y="1195626"/>
                      <a:pt x="268941" y="1210235"/>
                    </a:cubicBezTo>
                    <a:cubicBezTo>
                      <a:pt x="258595" y="1222650"/>
                      <a:pt x="252689" y="1238413"/>
                      <a:pt x="242047" y="1250576"/>
                    </a:cubicBezTo>
                    <a:cubicBezTo>
                      <a:pt x="221176" y="1274429"/>
                      <a:pt x="174812" y="1317812"/>
                      <a:pt x="174812" y="1317812"/>
                    </a:cubicBezTo>
                    <a:cubicBezTo>
                      <a:pt x="214440" y="1555579"/>
                      <a:pt x="164115" y="1258977"/>
                      <a:pt x="201706" y="1465729"/>
                    </a:cubicBezTo>
                    <a:cubicBezTo>
                      <a:pt x="206583" y="1492555"/>
                      <a:pt x="202960" y="1522025"/>
                      <a:pt x="215153" y="1546412"/>
                    </a:cubicBezTo>
                    <a:cubicBezTo>
                      <a:pt x="228419" y="1572945"/>
                      <a:pt x="288362" y="1581523"/>
                      <a:pt x="309283" y="1586753"/>
                    </a:cubicBezTo>
                    <a:cubicBezTo>
                      <a:pt x="405110" y="1682580"/>
                      <a:pt x="296358" y="1600200"/>
                      <a:pt x="389965" y="1600200"/>
                    </a:cubicBezTo>
                    <a:cubicBezTo>
                      <a:pt x="418314" y="1600200"/>
                      <a:pt x="443753" y="1618129"/>
                      <a:pt x="470647" y="1627094"/>
                    </a:cubicBezTo>
                    <a:lnTo>
                      <a:pt x="510989" y="1640541"/>
                    </a:lnTo>
                    <a:lnTo>
                      <a:pt x="551330" y="1653988"/>
                    </a:lnTo>
                    <a:lnTo>
                      <a:pt x="632012" y="1640541"/>
                    </a:lnTo>
                    <a:cubicBezTo>
                      <a:pt x="650164" y="1604237"/>
                      <a:pt x="618565" y="1560107"/>
                      <a:pt x="618565" y="1519517"/>
                    </a:cubicBezTo>
                    <a:cubicBezTo>
                      <a:pt x="618565" y="1501036"/>
                      <a:pt x="624732" y="1482716"/>
                      <a:pt x="632012" y="1465729"/>
                    </a:cubicBezTo>
                    <a:cubicBezTo>
                      <a:pt x="671451" y="1373704"/>
                      <a:pt x="649688" y="1475706"/>
                      <a:pt x="672353" y="1385047"/>
                    </a:cubicBezTo>
                    <a:cubicBezTo>
                      <a:pt x="677896" y="1362874"/>
                      <a:pt x="669639" y="1333973"/>
                      <a:pt x="685800" y="1317812"/>
                    </a:cubicBezTo>
                    <a:cubicBezTo>
                      <a:pt x="705846" y="1297766"/>
                      <a:pt x="766483" y="1290917"/>
                      <a:pt x="766483" y="1290917"/>
                    </a:cubicBezTo>
                    <a:cubicBezTo>
                      <a:pt x="814848" y="1218370"/>
                      <a:pt x="769750" y="1264303"/>
                      <a:pt x="887506" y="1237129"/>
                    </a:cubicBezTo>
                    <a:cubicBezTo>
                      <a:pt x="915129" y="1230754"/>
                      <a:pt x="968189" y="1210235"/>
                      <a:pt x="968189" y="1210235"/>
                    </a:cubicBezTo>
                    <a:cubicBezTo>
                      <a:pt x="981636" y="1214717"/>
                      <a:pt x="998507" y="1213659"/>
                      <a:pt x="1008530" y="1223682"/>
                    </a:cubicBezTo>
                    <a:cubicBezTo>
                      <a:pt x="1018553" y="1233705"/>
                      <a:pt x="1018083" y="1250394"/>
                      <a:pt x="1021977" y="1264023"/>
                    </a:cubicBezTo>
                    <a:cubicBezTo>
                      <a:pt x="1038373" y="1321411"/>
                      <a:pt x="1035007" y="1322659"/>
                      <a:pt x="1048871" y="1385047"/>
                    </a:cubicBezTo>
                    <a:cubicBezTo>
                      <a:pt x="1052880" y="1403088"/>
                      <a:pt x="1053149" y="1422789"/>
                      <a:pt x="1062318" y="1438835"/>
                    </a:cubicBezTo>
                    <a:cubicBezTo>
                      <a:pt x="1078247" y="1466710"/>
                      <a:pt x="1117294" y="1488933"/>
                      <a:pt x="1143000" y="1506070"/>
                    </a:cubicBezTo>
                    <a:cubicBezTo>
                      <a:pt x="1165412" y="1501588"/>
                      <a:pt x="1187447" y="1494376"/>
                      <a:pt x="1210236" y="1492623"/>
                    </a:cubicBezTo>
                    <a:cubicBezTo>
                      <a:pt x="1523601" y="1468518"/>
                      <a:pt x="1411671" y="1533145"/>
                      <a:pt x="1532965" y="1452282"/>
                    </a:cubicBezTo>
                    <a:cubicBezTo>
                      <a:pt x="1550894" y="1456764"/>
                      <a:pt x="1572322" y="1454184"/>
                      <a:pt x="1586753" y="1465729"/>
                    </a:cubicBezTo>
                    <a:cubicBezTo>
                      <a:pt x="1597821" y="1474584"/>
                      <a:pt x="1593316" y="1493679"/>
                      <a:pt x="1600200" y="1506070"/>
                    </a:cubicBezTo>
                    <a:cubicBezTo>
                      <a:pt x="1649241" y="1594343"/>
                      <a:pt x="1628855" y="1578375"/>
                      <a:pt x="1694330" y="1600200"/>
                    </a:cubicBezTo>
                    <a:cubicBezTo>
                      <a:pt x="1712836" y="1587862"/>
                      <a:pt x="1767986" y="1548687"/>
                      <a:pt x="1788459" y="1546412"/>
                    </a:cubicBezTo>
                    <a:cubicBezTo>
                      <a:pt x="1812798" y="1543708"/>
                      <a:pt x="1869235" y="1564373"/>
                      <a:pt x="1896036" y="1573306"/>
                    </a:cubicBezTo>
                    <a:cubicBezTo>
                      <a:pt x="1909483" y="1568824"/>
                      <a:pt x="1934372" y="1573891"/>
                      <a:pt x="1936377" y="1559859"/>
                    </a:cubicBezTo>
                    <a:cubicBezTo>
                      <a:pt x="1940386" y="1531795"/>
                      <a:pt x="1909483" y="1479176"/>
                      <a:pt x="1909483" y="1479176"/>
                    </a:cubicBezTo>
                    <a:cubicBezTo>
                      <a:pt x="1913965" y="1465729"/>
                      <a:pt x="1924495" y="1452923"/>
                      <a:pt x="1922930" y="1438835"/>
                    </a:cubicBezTo>
                    <a:cubicBezTo>
                      <a:pt x="1919799" y="1410660"/>
                      <a:pt x="1896036" y="1358153"/>
                      <a:pt x="1896036" y="1358153"/>
                    </a:cubicBezTo>
                    <a:cubicBezTo>
                      <a:pt x="1891554" y="1317812"/>
                      <a:pt x="1893269" y="1276288"/>
                      <a:pt x="1882589" y="1237129"/>
                    </a:cubicBezTo>
                    <a:cubicBezTo>
                      <a:pt x="1879253" y="1224898"/>
                      <a:pt x="1865837" y="1217842"/>
                      <a:pt x="1855694" y="1210235"/>
                    </a:cubicBezTo>
                    <a:cubicBezTo>
                      <a:pt x="1829836" y="1190842"/>
                      <a:pt x="1797868" y="1179303"/>
                      <a:pt x="1775012" y="1156447"/>
                    </a:cubicBezTo>
                    <a:cubicBezTo>
                      <a:pt x="1724648" y="1106083"/>
                      <a:pt x="1752712" y="1122120"/>
                      <a:pt x="1694330" y="1102659"/>
                    </a:cubicBezTo>
                    <a:cubicBezTo>
                      <a:pt x="1632832" y="1041158"/>
                      <a:pt x="1699711" y="1118798"/>
                      <a:pt x="1653989" y="981635"/>
                    </a:cubicBezTo>
                    <a:cubicBezTo>
                      <a:pt x="1649980" y="969607"/>
                      <a:pt x="1636059" y="963706"/>
                      <a:pt x="1627094" y="954741"/>
                    </a:cubicBezTo>
                    <a:cubicBezTo>
                      <a:pt x="1622612" y="941294"/>
                      <a:pt x="1608383" y="927561"/>
                      <a:pt x="1613647" y="914400"/>
                    </a:cubicBezTo>
                    <a:cubicBezTo>
                      <a:pt x="1619649" y="899394"/>
                      <a:pt x="1643893" y="900126"/>
                      <a:pt x="1653989" y="887506"/>
                    </a:cubicBezTo>
                    <a:cubicBezTo>
                      <a:pt x="1662844" y="876437"/>
                      <a:pt x="1662954" y="860611"/>
                      <a:pt x="1667436" y="847164"/>
                    </a:cubicBezTo>
                    <a:cubicBezTo>
                      <a:pt x="1642421" y="822150"/>
                      <a:pt x="1634125" y="810339"/>
                      <a:pt x="1600200" y="793376"/>
                    </a:cubicBezTo>
                    <a:cubicBezTo>
                      <a:pt x="1587522" y="787037"/>
                      <a:pt x="1573306" y="784411"/>
                      <a:pt x="1559859" y="779929"/>
                    </a:cubicBezTo>
                    <a:cubicBezTo>
                      <a:pt x="1546412" y="766482"/>
                      <a:pt x="1534127" y="751762"/>
                      <a:pt x="1519518" y="739588"/>
                    </a:cubicBezTo>
                    <a:cubicBezTo>
                      <a:pt x="1507103" y="729242"/>
                      <a:pt x="1490605" y="724122"/>
                      <a:pt x="1479177" y="712694"/>
                    </a:cubicBezTo>
                    <a:cubicBezTo>
                      <a:pt x="1467749" y="701266"/>
                      <a:pt x="1467288" y="678355"/>
                      <a:pt x="1452283" y="672353"/>
                    </a:cubicBezTo>
                    <a:cubicBezTo>
                      <a:pt x="1418730" y="658932"/>
                      <a:pt x="1380565" y="663388"/>
                      <a:pt x="1344706" y="658906"/>
                    </a:cubicBezTo>
                    <a:cubicBezTo>
                      <a:pt x="1311894" y="647969"/>
                      <a:pt x="1290093" y="644633"/>
                      <a:pt x="1264024" y="618564"/>
                    </a:cubicBezTo>
                    <a:cubicBezTo>
                      <a:pt x="1174381" y="528920"/>
                      <a:pt x="1304361" y="623044"/>
                      <a:pt x="1196789" y="551329"/>
                    </a:cubicBezTo>
                    <a:lnTo>
                      <a:pt x="1183341" y="524435"/>
                    </a:lnTo>
                    <a:close/>
                  </a:path>
                </a:pathLst>
              </a:custGeom>
              <a:solidFill>
                <a:schemeClr val="tx2">
                  <a:lumMod val="20000"/>
                  <a:lumOff val="80000"/>
                </a:schemeClr>
              </a:solidFill>
              <a:ln w="12700" cap="flat" cmpd="sng" algn="ctr">
                <a:solidFill>
                  <a:srgbClr val="962608"/>
                </a:solidFill>
                <a:prstDash val="solid"/>
                <a:round/>
                <a:headEnd type="none" w="med" len="med"/>
                <a:tailEnd type="none" w="med" len="med"/>
              </a:ln>
              <a:effectLst/>
              <a:scene3d>
                <a:camera prst="perspectiveFront"/>
                <a:lightRig rig="threePt" dir="t"/>
              </a:scene3d>
            </p:spPr>
            <p:txBody>
              <a:bodyPr rtlCol="1"/>
              <a:lstStyle/>
              <a:p>
                <a:pPr algn="l" defTabSz="957011" rtl="0" fontAlgn="auto">
                  <a:spcBef>
                    <a:spcPts val="0"/>
                  </a:spcBef>
                  <a:spcAft>
                    <a:spcPts val="0"/>
                  </a:spcAft>
                  <a:defRPr/>
                </a:pPr>
                <a:endParaRPr lang="fa-IR" dirty="0">
                  <a:latin typeface="+mn-lt"/>
                  <a:cs typeface="+mn-cs"/>
                </a:endParaRPr>
              </a:p>
            </p:txBody>
          </p:sp>
        </p:grpSp>
        <p:sp>
          <p:nvSpPr>
            <p:cNvPr id="5149" name="TextBox 37"/>
            <p:cNvSpPr txBox="1">
              <a:spLocks noChangeArrowheads="1"/>
            </p:cNvSpPr>
            <p:nvPr/>
          </p:nvSpPr>
          <p:spPr bwMode="auto">
            <a:xfrm>
              <a:off x="10278213" y="5695891"/>
              <a:ext cx="1151787" cy="387799"/>
            </a:xfrm>
            <a:prstGeom prst="rect">
              <a:avLst/>
            </a:prstGeom>
            <a:noFill/>
            <a:ln w="9525">
              <a:noFill/>
              <a:miter lim="800000"/>
              <a:headEnd/>
              <a:tailEnd/>
            </a:ln>
          </p:spPr>
          <p:txBody>
            <a:bodyPr>
              <a:spAutoFit/>
            </a:bodyPr>
            <a:lstStyle/>
            <a:p>
              <a:pPr algn="ctr"/>
              <a:r>
                <a:rPr lang="fa-IR" sz="1200" b="1">
                  <a:latin typeface="Calibri" pitchFamily="34" charset="0"/>
                  <a:cs typeface="B Nazanin" pitchFamily="2" charset="-78"/>
                </a:rPr>
                <a:t>مشهد</a:t>
              </a:r>
              <a:endParaRPr lang="en-US" sz="800" b="1">
                <a:latin typeface="Calibri" pitchFamily="34" charset="0"/>
                <a:cs typeface="B Nazanin" pitchFamily="2" charset="-78"/>
              </a:endParaRPr>
            </a:p>
          </p:txBody>
        </p:sp>
      </p:grpSp>
      <p:pic>
        <p:nvPicPr>
          <p:cNvPr id="5131" name="Picture 42"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5132" name="Group 48"/>
          <p:cNvGrpSpPr>
            <a:grpSpLocks/>
          </p:cNvGrpSpPr>
          <p:nvPr/>
        </p:nvGrpSpPr>
        <p:grpSpPr bwMode="auto">
          <a:xfrm>
            <a:off x="325438" y="1616075"/>
            <a:ext cx="3425825" cy="5187950"/>
            <a:chOff x="421417" y="2261407"/>
            <a:chExt cx="4426324" cy="7263590"/>
          </a:xfrm>
        </p:grpSpPr>
        <p:grpSp>
          <p:nvGrpSpPr>
            <p:cNvPr id="5137" name="Group 82"/>
            <p:cNvGrpSpPr>
              <a:grpSpLocks/>
            </p:cNvGrpSpPr>
            <p:nvPr/>
          </p:nvGrpSpPr>
          <p:grpSpPr bwMode="auto">
            <a:xfrm>
              <a:off x="421417" y="2261407"/>
              <a:ext cx="4426324" cy="7263590"/>
              <a:chOff x="80891" y="3033303"/>
              <a:chExt cx="5100710" cy="6278942"/>
            </a:xfrm>
          </p:grpSpPr>
          <p:pic>
            <p:nvPicPr>
              <p:cNvPr id="513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140" name="Group 29"/>
              <p:cNvGrpSpPr>
                <a:grpSpLocks/>
              </p:cNvGrpSpPr>
              <p:nvPr/>
            </p:nvGrpSpPr>
            <p:grpSpPr bwMode="auto">
              <a:xfrm>
                <a:off x="80891" y="3033303"/>
                <a:ext cx="5100710" cy="6278942"/>
                <a:chOff x="80891" y="3033303"/>
                <a:chExt cx="5100710" cy="6278942"/>
              </a:xfrm>
            </p:grpSpPr>
            <p:sp>
              <p:nvSpPr>
                <p:cNvPr id="5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147"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138" name="TextBox 5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6"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5134"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4" name="Slide Number Placeholder 36"/>
          <p:cNvSpPr>
            <a:spLocks noGrp="1"/>
          </p:cNvSpPr>
          <p:nvPr>
            <p:ph type="sldNum" sz="quarter" idx="12"/>
          </p:nvPr>
        </p:nvSpPr>
        <p:spPr>
          <a:xfrm>
            <a:off x="3478213" y="6438900"/>
            <a:ext cx="2312987" cy="365125"/>
          </a:xfrm>
        </p:spPr>
        <p:txBody>
          <a:bodyPr/>
          <a:lstStyle/>
          <a:p>
            <a:pPr>
              <a:defRPr/>
            </a:pPr>
            <a:fld id="{5AC35CD4-CF58-448A-AF11-57E2223914A2}" type="slidenum">
              <a:rPr lang="en-US" smtClean="0">
                <a:latin typeface="F_jalal" pitchFamily="2" charset="0"/>
              </a:rPr>
              <a:pPr>
                <a:defRPr/>
              </a:pPr>
              <a:t>4</a:t>
            </a:fld>
            <a:endParaRPr lang="en-US" dirty="0">
              <a:latin typeface="F_jalal" pitchFamily="2" charset="0"/>
            </a:endParaRPr>
          </a:p>
        </p:txBody>
      </p:sp>
      <p:sp>
        <p:nvSpPr>
          <p:cNvPr id="37" name="Text Box 35"/>
          <p:cNvSpPr txBox="1">
            <a:spLocks noChangeArrowheads="1"/>
          </p:cNvSpPr>
          <p:nvPr/>
        </p:nvSpPr>
        <p:spPr bwMode="auto">
          <a:xfrm>
            <a:off x="6721475" y="544513"/>
            <a:ext cx="3597275" cy="300037"/>
          </a:xfrm>
          <a:prstGeom prst="rect">
            <a:avLst/>
          </a:prstGeom>
          <a:noFill/>
          <a:ln w="9525">
            <a:noFill/>
            <a:miter lim="800000"/>
            <a:headEnd/>
            <a:tailEnd/>
          </a:ln>
          <a:effectLst/>
        </p:spPr>
        <p:txBody>
          <a:bodyPr lIns="68367" tIns="34184" rIns="68367" bIns="34184">
            <a:spAutoFit/>
          </a:bodyPr>
          <a:lstStyle/>
          <a:p>
            <a:pPr algn="ct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198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198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1991" name="Group 82"/>
          <p:cNvGrpSpPr>
            <a:grpSpLocks/>
          </p:cNvGrpSpPr>
          <p:nvPr/>
        </p:nvGrpSpPr>
        <p:grpSpPr bwMode="auto">
          <a:xfrm>
            <a:off x="3306763" y="1938338"/>
            <a:ext cx="5937250" cy="4029075"/>
            <a:chOff x="3757594" y="2352628"/>
            <a:chExt cx="8715436" cy="6715172"/>
          </a:xfrm>
        </p:grpSpPr>
        <p:pic>
          <p:nvPicPr>
            <p:cNvPr id="42010" name="Picture 50" descr="پلان مدرسه و وضعیت محل های مقرنس کاری شده.png"/>
            <p:cNvPicPr>
              <a:picLocks noChangeAspect="1"/>
            </p:cNvPicPr>
            <p:nvPr/>
          </p:nvPicPr>
          <p:blipFill>
            <a:blip r:embed="rId5">
              <a:clrChange>
                <a:clrFrom>
                  <a:srgbClr val="FFFFFF"/>
                </a:clrFrom>
                <a:clrTo>
                  <a:srgbClr val="FFFFFF">
                    <a:alpha val="0"/>
                  </a:srgbClr>
                </a:clrTo>
              </a:clrChange>
            </a:blip>
            <a:srcRect l="3500" t="8792" r="11064" b="8928"/>
            <a:stretch>
              <a:fillRect/>
            </a:stretch>
          </p:blipFill>
          <p:spPr bwMode="auto">
            <a:xfrm>
              <a:off x="3757594" y="2352628"/>
              <a:ext cx="8715436" cy="6715172"/>
            </a:xfrm>
            <a:prstGeom prst="rect">
              <a:avLst/>
            </a:prstGeom>
            <a:noFill/>
            <a:ln w="9525">
              <a:noFill/>
              <a:miter lim="800000"/>
              <a:headEnd/>
              <a:tailEnd/>
            </a:ln>
          </p:spPr>
        </p:pic>
        <p:grpSp>
          <p:nvGrpSpPr>
            <p:cNvPr id="42011" name="Group 80"/>
            <p:cNvGrpSpPr>
              <a:grpSpLocks/>
            </p:cNvGrpSpPr>
            <p:nvPr/>
          </p:nvGrpSpPr>
          <p:grpSpPr bwMode="auto">
            <a:xfrm>
              <a:off x="5600703" y="4095725"/>
              <a:ext cx="4700591" cy="3200401"/>
              <a:chOff x="5600703" y="3900491"/>
              <a:chExt cx="4700591" cy="3200401"/>
            </a:xfrm>
          </p:grpSpPr>
          <p:sp>
            <p:nvSpPr>
              <p:cNvPr id="38" name="Rectangle 37"/>
              <p:cNvSpPr/>
              <p:nvPr/>
            </p:nvSpPr>
            <p:spPr bwMode="gray">
              <a:xfrm>
                <a:off x="6000736" y="4500560"/>
                <a:ext cx="100013" cy="100013"/>
              </a:xfrm>
              <a:prstGeom prst="rect">
                <a:avLst/>
              </a:prstGeom>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ctr" defTabSz="957011" rtl="0" fontAlgn="auto">
                  <a:spcBef>
                    <a:spcPts val="0"/>
                  </a:spcBef>
                  <a:spcAft>
                    <a:spcPts val="0"/>
                  </a:spcAft>
                  <a:defRPr/>
                </a:pPr>
                <a:endParaRPr lang="fa-IR" dirty="0"/>
              </a:p>
            </p:txBody>
          </p:sp>
          <p:grpSp>
            <p:nvGrpSpPr>
              <p:cNvPr id="42015" name="Group 76"/>
              <p:cNvGrpSpPr>
                <a:grpSpLocks/>
              </p:cNvGrpSpPr>
              <p:nvPr/>
            </p:nvGrpSpPr>
            <p:grpSpPr bwMode="auto">
              <a:xfrm>
                <a:off x="5600703" y="3900491"/>
                <a:ext cx="4700591" cy="3200401"/>
                <a:chOff x="2857488" y="2786058"/>
                <a:chExt cx="3357586" cy="2286016"/>
              </a:xfrm>
            </p:grpSpPr>
            <p:sp>
              <p:nvSpPr>
                <p:cNvPr id="40" name="Oval 39"/>
                <p:cNvSpPr/>
                <p:nvPr/>
              </p:nvSpPr>
              <p:spPr bwMode="gray">
                <a:xfrm>
                  <a:off x="6072198" y="3286124"/>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25</a:t>
                  </a:r>
                </a:p>
              </p:txBody>
            </p:sp>
            <p:sp>
              <p:nvSpPr>
                <p:cNvPr id="41" name="Oval 40"/>
                <p:cNvSpPr/>
                <p:nvPr/>
              </p:nvSpPr>
              <p:spPr bwMode="gray">
                <a:xfrm>
                  <a:off x="6072198" y="300037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26</a:t>
                  </a:r>
                </a:p>
              </p:txBody>
            </p:sp>
            <p:sp>
              <p:nvSpPr>
                <p:cNvPr id="42" name="Oval 41"/>
                <p:cNvSpPr/>
                <p:nvPr/>
              </p:nvSpPr>
              <p:spPr bwMode="gray">
                <a:xfrm>
                  <a:off x="5857884"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27</a:t>
                  </a:r>
                </a:p>
              </p:txBody>
            </p:sp>
            <p:sp>
              <p:nvSpPr>
                <p:cNvPr id="43" name="Oval 42"/>
                <p:cNvSpPr/>
                <p:nvPr/>
              </p:nvSpPr>
              <p:spPr bwMode="gray">
                <a:xfrm>
                  <a:off x="5572132"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28</a:t>
                  </a:r>
                </a:p>
              </p:txBody>
            </p:sp>
            <p:sp>
              <p:nvSpPr>
                <p:cNvPr id="44" name="Oval 43"/>
                <p:cNvSpPr/>
                <p:nvPr/>
              </p:nvSpPr>
              <p:spPr bwMode="gray">
                <a:xfrm>
                  <a:off x="5357818"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29</a:t>
                  </a:r>
                </a:p>
              </p:txBody>
            </p:sp>
            <p:sp>
              <p:nvSpPr>
                <p:cNvPr id="45" name="Oval 44"/>
                <p:cNvSpPr/>
                <p:nvPr/>
              </p:nvSpPr>
              <p:spPr bwMode="gray">
                <a:xfrm>
                  <a:off x="5072066"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30</a:t>
                  </a:r>
                </a:p>
              </p:txBody>
            </p:sp>
            <p:sp>
              <p:nvSpPr>
                <p:cNvPr id="46" name="Oval 45"/>
                <p:cNvSpPr/>
                <p:nvPr/>
              </p:nvSpPr>
              <p:spPr bwMode="gray">
                <a:xfrm>
                  <a:off x="3929058"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31</a:t>
                  </a:r>
                </a:p>
              </p:txBody>
            </p:sp>
            <p:sp>
              <p:nvSpPr>
                <p:cNvPr id="47" name="Oval 46"/>
                <p:cNvSpPr/>
                <p:nvPr/>
              </p:nvSpPr>
              <p:spPr bwMode="gray">
                <a:xfrm>
                  <a:off x="3643306"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32</a:t>
                  </a:r>
                </a:p>
              </p:txBody>
            </p:sp>
            <p:sp>
              <p:nvSpPr>
                <p:cNvPr id="48" name="Oval 47"/>
                <p:cNvSpPr/>
                <p:nvPr/>
              </p:nvSpPr>
              <p:spPr bwMode="gray">
                <a:xfrm>
                  <a:off x="3357554"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33</a:t>
                  </a:r>
                </a:p>
              </p:txBody>
            </p:sp>
            <p:sp>
              <p:nvSpPr>
                <p:cNvPr id="49" name="Oval 48"/>
                <p:cNvSpPr/>
                <p:nvPr/>
              </p:nvSpPr>
              <p:spPr bwMode="gray">
                <a:xfrm>
                  <a:off x="3071802" y="278605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34</a:t>
                  </a:r>
                </a:p>
              </p:txBody>
            </p:sp>
            <p:sp>
              <p:nvSpPr>
                <p:cNvPr id="50" name="Oval 49"/>
                <p:cNvSpPr/>
                <p:nvPr/>
              </p:nvSpPr>
              <p:spPr bwMode="gray">
                <a:xfrm>
                  <a:off x="2857488" y="300037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35</a:t>
                  </a:r>
                </a:p>
              </p:txBody>
            </p:sp>
            <p:sp>
              <p:nvSpPr>
                <p:cNvPr id="51" name="Oval 50"/>
                <p:cNvSpPr/>
                <p:nvPr/>
              </p:nvSpPr>
              <p:spPr bwMode="gray">
                <a:xfrm>
                  <a:off x="2857488" y="3286124"/>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36</a:t>
                  </a:r>
                </a:p>
              </p:txBody>
            </p:sp>
            <p:sp>
              <p:nvSpPr>
                <p:cNvPr id="52" name="Oval 51"/>
                <p:cNvSpPr/>
                <p:nvPr/>
              </p:nvSpPr>
              <p:spPr bwMode="gray">
                <a:xfrm>
                  <a:off x="2857488" y="4500570"/>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37</a:t>
                  </a:r>
                </a:p>
              </p:txBody>
            </p:sp>
            <p:sp>
              <p:nvSpPr>
                <p:cNvPr id="54" name="Oval 53"/>
                <p:cNvSpPr/>
                <p:nvPr/>
              </p:nvSpPr>
              <p:spPr bwMode="gray">
                <a:xfrm>
                  <a:off x="2857488" y="478632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38</a:t>
                  </a:r>
                </a:p>
              </p:txBody>
            </p:sp>
            <p:sp>
              <p:nvSpPr>
                <p:cNvPr id="56" name="Oval 55"/>
                <p:cNvSpPr/>
                <p:nvPr/>
              </p:nvSpPr>
              <p:spPr bwMode="gray">
                <a:xfrm>
                  <a:off x="3071802"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39</a:t>
                  </a:r>
                </a:p>
              </p:txBody>
            </p:sp>
            <p:sp>
              <p:nvSpPr>
                <p:cNvPr id="57" name="Oval 56"/>
                <p:cNvSpPr/>
                <p:nvPr/>
              </p:nvSpPr>
              <p:spPr bwMode="gray">
                <a:xfrm>
                  <a:off x="3357554"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40</a:t>
                  </a:r>
                </a:p>
              </p:txBody>
            </p:sp>
            <p:sp>
              <p:nvSpPr>
                <p:cNvPr id="58" name="Oval 57"/>
                <p:cNvSpPr/>
                <p:nvPr/>
              </p:nvSpPr>
              <p:spPr bwMode="gray">
                <a:xfrm>
                  <a:off x="3571868"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41</a:t>
                  </a:r>
                </a:p>
              </p:txBody>
            </p:sp>
            <p:sp>
              <p:nvSpPr>
                <p:cNvPr id="59" name="Oval 58"/>
                <p:cNvSpPr/>
                <p:nvPr/>
              </p:nvSpPr>
              <p:spPr bwMode="gray">
                <a:xfrm>
                  <a:off x="3857620"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42</a:t>
                  </a:r>
                </a:p>
              </p:txBody>
            </p:sp>
            <p:sp>
              <p:nvSpPr>
                <p:cNvPr id="60" name="Oval 59"/>
                <p:cNvSpPr/>
                <p:nvPr/>
              </p:nvSpPr>
              <p:spPr bwMode="gray">
                <a:xfrm>
                  <a:off x="5072066"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43</a:t>
                  </a:r>
                </a:p>
              </p:txBody>
            </p:sp>
            <p:sp>
              <p:nvSpPr>
                <p:cNvPr id="61" name="Oval 60"/>
                <p:cNvSpPr/>
                <p:nvPr/>
              </p:nvSpPr>
              <p:spPr bwMode="gray">
                <a:xfrm>
                  <a:off x="5357818"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44</a:t>
                  </a:r>
                </a:p>
              </p:txBody>
            </p:sp>
            <p:sp>
              <p:nvSpPr>
                <p:cNvPr id="62" name="Oval 61"/>
                <p:cNvSpPr/>
                <p:nvPr/>
              </p:nvSpPr>
              <p:spPr bwMode="gray">
                <a:xfrm>
                  <a:off x="5643570"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45</a:t>
                  </a:r>
                </a:p>
              </p:txBody>
            </p:sp>
            <p:sp>
              <p:nvSpPr>
                <p:cNvPr id="63" name="Oval 62"/>
                <p:cNvSpPr/>
                <p:nvPr/>
              </p:nvSpPr>
              <p:spPr bwMode="gray">
                <a:xfrm>
                  <a:off x="5929322" y="4929198"/>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46</a:t>
                  </a:r>
                </a:p>
              </p:txBody>
            </p:sp>
            <p:sp>
              <p:nvSpPr>
                <p:cNvPr id="64" name="Oval 63"/>
                <p:cNvSpPr/>
                <p:nvPr/>
              </p:nvSpPr>
              <p:spPr bwMode="gray">
                <a:xfrm>
                  <a:off x="6072198" y="4714884"/>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47</a:t>
                  </a:r>
                </a:p>
              </p:txBody>
            </p:sp>
            <p:sp>
              <p:nvSpPr>
                <p:cNvPr id="65" name="Oval 64"/>
                <p:cNvSpPr/>
                <p:nvPr/>
              </p:nvSpPr>
              <p:spPr bwMode="gray">
                <a:xfrm>
                  <a:off x="6072198" y="4429132"/>
                  <a:ext cx="142876" cy="142876"/>
                </a:xfrm>
                <a:prstGeom prst="ellipse">
                  <a:avLst/>
                </a:prstGeom>
                <a:solidFill>
                  <a:srgbClr val="FFC000"/>
                </a:solidFill>
                <a:ln>
                  <a:headEnd/>
                  <a:tailEnd/>
                </a:ln>
              </p:spPr>
              <p:style>
                <a:lnRef idx="0">
                  <a:schemeClr val="accent3"/>
                </a:lnRef>
                <a:fillRef idx="1003">
                  <a:schemeClr val="lt1"/>
                </a:fillRef>
                <a:effectRef idx="3">
                  <a:schemeClr val="accent3"/>
                </a:effectRef>
                <a:fontRef idx="minor">
                  <a:schemeClr val="lt1"/>
                </a:fontRef>
              </p:style>
              <p:txBody>
                <a:bodyPr wrap="none" rtlCol="1" anchor="ctr"/>
                <a:lstStyle/>
                <a:p>
                  <a:pPr algn="l" defTabSz="957011" rtl="0" fontAlgn="auto">
                    <a:spcBef>
                      <a:spcPts val="0"/>
                    </a:spcBef>
                    <a:spcAft>
                      <a:spcPts val="0"/>
                    </a:spcAft>
                    <a:defRPr/>
                  </a:pPr>
                  <a:r>
                    <a:rPr lang="fa-IR" sz="800" dirty="0">
                      <a:ln w="18415" cmpd="sng">
                        <a:solidFill>
                          <a:srgbClr val="FFFFFF"/>
                        </a:solidFill>
                        <a:prstDash val="solid"/>
                      </a:ln>
                      <a:solidFill>
                        <a:srgbClr val="FFFFFF"/>
                      </a:solidFill>
                      <a:effectLst>
                        <a:outerShdw blurRad="63500" dir="3600000" algn="tl" rotWithShape="0">
                          <a:srgbClr val="000000">
                            <a:alpha val="70000"/>
                          </a:srgbClr>
                        </a:outerShdw>
                      </a:effectLst>
                    </a:rPr>
                    <a:t>48</a:t>
                  </a:r>
                </a:p>
              </p:txBody>
            </p:sp>
          </p:grpSp>
        </p:grpSp>
      </p:grpSp>
      <p:sp>
        <p:nvSpPr>
          <p:cNvPr id="66" name="Rectangle 2"/>
          <p:cNvSpPr txBox="1">
            <a:spLocks noChangeArrowheads="1"/>
          </p:cNvSpPr>
          <p:nvPr/>
        </p:nvSpPr>
        <p:spPr>
          <a:xfrm>
            <a:off x="519113" y="1612900"/>
            <a:ext cx="8915400"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تزئینات بنا </a:t>
            </a:r>
            <a:r>
              <a:rPr lang="fa-IR" sz="1600" b="1" kern="0" dirty="0">
                <a:latin typeface="Arial" charset="0"/>
                <a:cs typeface="B Nazanin" pitchFamily="2" charset="-78"/>
              </a:rPr>
              <a:t>(پلان مقرنس کاری طبقه اول )</a:t>
            </a:r>
            <a:endParaRPr lang="en-US" sz="1600" b="1" kern="0" dirty="0">
              <a:latin typeface="+mj-lt"/>
              <a:ea typeface="+mj-ea"/>
              <a:cs typeface="B Nazanin" pitchFamily="2" charset="-78"/>
            </a:endParaRPr>
          </a:p>
        </p:txBody>
      </p:sp>
      <p:pic>
        <p:nvPicPr>
          <p:cNvPr id="41993" name="Picture 66"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41994" name="Group 67"/>
          <p:cNvGrpSpPr>
            <a:grpSpLocks/>
          </p:cNvGrpSpPr>
          <p:nvPr/>
        </p:nvGrpSpPr>
        <p:grpSpPr bwMode="auto">
          <a:xfrm>
            <a:off x="325438" y="1616075"/>
            <a:ext cx="3425825" cy="5187950"/>
            <a:chOff x="421417" y="2261407"/>
            <a:chExt cx="4426324" cy="7263590"/>
          </a:xfrm>
        </p:grpSpPr>
        <p:grpSp>
          <p:nvGrpSpPr>
            <p:cNvPr id="41998" name="Group 82"/>
            <p:cNvGrpSpPr>
              <a:grpSpLocks/>
            </p:cNvGrpSpPr>
            <p:nvPr/>
          </p:nvGrpSpPr>
          <p:grpSpPr bwMode="auto">
            <a:xfrm>
              <a:off x="421417" y="2261407"/>
              <a:ext cx="4426324" cy="7263590"/>
              <a:chOff x="80891" y="3033303"/>
              <a:chExt cx="5100710" cy="6278942"/>
            </a:xfrm>
          </p:grpSpPr>
          <p:pic>
            <p:nvPicPr>
              <p:cNvPr id="42000"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2001" name="Group 29"/>
              <p:cNvGrpSpPr>
                <a:grpSpLocks/>
              </p:cNvGrpSpPr>
              <p:nvPr/>
            </p:nvGrpSpPr>
            <p:grpSpPr bwMode="auto">
              <a:xfrm>
                <a:off x="80891" y="3033303"/>
                <a:ext cx="5100710" cy="6278942"/>
                <a:chOff x="80891" y="3033303"/>
                <a:chExt cx="5100710" cy="6278942"/>
              </a:xfrm>
            </p:grpSpPr>
            <p:sp>
              <p:nvSpPr>
                <p:cNvPr id="7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2009"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1999" name="TextBox 6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2"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1996"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80" name="Slide Number Placeholder 36"/>
          <p:cNvSpPr>
            <a:spLocks noGrp="1"/>
          </p:cNvSpPr>
          <p:nvPr>
            <p:ph type="sldNum" sz="quarter" idx="12"/>
          </p:nvPr>
        </p:nvSpPr>
        <p:spPr>
          <a:xfrm>
            <a:off x="3525838" y="6438900"/>
            <a:ext cx="2311400" cy="365125"/>
          </a:xfrm>
        </p:spPr>
        <p:txBody>
          <a:bodyPr/>
          <a:lstStyle/>
          <a:p>
            <a:pPr>
              <a:defRPr/>
            </a:pPr>
            <a:fld id="{B2D5CC62-1EF9-462F-86C8-F08C73B4BC40}" type="slidenum">
              <a:rPr lang="en-US" smtClean="0">
                <a:latin typeface="F_jalal" pitchFamily="2" charset="0"/>
              </a:rPr>
              <a:pPr>
                <a:defRPr/>
              </a:pPr>
              <a:t>40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301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301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015" name="Group 23"/>
          <p:cNvGrpSpPr>
            <a:grpSpLocks/>
          </p:cNvGrpSpPr>
          <p:nvPr/>
        </p:nvGrpSpPr>
        <p:grpSpPr bwMode="auto">
          <a:xfrm>
            <a:off x="3038475" y="2109788"/>
            <a:ext cx="2849563" cy="3492500"/>
            <a:chOff x="2001698" y="1124902"/>
            <a:chExt cx="6250112" cy="6041697"/>
          </a:xfrm>
        </p:grpSpPr>
        <p:grpSp>
          <p:nvGrpSpPr>
            <p:cNvPr id="43046" name="Group 15"/>
            <p:cNvGrpSpPr>
              <a:grpSpLocks/>
            </p:cNvGrpSpPr>
            <p:nvPr/>
          </p:nvGrpSpPr>
          <p:grpSpPr bwMode="auto">
            <a:xfrm>
              <a:off x="2001698" y="1124902"/>
              <a:ext cx="2831098" cy="2651495"/>
              <a:chOff x="2001698" y="1124902"/>
              <a:chExt cx="2831098" cy="2651495"/>
            </a:xfrm>
          </p:grpSpPr>
          <p:sp>
            <p:nvSpPr>
              <p:cNvPr id="43056" name="TextBox 44"/>
              <p:cNvSpPr txBox="1">
                <a:spLocks noChangeArrowheads="1"/>
              </p:cNvSpPr>
              <p:nvPr/>
            </p:nvSpPr>
            <p:spPr bwMode="auto">
              <a:xfrm>
                <a:off x="2001700" y="3030995"/>
                <a:ext cx="2831096" cy="745402"/>
              </a:xfrm>
              <a:prstGeom prst="rect">
                <a:avLst/>
              </a:prstGeom>
              <a:noFill/>
              <a:ln w="9525">
                <a:noFill/>
                <a:miter lim="800000"/>
                <a:headEnd/>
                <a:tailEnd/>
              </a:ln>
            </p:spPr>
            <p:txBody>
              <a:bodyPr>
                <a:spAutoFit/>
              </a:bodyPr>
              <a:lstStyle/>
              <a:p>
                <a:pPr algn="ctr" rtl="0"/>
                <a:r>
                  <a:rPr lang="fa-IR" sz="1100">
                    <a:latin typeface="Calibri" pitchFamily="34" charset="0"/>
                  </a:rPr>
                  <a:t>تزئینات آجری حجره شماره 25 -36</a:t>
                </a:r>
              </a:p>
            </p:txBody>
          </p:sp>
          <p:pic>
            <p:nvPicPr>
              <p:cNvPr id="43057" name="Picture 14" descr="تزئینات آجری حجره شماره 25 -36.png"/>
              <p:cNvPicPr>
                <a:picLocks noChangeAspect="1"/>
              </p:cNvPicPr>
              <p:nvPr/>
            </p:nvPicPr>
            <p:blipFill>
              <a:blip r:embed="rId5">
                <a:clrChange>
                  <a:clrFrom>
                    <a:srgbClr val="FFFFFF"/>
                  </a:clrFrom>
                  <a:clrTo>
                    <a:srgbClr val="FFFFFF">
                      <a:alpha val="0"/>
                    </a:srgbClr>
                  </a:clrTo>
                </a:clrChange>
                <a:lum bright="-30000" contrast="30000"/>
              </a:blip>
              <a:srcRect l="5455" t="9091" r="3636" b="9090"/>
              <a:stretch>
                <a:fillRect/>
              </a:stretch>
            </p:blipFill>
            <p:spPr bwMode="auto">
              <a:xfrm>
                <a:off x="2001698" y="1124902"/>
                <a:ext cx="2778143" cy="2000263"/>
              </a:xfrm>
              <a:prstGeom prst="rect">
                <a:avLst/>
              </a:prstGeom>
              <a:noFill/>
              <a:ln w="9525">
                <a:noFill/>
                <a:miter lim="800000"/>
                <a:headEnd/>
                <a:tailEnd/>
              </a:ln>
            </p:spPr>
          </p:pic>
        </p:grpSp>
        <p:grpSp>
          <p:nvGrpSpPr>
            <p:cNvPr id="43047" name="Group 17"/>
            <p:cNvGrpSpPr>
              <a:grpSpLocks/>
            </p:cNvGrpSpPr>
            <p:nvPr/>
          </p:nvGrpSpPr>
          <p:grpSpPr bwMode="auto">
            <a:xfrm>
              <a:off x="4521178" y="1150727"/>
              <a:ext cx="3661020" cy="2625670"/>
              <a:chOff x="4521178" y="1150727"/>
              <a:chExt cx="3661020" cy="2625670"/>
            </a:xfrm>
          </p:grpSpPr>
          <p:sp>
            <p:nvSpPr>
              <p:cNvPr id="43054" name="TextBox 42"/>
              <p:cNvSpPr txBox="1">
                <a:spLocks noChangeArrowheads="1"/>
              </p:cNvSpPr>
              <p:nvPr/>
            </p:nvSpPr>
            <p:spPr bwMode="auto">
              <a:xfrm>
                <a:off x="4521178" y="3030995"/>
                <a:ext cx="3661020" cy="745402"/>
              </a:xfrm>
              <a:prstGeom prst="rect">
                <a:avLst/>
              </a:prstGeom>
              <a:noFill/>
              <a:ln w="9525">
                <a:noFill/>
                <a:miter lim="800000"/>
                <a:headEnd/>
                <a:tailEnd/>
              </a:ln>
            </p:spPr>
            <p:txBody>
              <a:bodyPr>
                <a:spAutoFit/>
              </a:bodyPr>
              <a:lstStyle/>
              <a:p>
                <a:pPr algn="ctr"/>
                <a:r>
                  <a:rPr lang="fa-IR" sz="1100">
                    <a:latin typeface="Calibri" pitchFamily="34" charset="0"/>
                  </a:rPr>
                  <a:t>تزئتان رسمی و مقرنس گچی حجره های شماره 12- 13</a:t>
                </a:r>
              </a:p>
            </p:txBody>
          </p:sp>
          <p:pic>
            <p:nvPicPr>
              <p:cNvPr id="43055" name="Picture 16" descr="تزئتان رسمی و مقرنس گچی حجره های شماره 12- 13.png"/>
              <p:cNvPicPr>
                <a:picLocks noChangeAspect="1"/>
              </p:cNvPicPr>
              <p:nvPr/>
            </p:nvPicPr>
            <p:blipFill>
              <a:blip r:embed="rId6">
                <a:clrChange>
                  <a:clrFrom>
                    <a:srgbClr val="FFFFFF"/>
                  </a:clrFrom>
                  <a:clrTo>
                    <a:srgbClr val="FFFFFF">
                      <a:alpha val="0"/>
                    </a:srgbClr>
                  </a:clrTo>
                </a:clrChange>
                <a:lum bright="-30000" contrast="30000"/>
              </a:blip>
              <a:srcRect l="5455" t="12727" r="2908" b="12727"/>
              <a:stretch>
                <a:fillRect/>
              </a:stretch>
            </p:blipFill>
            <p:spPr bwMode="auto">
              <a:xfrm>
                <a:off x="5268668" y="1150727"/>
                <a:ext cx="2744483" cy="1786095"/>
              </a:xfrm>
              <a:prstGeom prst="rect">
                <a:avLst/>
              </a:prstGeom>
              <a:noFill/>
              <a:ln w="9525">
                <a:noFill/>
                <a:miter lim="800000"/>
                <a:headEnd/>
                <a:tailEnd/>
              </a:ln>
            </p:spPr>
          </p:pic>
        </p:grpSp>
        <p:grpSp>
          <p:nvGrpSpPr>
            <p:cNvPr id="43048" name="Group 21"/>
            <p:cNvGrpSpPr>
              <a:grpSpLocks/>
            </p:cNvGrpSpPr>
            <p:nvPr/>
          </p:nvGrpSpPr>
          <p:grpSpPr bwMode="auto">
            <a:xfrm>
              <a:off x="2001699" y="3972717"/>
              <a:ext cx="2927482" cy="3168426"/>
              <a:chOff x="2001699" y="3972717"/>
              <a:chExt cx="2927482" cy="3168426"/>
            </a:xfrm>
          </p:grpSpPr>
          <p:sp>
            <p:nvSpPr>
              <p:cNvPr id="43052" name="TextBox 40"/>
              <p:cNvSpPr txBox="1">
                <a:spLocks noChangeArrowheads="1"/>
              </p:cNvSpPr>
              <p:nvPr/>
            </p:nvSpPr>
            <p:spPr bwMode="auto">
              <a:xfrm>
                <a:off x="2001699" y="6395741"/>
                <a:ext cx="2927482" cy="745402"/>
              </a:xfrm>
              <a:prstGeom prst="rect">
                <a:avLst/>
              </a:prstGeom>
              <a:noFill/>
              <a:ln w="9525">
                <a:noFill/>
                <a:miter lim="800000"/>
                <a:headEnd/>
                <a:tailEnd/>
              </a:ln>
            </p:spPr>
            <p:txBody>
              <a:bodyPr>
                <a:spAutoFit/>
              </a:bodyPr>
              <a:lstStyle/>
              <a:p>
                <a:pPr algn="ctr" rtl="0"/>
                <a:r>
                  <a:rPr lang="fa-IR" sz="1100">
                    <a:latin typeface="Calibri" pitchFamily="34" charset="0"/>
                  </a:rPr>
                  <a:t>تزئتان رسمی و مقرنس گچی حجره 14</a:t>
                </a:r>
              </a:p>
            </p:txBody>
          </p:sp>
          <p:pic>
            <p:nvPicPr>
              <p:cNvPr id="43053" name="Picture 18" descr="تزئینات رسمی حجره شماره14.png"/>
              <p:cNvPicPr>
                <a:picLocks noChangeAspect="1"/>
              </p:cNvPicPr>
              <p:nvPr/>
            </p:nvPicPr>
            <p:blipFill>
              <a:blip r:embed="rId7">
                <a:clrChange>
                  <a:clrFrom>
                    <a:srgbClr val="FFFFFF"/>
                  </a:clrFrom>
                  <a:clrTo>
                    <a:srgbClr val="FFFFFF">
                      <a:alpha val="0"/>
                    </a:srgbClr>
                  </a:clrTo>
                </a:clrChange>
                <a:lum bright="-30000" contrast="30000"/>
              </a:blip>
              <a:srcRect l="5357" t="6696" r="1785" b="12946"/>
              <a:stretch>
                <a:fillRect/>
              </a:stretch>
            </p:blipFill>
            <p:spPr bwMode="auto">
              <a:xfrm>
                <a:off x="2059310" y="3972717"/>
                <a:ext cx="2720533" cy="1883445"/>
              </a:xfrm>
              <a:prstGeom prst="rect">
                <a:avLst/>
              </a:prstGeom>
              <a:noFill/>
              <a:ln w="9525">
                <a:noFill/>
                <a:miter lim="800000"/>
                <a:headEnd/>
                <a:tailEnd/>
              </a:ln>
            </p:spPr>
          </p:pic>
        </p:grpSp>
        <p:grpSp>
          <p:nvGrpSpPr>
            <p:cNvPr id="43049" name="Group 22"/>
            <p:cNvGrpSpPr>
              <a:grpSpLocks/>
            </p:cNvGrpSpPr>
            <p:nvPr/>
          </p:nvGrpSpPr>
          <p:grpSpPr bwMode="auto">
            <a:xfrm>
              <a:off x="5038507" y="3938442"/>
              <a:ext cx="3213303" cy="3228157"/>
              <a:chOff x="5038507" y="3938442"/>
              <a:chExt cx="3213303" cy="3228157"/>
            </a:xfrm>
          </p:grpSpPr>
          <p:sp>
            <p:nvSpPr>
              <p:cNvPr id="43050" name="TextBox 38"/>
              <p:cNvSpPr txBox="1">
                <a:spLocks noChangeArrowheads="1"/>
              </p:cNvSpPr>
              <p:nvPr/>
            </p:nvSpPr>
            <p:spPr bwMode="auto">
              <a:xfrm>
                <a:off x="5297173" y="6421197"/>
                <a:ext cx="2880185" cy="745402"/>
              </a:xfrm>
              <a:prstGeom prst="rect">
                <a:avLst/>
              </a:prstGeom>
              <a:noFill/>
              <a:ln w="9525">
                <a:noFill/>
                <a:miter lim="800000"/>
                <a:headEnd/>
                <a:tailEnd/>
              </a:ln>
            </p:spPr>
            <p:txBody>
              <a:bodyPr>
                <a:spAutoFit/>
              </a:bodyPr>
              <a:lstStyle/>
              <a:p>
                <a:pPr algn="ctr" rtl="0"/>
                <a:r>
                  <a:rPr lang="fa-IR" sz="1100">
                    <a:latin typeface="Calibri" pitchFamily="34" charset="0"/>
                  </a:rPr>
                  <a:t>تزئینات رسمی آجری هشتی ورودی</a:t>
                </a:r>
              </a:p>
            </p:txBody>
          </p:sp>
          <p:pic>
            <p:nvPicPr>
              <p:cNvPr id="43051" name="Picture 19" descr="تزئینات رسمی آجری هشتی ورودی.png"/>
              <p:cNvPicPr>
                <a:picLocks noChangeAspect="1"/>
              </p:cNvPicPr>
              <p:nvPr/>
            </p:nvPicPr>
            <p:blipFill>
              <a:blip r:embed="rId8">
                <a:clrChange>
                  <a:clrFrom>
                    <a:srgbClr val="FFFFFF"/>
                  </a:clrFrom>
                  <a:clrTo>
                    <a:srgbClr val="FFFFFF">
                      <a:alpha val="0"/>
                    </a:srgbClr>
                  </a:clrTo>
                </a:clrChange>
                <a:lum bright="-30000" contrast="30000"/>
              </a:blip>
              <a:srcRect l="5641" t="5128" r="6152"/>
              <a:stretch>
                <a:fillRect/>
              </a:stretch>
            </p:blipFill>
            <p:spPr bwMode="auto">
              <a:xfrm>
                <a:off x="5038507" y="3938442"/>
                <a:ext cx="3213303" cy="1917720"/>
              </a:xfrm>
              <a:prstGeom prst="rect">
                <a:avLst/>
              </a:prstGeom>
              <a:noFill/>
              <a:ln w="9525">
                <a:noFill/>
                <a:miter lim="800000"/>
                <a:headEnd/>
                <a:tailEnd/>
              </a:ln>
            </p:spPr>
          </p:pic>
        </p:grpSp>
      </p:grpSp>
      <p:grpSp>
        <p:nvGrpSpPr>
          <p:cNvPr id="43016" name="Group 24"/>
          <p:cNvGrpSpPr>
            <a:grpSpLocks/>
          </p:cNvGrpSpPr>
          <p:nvPr/>
        </p:nvGrpSpPr>
        <p:grpSpPr bwMode="auto">
          <a:xfrm>
            <a:off x="6015038" y="2112963"/>
            <a:ext cx="3419475" cy="3489325"/>
            <a:chOff x="2283290" y="1242863"/>
            <a:chExt cx="6293218" cy="6149943"/>
          </a:xfrm>
        </p:grpSpPr>
        <p:grpSp>
          <p:nvGrpSpPr>
            <p:cNvPr id="43034" name="Group 17"/>
            <p:cNvGrpSpPr>
              <a:grpSpLocks/>
            </p:cNvGrpSpPr>
            <p:nvPr/>
          </p:nvGrpSpPr>
          <p:grpSpPr bwMode="auto">
            <a:xfrm>
              <a:off x="2283290" y="1253132"/>
              <a:ext cx="3288841" cy="2675689"/>
              <a:chOff x="2283290" y="1253132"/>
              <a:chExt cx="3288841" cy="2675689"/>
            </a:xfrm>
          </p:grpSpPr>
          <p:sp>
            <p:nvSpPr>
              <p:cNvPr id="43044" name="TextBox 59"/>
              <p:cNvSpPr txBox="1">
                <a:spLocks noChangeArrowheads="1"/>
              </p:cNvSpPr>
              <p:nvPr/>
            </p:nvSpPr>
            <p:spPr bwMode="auto">
              <a:xfrm>
                <a:off x="2283290" y="3467710"/>
                <a:ext cx="3288841" cy="461111"/>
              </a:xfrm>
              <a:prstGeom prst="rect">
                <a:avLst/>
              </a:prstGeom>
              <a:noFill/>
              <a:ln w="9525">
                <a:noFill/>
                <a:miter lim="800000"/>
                <a:headEnd/>
                <a:tailEnd/>
              </a:ln>
            </p:spPr>
            <p:txBody>
              <a:bodyPr>
                <a:spAutoFit/>
              </a:bodyPr>
              <a:lstStyle/>
              <a:p>
                <a:pPr algn="ctr" rtl="0"/>
                <a:r>
                  <a:rPr lang="fa-IR" sz="1100">
                    <a:latin typeface="Calibri" pitchFamily="34" charset="0"/>
                  </a:rPr>
                  <a:t>تزئینات رسمی حجره شماره30</a:t>
                </a:r>
              </a:p>
            </p:txBody>
          </p:sp>
          <p:pic>
            <p:nvPicPr>
              <p:cNvPr id="43045" name="Picture 14" descr="تزئینات رسمی حجره شماره30.png"/>
              <p:cNvPicPr>
                <a:picLocks noChangeAspect="1"/>
              </p:cNvPicPr>
              <p:nvPr/>
            </p:nvPicPr>
            <p:blipFill>
              <a:blip r:embed="rId9">
                <a:clrChange>
                  <a:clrFrom>
                    <a:srgbClr val="FFFFFF"/>
                  </a:clrFrom>
                  <a:clrTo>
                    <a:srgbClr val="FFFFFF">
                      <a:alpha val="0"/>
                    </a:srgbClr>
                  </a:clrTo>
                </a:clrChange>
                <a:lum bright="-30000" contrast="30000"/>
              </a:blip>
              <a:srcRect l="7097" t="8064" r="6451" b="6451"/>
              <a:stretch>
                <a:fillRect/>
              </a:stretch>
            </p:blipFill>
            <p:spPr bwMode="auto">
              <a:xfrm>
                <a:off x="2283290" y="1253132"/>
                <a:ext cx="2799560" cy="2214578"/>
              </a:xfrm>
              <a:prstGeom prst="rect">
                <a:avLst/>
              </a:prstGeom>
              <a:noFill/>
              <a:ln w="9525">
                <a:noFill/>
                <a:miter lim="800000"/>
                <a:headEnd/>
                <a:tailEnd/>
              </a:ln>
            </p:spPr>
          </p:pic>
        </p:grpSp>
        <p:grpSp>
          <p:nvGrpSpPr>
            <p:cNvPr id="43035" name="Group 16"/>
            <p:cNvGrpSpPr>
              <a:grpSpLocks/>
            </p:cNvGrpSpPr>
            <p:nvPr/>
          </p:nvGrpSpPr>
          <p:grpSpPr bwMode="auto">
            <a:xfrm>
              <a:off x="5429899" y="1242863"/>
              <a:ext cx="3146609" cy="2685958"/>
              <a:chOff x="5429899" y="1242863"/>
              <a:chExt cx="3146609" cy="2685958"/>
            </a:xfrm>
          </p:grpSpPr>
          <p:sp>
            <p:nvSpPr>
              <p:cNvPr id="43042" name="TextBox 57"/>
              <p:cNvSpPr txBox="1">
                <a:spLocks noChangeArrowheads="1"/>
              </p:cNvSpPr>
              <p:nvPr/>
            </p:nvSpPr>
            <p:spPr bwMode="auto">
              <a:xfrm>
                <a:off x="5561356" y="3467710"/>
                <a:ext cx="3015152" cy="461111"/>
              </a:xfrm>
              <a:prstGeom prst="rect">
                <a:avLst/>
              </a:prstGeom>
              <a:noFill/>
              <a:ln w="9525">
                <a:noFill/>
                <a:miter lim="800000"/>
                <a:headEnd/>
                <a:tailEnd/>
              </a:ln>
            </p:spPr>
            <p:txBody>
              <a:bodyPr>
                <a:spAutoFit/>
              </a:bodyPr>
              <a:lstStyle/>
              <a:p>
                <a:pPr algn="l" rtl="0"/>
                <a:r>
                  <a:rPr lang="fa-IR" sz="1100">
                    <a:latin typeface="Calibri" pitchFamily="34" charset="0"/>
                    <a:cs typeface="B Nazanin" pitchFamily="2" charset="-78"/>
                  </a:rPr>
                  <a:t>تزئینات رسمی حجره شماره 6</a:t>
                </a:r>
              </a:p>
            </p:txBody>
          </p:sp>
          <p:pic>
            <p:nvPicPr>
              <p:cNvPr id="43043" name="Picture 15" descr="تزئینات رسمی حجره شماره 6.png"/>
              <p:cNvPicPr>
                <a:picLocks noChangeAspect="1"/>
              </p:cNvPicPr>
              <p:nvPr/>
            </p:nvPicPr>
            <p:blipFill>
              <a:blip r:embed="rId10">
                <a:clrChange>
                  <a:clrFrom>
                    <a:srgbClr val="FFFFFF"/>
                  </a:clrFrom>
                  <a:clrTo>
                    <a:srgbClr val="FFFFFF">
                      <a:alpha val="0"/>
                    </a:srgbClr>
                  </a:clrTo>
                </a:clrChange>
                <a:lum bright="-30000" contrast="30000"/>
              </a:blip>
              <a:srcRect l="6667" t="13333" r="5333" b="16666"/>
              <a:stretch>
                <a:fillRect/>
              </a:stretch>
            </p:blipFill>
            <p:spPr bwMode="auto">
              <a:xfrm>
                <a:off x="5429899" y="1242863"/>
                <a:ext cx="2893213" cy="1841136"/>
              </a:xfrm>
              <a:prstGeom prst="rect">
                <a:avLst/>
              </a:prstGeom>
              <a:noFill/>
              <a:ln w="9525">
                <a:noFill/>
                <a:miter lim="800000"/>
                <a:headEnd/>
                <a:tailEnd/>
              </a:ln>
            </p:spPr>
          </p:pic>
        </p:grpSp>
        <p:grpSp>
          <p:nvGrpSpPr>
            <p:cNvPr id="43036" name="Group 21"/>
            <p:cNvGrpSpPr>
              <a:grpSpLocks/>
            </p:cNvGrpSpPr>
            <p:nvPr/>
          </p:nvGrpSpPr>
          <p:grpSpPr bwMode="auto">
            <a:xfrm>
              <a:off x="2374903" y="4154635"/>
              <a:ext cx="2729484" cy="3238171"/>
              <a:chOff x="2374903" y="4154635"/>
              <a:chExt cx="2729484" cy="3238171"/>
            </a:xfrm>
          </p:grpSpPr>
          <p:sp>
            <p:nvSpPr>
              <p:cNvPr id="43040" name="TextBox 55"/>
              <p:cNvSpPr txBox="1">
                <a:spLocks noChangeArrowheads="1"/>
              </p:cNvSpPr>
              <p:nvPr/>
            </p:nvSpPr>
            <p:spPr bwMode="auto">
              <a:xfrm>
                <a:off x="2728792" y="6633329"/>
                <a:ext cx="2375595" cy="759477"/>
              </a:xfrm>
              <a:prstGeom prst="rect">
                <a:avLst/>
              </a:prstGeom>
              <a:noFill/>
              <a:ln w="9525">
                <a:noFill/>
                <a:miter lim="800000"/>
                <a:headEnd/>
                <a:tailEnd/>
              </a:ln>
            </p:spPr>
            <p:txBody>
              <a:bodyPr>
                <a:spAutoFit/>
              </a:bodyPr>
              <a:lstStyle/>
              <a:p>
                <a:pPr algn="ctr" rtl="0"/>
                <a:r>
                  <a:rPr lang="fa-IR" sz="1100">
                    <a:latin typeface="Calibri" pitchFamily="34" charset="0"/>
                  </a:rPr>
                  <a:t>تزئینات رسمی کاربندی حجره شماره 18</a:t>
                </a:r>
              </a:p>
            </p:txBody>
          </p:sp>
          <p:pic>
            <p:nvPicPr>
              <p:cNvPr id="43041" name="Picture 19" descr="تزئینات رسمی کاربندی حجره شماره 18.png"/>
              <p:cNvPicPr>
                <a:picLocks noChangeAspect="1"/>
              </p:cNvPicPr>
              <p:nvPr/>
            </p:nvPicPr>
            <p:blipFill>
              <a:blip r:embed="rId11">
                <a:clrChange>
                  <a:clrFrom>
                    <a:srgbClr val="FFFFFF"/>
                  </a:clrFrom>
                  <a:clrTo>
                    <a:srgbClr val="FFFFFF">
                      <a:alpha val="0"/>
                    </a:srgbClr>
                  </a:clrTo>
                </a:clrChange>
                <a:lum bright="-30000" contrast="30000"/>
              </a:blip>
              <a:srcRect l="3078" t="7692" r="6152" b="5769"/>
              <a:stretch>
                <a:fillRect/>
              </a:stretch>
            </p:blipFill>
            <p:spPr bwMode="auto">
              <a:xfrm>
                <a:off x="2374903" y="4154635"/>
                <a:ext cx="2729484" cy="1999054"/>
              </a:xfrm>
              <a:prstGeom prst="rect">
                <a:avLst/>
              </a:prstGeom>
              <a:noFill/>
              <a:ln w="9525">
                <a:noFill/>
                <a:miter lim="800000"/>
                <a:headEnd/>
                <a:tailEnd/>
              </a:ln>
            </p:spPr>
          </p:pic>
        </p:grpSp>
        <p:grpSp>
          <p:nvGrpSpPr>
            <p:cNvPr id="43037" name="Group 23"/>
            <p:cNvGrpSpPr>
              <a:grpSpLocks/>
            </p:cNvGrpSpPr>
            <p:nvPr/>
          </p:nvGrpSpPr>
          <p:grpSpPr bwMode="auto">
            <a:xfrm>
              <a:off x="5212890" y="4183299"/>
              <a:ext cx="3096781" cy="3183575"/>
              <a:chOff x="5212890" y="4183299"/>
              <a:chExt cx="3096781" cy="3183575"/>
            </a:xfrm>
          </p:grpSpPr>
          <p:sp>
            <p:nvSpPr>
              <p:cNvPr id="43038" name="TextBox 51"/>
              <p:cNvSpPr txBox="1">
                <a:spLocks noChangeArrowheads="1"/>
              </p:cNvSpPr>
              <p:nvPr/>
            </p:nvSpPr>
            <p:spPr bwMode="auto">
              <a:xfrm>
                <a:off x="5212890" y="6607397"/>
                <a:ext cx="3096781" cy="759477"/>
              </a:xfrm>
              <a:prstGeom prst="rect">
                <a:avLst/>
              </a:prstGeom>
              <a:noFill/>
              <a:ln w="9525">
                <a:noFill/>
                <a:miter lim="800000"/>
                <a:headEnd/>
                <a:tailEnd/>
              </a:ln>
            </p:spPr>
            <p:txBody>
              <a:bodyPr>
                <a:spAutoFit/>
              </a:bodyPr>
              <a:lstStyle/>
              <a:p>
                <a:pPr algn="ctr" rtl="0"/>
                <a:r>
                  <a:rPr lang="fa-IR" sz="1100">
                    <a:latin typeface="Calibri" pitchFamily="34" charset="0"/>
                  </a:rPr>
                  <a:t>تزئینات رسمی کاربندی حجره های 26- 35- 38 -47</a:t>
                </a:r>
              </a:p>
            </p:txBody>
          </p:sp>
          <p:pic>
            <p:nvPicPr>
              <p:cNvPr id="43039" name="Picture 22" descr="تزئینات رسمی کاربندی حجره های 26- 35- 38 -47.png"/>
              <p:cNvPicPr>
                <a:picLocks noChangeAspect="1"/>
              </p:cNvPicPr>
              <p:nvPr/>
            </p:nvPicPr>
            <p:blipFill>
              <a:blip r:embed="rId12">
                <a:clrChange>
                  <a:clrFrom>
                    <a:srgbClr val="FFFFFF"/>
                  </a:clrFrom>
                  <a:clrTo>
                    <a:srgbClr val="FFFFFF">
                      <a:alpha val="0"/>
                    </a:srgbClr>
                  </a:clrTo>
                </a:clrChange>
                <a:lum bright="-30000" contrast="30000"/>
              </a:blip>
              <a:srcRect l="5882" t="7843" r="7843" b="11765"/>
              <a:stretch>
                <a:fillRect/>
              </a:stretch>
            </p:blipFill>
            <p:spPr bwMode="auto">
              <a:xfrm>
                <a:off x="5429899" y="4183299"/>
                <a:ext cx="2821098" cy="1970390"/>
              </a:xfrm>
              <a:prstGeom prst="rect">
                <a:avLst/>
              </a:prstGeom>
              <a:noFill/>
              <a:ln w="9525">
                <a:noFill/>
                <a:miter lim="800000"/>
                <a:headEnd/>
                <a:tailEnd/>
              </a:ln>
            </p:spPr>
          </p:pic>
        </p:grpSp>
      </p:grpSp>
      <p:pic>
        <p:nvPicPr>
          <p:cNvPr id="43017" name="Picture 61" descr="Picture4.jpg"/>
          <p:cNvPicPr>
            <a:picLocks noChangeAspect="1"/>
          </p:cNvPicPr>
          <p:nvPr/>
        </p:nvPicPr>
        <p:blipFill>
          <a:blip r:embed="rId13"/>
          <a:srcRect/>
          <a:stretch>
            <a:fillRect/>
          </a:stretch>
        </p:blipFill>
        <p:spPr bwMode="auto">
          <a:xfrm>
            <a:off x="0" y="0"/>
            <a:ext cx="838200" cy="604838"/>
          </a:xfrm>
          <a:prstGeom prst="rect">
            <a:avLst/>
          </a:prstGeom>
          <a:noFill/>
          <a:ln w="9525">
            <a:noFill/>
            <a:miter lim="800000"/>
            <a:headEnd/>
            <a:tailEnd/>
          </a:ln>
        </p:spPr>
      </p:pic>
      <p:grpSp>
        <p:nvGrpSpPr>
          <p:cNvPr id="43018" name="Group 62"/>
          <p:cNvGrpSpPr>
            <a:grpSpLocks/>
          </p:cNvGrpSpPr>
          <p:nvPr/>
        </p:nvGrpSpPr>
        <p:grpSpPr bwMode="auto">
          <a:xfrm>
            <a:off x="325438" y="1616075"/>
            <a:ext cx="3425825" cy="5187950"/>
            <a:chOff x="421417" y="2261407"/>
            <a:chExt cx="4426324" cy="7263590"/>
          </a:xfrm>
        </p:grpSpPr>
        <p:grpSp>
          <p:nvGrpSpPr>
            <p:cNvPr id="43022" name="Group 82"/>
            <p:cNvGrpSpPr>
              <a:grpSpLocks/>
            </p:cNvGrpSpPr>
            <p:nvPr/>
          </p:nvGrpSpPr>
          <p:grpSpPr bwMode="auto">
            <a:xfrm>
              <a:off x="421417" y="2261407"/>
              <a:ext cx="4426324" cy="7263590"/>
              <a:chOff x="80891" y="3033303"/>
              <a:chExt cx="5100710" cy="6278942"/>
            </a:xfrm>
          </p:grpSpPr>
          <p:pic>
            <p:nvPicPr>
              <p:cNvPr id="43024" name="Picture 6" descr="C:\Documents and Settings\fahime\My Documents\My Pictures\p1.jpg"/>
              <p:cNvPicPr>
                <a:picLocks noChangeAspect="1" noChangeArrowheads="1"/>
              </p:cNvPicPr>
              <p:nvPr/>
            </p:nvPicPr>
            <p:blipFill>
              <a:blip r:embed="rId14">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3025" name="Group 29"/>
              <p:cNvGrpSpPr>
                <a:grpSpLocks/>
              </p:cNvGrpSpPr>
              <p:nvPr/>
            </p:nvGrpSpPr>
            <p:grpSpPr bwMode="auto">
              <a:xfrm>
                <a:off x="80891" y="3033303"/>
                <a:ext cx="5100710" cy="6278942"/>
                <a:chOff x="80891" y="3033303"/>
                <a:chExt cx="5100710" cy="6278942"/>
              </a:xfrm>
            </p:grpSpPr>
            <p:sp>
              <p:nvSpPr>
                <p:cNvPr id="68"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9"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0"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1"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3"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3033" name="Picture 4" descr="C:\Documents and Settings\fahime\My Documents\My Pictures\66.jpg"/>
                <p:cNvPicPr>
                  <a:picLocks noChangeAspect="1" noChangeArrowheads="1"/>
                </p:cNvPicPr>
                <p:nvPr/>
              </p:nvPicPr>
              <p:blipFill>
                <a:blip r:embed="rId15">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3023" name="TextBox 6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6"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3020" name="Picture 52" descr="Picture15.jpg"/>
          <p:cNvPicPr>
            <a:picLocks noChangeAspect="1"/>
          </p:cNvPicPr>
          <p:nvPr/>
        </p:nvPicPr>
        <p:blipFill>
          <a:blip r:embed="rId16"/>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7" name="Slide Number Placeholder 36"/>
          <p:cNvSpPr>
            <a:spLocks noGrp="1"/>
          </p:cNvSpPr>
          <p:nvPr>
            <p:ph type="sldNum" sz="quarter" idx="12"/>
          </p:nvPr>
        </p:nvSpPr>
        <p:spPr>
          <a:xfrm>
            <a:off x="3525838" y="6438900"/>
            <a:ext cx="2311400" cy="365125"/>
          </a:xfrm>
        </p:spPr>
        <p:txBody>
          <a:bodyPr/>
          <a:lstStyle/>
          <a:p>
            <a:pPr>
              <a:defRPr/>
            </a:pPr>
            <a:fld id="{9C9515FB-7CDA-4673-BB02-4FF341505ECD}" type="slidenum">
              <a:rPr lang="en-US" smtClean="0">
                <a:latin typeface="F_jalal" pitchFamily="2" charset="0"/>
              </a:rPr>
              <a:pPr>
                <a:defRPr/>
              </a:pPr>
              <a:t>41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403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403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039" name="Group 24"/>
          <p:cNvGrpSpPr>
            <a:grpSpLocks/>
          </p:cNvGrpSpPr>
          <p:nvPr/>
        </p:nvGrpSpPr>
        <p:grpSpPr bwMode="auto">
          <a:xfrm>
            <a:off x="2359025" y="2068513"/>
            <a:ext cx="3478213" cy="3751262"/>
            <a:chOff x="1950313" y="1357298"/>
            <a:chExt cx="6549853" cy="5896323"/>
          </a:xfrm>
        </p:grpSpPr>
        <p:grpSp>
          <p:nvGrpSpPr>
            <p:cNvPr id="44068" name="Group 17"/>
            <p:cNvGrpSpPr>
              <a:grpSpLocks/>
            </p:cNvGrpSpPr>
            <p:nvPr/>
          </p:nvGrpSpPr>
          <p:grpSpPr bwMode="auto">
            <a:xfrm>
              <a:off x="1950313" y="1357298"/>
              <a:ext cx="3349548" cy="2700660"/>
              <a:chOff x="1950313" y="1357298"/>
              <a:chExt cx="3349548" cy="2700660"/>
            </a:xfrm>
          </p:grpSpPr>
          <p:sp>
            <p:nvSpPr>
              <p:cNvPr id="44078" name="TextBox 44"/>
              <p:cNvSpPr txBox="1">
                <a:spLocks noChangeArrowheads="1"/>
              </p:cNvSpPr>
              <p:nvPr/>
            </p:nvSpPr>
            <p:spPr bwMode="auto">
              <a:xfrm>
                <a:off x="1950313" y="3646730"/>
                <a:ext cx="3349343" cy="411228"/>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تزئینات رسمی حجره شماره30</a:t>
                </a:r>
              </a:p>
            </p:txBody>
          </p:sp>
          <p:pic>
            <p:nvPicPr>
              <p:cNvPr id="44079" name="Picture 14" descr="تزئینات رسمی حجره شماره30.png"/>
              <p:cNvPicPr>
                <a:picLocks noChangeAspect="1"/>
              </p:cNvPicPr>
              <p:nvPr/>
            </p:nvPicPr>
            <p:blipFill>
              <a:blip r:embed="rId5">
                <a:clrChange>
                  <a:clrFrom>
                    <a:srgbClr val="FFFFFF"/>
                  </a:clrFrom>
                  <a:clrTo>
                    <a:srgbClr val="FFFFFF">
                      <a:alpha val="0"/>
                    </a:srgbClr>
                  </a:clrTo>
                </a:clrChange>
                <a:lum bright="-30000" contrast="30000"/>
              </a:blip>
              <a:srcRect l="7097" t="8064" r="6451" b="29848"/>
              <a:stretch>
                <a:fillRect/>
              </a:stretch>
            </p:blipFill>
            <p:spPr bwMode="auto">
              <a:xfrm>
                <a:off x="2500299" y="1357298"/>
                <a:ext cx="2799562" cy="1608480"/>
              </a:xfrm>
              <a:prstGeom prst="rect">
                <a:avLst/>
              </a:prstGeom>
              <a:noFill/>
              <a:ln w="9525">
                <a:noFill/>
                <a:miter lim="800000"/>
                <a:headEnd/>
                <a:tailEnd/>
              </a:ln>
            </p:spPr>
          </p:pic>
        </p:grpSp>
        <p:grpSp>
          <p:nvGrpSpPr>
            <p:cNvPr id="44069" name="Group 16"/>
            <p:cNvGrpSpPr>
              <a:grpSpLocks/>
            </p:cNvGrpSpPr>
            <p:nvPr/>
          </p:nvGrpSpPr>
          <p:grpSpPr bwMode="auto">
            <a:xfrm>
              <a:off x="5154555" y="1357298"/>
              <a:ext cx="3256346" cy="2700658"/>
              <a:chOff x="5154555" y="1357298"/>
              <a:chExt cx="3256346" cy="2700658"/>
            </a:xfrm>
          </p:grpSpPr>
          <p:sp>
            <p:nvSpPr>
              <p:cNvPr id="44076" name="TextBox 42"/>
              <p:cNvSpPr txBox="1">
                <a:spLocks noChangeArrowheads="1"/>
              </p:cNvSpPr>
              <p:nvPr/>
            </p:nvSpPr>
            <p:spPr bwMode="auto">
              <a:xfrm>
                <a:off x="5154555" y="3646729"/>
                <a:ext cx="3033565" cy="4112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تزئینات رسمی حجره شماره 6</a:t>
                </a:r>
              </a:p>
            </p:txBody>
          </p:sp>
          <p:pic>
            <p:nvPicPr>
              <p:cNvPr id="44077" name="Picture 15" descr="تزئینات رسمی حجره شماره 6.png"/>
              <p:cNvPicPr>
                <a:picLocks noChangeAspect="1"/>
              </p:cNvPicPr>
              <p:nvPr/>
            </p:nvPicPr>
            <p:blipFill>
              <a:blip r:embed="rId6">
                <a:clrChange>
                  <a:clrFrom>
                    <a:srgbClr val="FFFFFF"/>
                  </a:clrFrom>
                  <a:clrTo>
                    <a:srgbClr val="FFFFFF">
                      <a:alpha val="0"/>
                    </a:srgbClr>
                  </a:clrTo>
                </a:clrChange>
                <a:lum bright="-30000" contrast="30000"/>
              </a:blip>
              <a:srcRect l="6667" t="13333" r="5333" b="16666"/>
              <a:stretch>
                <a:fillRect/>
              </a:stretch>
            </p:blipFill>
            <p:spPr bwMode="auto">
              <a:xfrm>
                <a:off x="5491278" y="1357298"/>
                <a:ext cx="2919623" cy="1813089"/>
              </a:xfrm>
              <a:prstGeom prst="rect">
                <a:avLst/>
              </a:prstGeom>
              <a:noFill/>
              <a:ln w="9525">
                <a:noFill/>
                <a:miter lim="800000"/>
                <a:headEnd/>
                <a:tailEnd/>
              </a:ln>
            </p:spPr>
          </p:pic>
        </p:grpSp>
        <p:grpSp>
          <p:nvGrpSpPr>
            <p:cNvPr id="44070" name="Group 21"/>
            <p:cNvGrpSpPr>
              <a:grpSpLocks/>
            </p:cNvGrpSpPr>
            <p:nvPr/>
          </p:nvGrpSpPr>
          <p:grpSpPr bwMode="auto">
            <a:xfrm>
              <a:off x="2571736" y="4351808"/>
              <a:ext cx="2728122" cy="2901813"/>
              <a:chOff x="2571736" y="4351808"/>
              <a:chExt cx="2728122" cy="2901813"/>
            </a:xfrm>
          </p:grpSpPr>
          <p:sp>
            <p:nvSpPr>
              <p:cNvPr id="44074" name="TextBox 40"/>
              <p:cNvSpPr txBox="1">
                <a:spLocks noChangeArrowheads="1"/>
              </p:cNvSpPr>
              <p:nvPr/>
            </p:nvSpPr>
            <p:spPr bwMode="auto">
              <a:xfrm>
                <a:off x="2643177" y="6576305"/>
                <a:ext cx="2375596" cy="677316"/>
              </a:xfrm>
              <a:prstGeom prst="rect">
                <a:avLst/>
              </a:prstGeom>
              <a:noFill/>
              <a:ln w="9525">
                <a:noFill/>
                <a:miter lim="800000"/>
                <a:headEnd/>
                <a:tailEnd/>
              </a:ln>
            </p:spPr>
            <p:txBody>
              <a:bodyPr>
                <a:spAutoFit/>
              </a:bodyPr>
              <a:lstStyle/>
              <a:p>
                <a:pPr algn="just"/>
                <a:r>
                  <a:rPr lang="fa-IR" sz="1100">
                    <a:latin typeface="Calibri" pitchFamily="34" charset="0"/>
                    <a:cs typeface="B Nazanin" pitchFamily="2" charset="-78"/>
                  </a:rPr>
                  <a:t>تزئینات رسمی کاربندی حجره شماره 18</a:t>
                </a:r>
              </a:p>
            </p:txBody>
          </p:sp>
          <p:pic>
            <p:nvPicPr>
              <p:cNvPr id="44075" name="Picture 19" descr="تزئینات رسمی کاربندی حجره شماره 18.png"/>
              <p:cNvPicPr>
                <a:picLocks noChangeAspect="1"/>
              </p:cNvPicPr>
              <p:nvPr/>
            </p:nvPicPr>
            <p:blipFill>
              <a:blip r:embed="rId7">
                <a:clrChange>
                  <a:clrFrom>
                    <a:srgbClr val="FFFFFF"/>
                  </a:clrFrom>
                  <a:clrTo>
                    <a:srgbClr val="FFFFFF">
                      <a:alpha val="0"/>
                    </a:srgbClr>
                  </a:clrTo>
                </a:clrChange>
                <a:lum bright="-30000" contrast="30000"/>
              </a:blip>
              <a:srcRect l="3078" t="7692" r="6152" b="5769"/>
              <a:stretch>
                <a:fillRect/>
              </a:stretch>
            </p:blipFill>
            <p:spPr bwMode="auto">
              <a:xfrm>
                <a:off x="2571736" y="4351808"/>
                <a:ext cx="2728122" cy="1999053"/>
              </a:xfrm>
              <a:prstGeom prst="rect">
                <a:avLst/>
              </a:prstGeom>
              <a:noFill/>
              <a:ln w="9525">
                <a:noFill/>
                <a:miter lim="800000"/>
                <a:headEnd/>
                <a:tailEnd/>
              </a:ln>
            </p:spPr>
          </p:pic>
        </p:grpSp>
        <p:grpSp>
          <p:nvGrpSpPr>
            <p:cNvPr id="44071" name="Group 23"/>
            <p:cNvGrpSpPr>
              <a:grpSpLocks/>
            </p:cNvGrpSpPr>
            <p:nvPr/>
          </p:nvGrpSpPr>
          <p:grpSpPr bwMode="auto">
            <a:xfrm>
              <a:off x="5403386" y="4375003"/>
              <a:ext cx="3096780" cy="2878618"/>
              <a:chOff x="5403386" y="4375003"/>
              <a:chExt cx="3096780" cy="2878618"/>
            </a:xfrm>
          </p:grpSpPr>
          <p:sp>
            <p:nvSpPr>
              <p:cNvPr id="44072" name="TextBox 38"/>
              <p:cNvSpPr txBox="1">
                <a:spLocks noChangeArrowheads="1"/>
              </p:cNvSpPr>
              <p:nvPr/>
            </p:nvSpPr>
            <p:spPr bwMode="auto">
              <a:xfrm>
                <a:off x="5403386" y="6576305"/>
                <a:ext cx="3096780" cy="677316"/>
              </a:xfrm>
              <a:prstGeom prst="rect">
                <a:avLst/>
              </a:prstGeom>
              <a:noFill/>
              <a:ln w="9525">
                <a:noFill/>
                <a:miter lim="800000"/>
                <a:headEnd/>
                <a:tailEnd/>
              </a:ln>
            </p:spPr>
            <p:txBody>
              <a:bodyPr>
                <a:spAutoFit/>
              </a:bodyPr>
              <a:lstStyle/>
              <a:p>
                <a:pPr algn="just"/>
                <a:r>
                  <a:rPr lang="fa-IR" sz="1100">
                    <a:latin typeface="Calibri" pitchFamily="34" charset="0"/>
                    <a:cs typeface="B Nazanin" pitchFamily="2" charset="-78"/>
                  </a:rPr>
                  <a:t>تزئینات رسمی کاربندی حجره های 26- 35- 38 -47</a:t>
                </a:r>
              </a:p>
            </p:txBody>
          </p:sp>
          <p:pic>
            <p:nvPicPr>
              <p:cNvPr id="44073" name="Picture 22" descr="تزئینات رسمی کاربندی حجره های 26- 35- 38 -47.png"/>
              <p:cNvPicPr>
                <a:picLocks noChangeAspect="1"/>
              </p:cNvPicPr>
              <p:nvPr/>
            </p:nvPicPr>
            <p:blipFill>
              <a:blip r:embed="rId8">
                <a:clrChange>
                  <a:clrFrom>
                    <a:srgbClr val="FFFFFF"/>
                  </a:clrFrom>
                  <a:clrTo>
                    <a:srgbClr val="FFFFFF">
                      <a:alpha val="0"/>
                    </a:srgbClr>
                  </a:clrTo>
                </a:clrChange>
                <a:lum bright="-30000" contrast="30000"/>
              </a:blip>
              <a:srcRect l="5882" t="7843" r="7843" b="11765"/>
              <a:stretch>
                <a:fillRect/>
              </a:stretch>
            </p:blipFill>
            <p:spPr bwMode="auto">
              <a:xfrm>
                <a:off x="5514775" y="4375003"/>
                <a:ext cx="2896127" cy="1970390"/>
              </a:xfrm>
              <a:prstGeom prst="rect">
                <a:avLst/>
              </a:prstGeom>
              <a:noFill/>
              <a:ln w="9525">
                <a:noFill/>
                <a:miter lim="800000"/>
                <a:headEnd/>
                <a:tailEnd/>
              </a:ln>
            </p:spPr>
          </p:pic>
        </p:grpSp>
      </p:grpSp>
      <p:grpSp>
        <p:nvGrpSpPr>
          <p:cNvPr id="44040" name="Group 21"/>
          <p:cNvGrpSpPr>
            <a:grpSpLocks/>
          </p:cNvGrpSpPr>
          <p:nvPr/>
        </p:nvGrpSpPr>
        <p:grpSpPr bwMode="auto">
          <a:xfrm>
            <a:off x="5602288" y="1958975"/>
            <a:ext cx="3890962" cy="3549650"/>
            <a:chOff x="1467070" y="1106831"/>
            <a:chExt cx="6944038" cy="6141259"/>
          </a:xfrm>
        </p:grpSpPr>
        <p:pic>
          <p:nvPicPr>
            <p:cNvPr id="44059" name="Picture 15" descr="تزئینات رسمی و مقرنس گچی ایوان شرقی.png"/>
            <p:cNvPicPr>
              <a:picLocks noChangeAspect="1"/>
            </p:cNvPicPr>
            <p:nvPr/>
          </p:nvPicPr>
          <p:blipFill>
            <a:blip r:embed="rId9">
              <a:clrChange>
                <a:clrFrom>
                  <a:srgbClr val="FFFFFF"/>
                </a:clrFrom>
                <a:clrTo>
                  <a:srgbClr val="FFFFFF">
                    <a:alpha val="0"/>
                  </a:srgbClr>
                </a:clrTo>
              </a:clrChange>
              <a:lum bright="-40000" contrast="-40000"/>
            </a:blip>
            <a:srcRect/>
            <a:stretch>
              <a:fillRect/>
            </a:stretch>
          </p:blipFill>
          <p:spPr bwMode="auto">
            <a:xfrm>
              <a:off x="1777996" y="1106831"/>
              <a:ext cx="3750496" cy="3000396"/>
            </a:xfrm>
            <a:prstGeom prst="rect">
              <a:avLst/>
            </a:prstGeom>
            <a:noFill/>
            <a:ln w="9525">
              <a:noFill/>
              <a:miter lim="800000"/>
              <a:headEnd/>
              <a:tailEnd/>
            </a:ln>
          </p:spPr>
        </p:pic>
        <p:grpSp>
          <p:nvGrpSpPr>
            <p:cNvPr id="44060" name="Group 17"/>
            <p:cNvGrpSpPr>
              <a:grpSpLocks/>
            </p:cNvGrpSpPr>
            <p:nvPr/>
          </p:nvGrpSpPr>
          <p:grpSpPr bwMode="auto">
            <a:xfrm>
              <a:off x="3021705" y="1458940"/>
              <a:ext cx="5389403" cy="3020703"/>
              <a:chOff x="3021705" y="1458940"/>
              <a:chExt cx="5389403" cy="3020703"/>
            </a:xfrm>
          </p:grpSpPr>
          <p:sp>
            <p:nvSpPr>
              <p:cNvPr id="44066" name="TextBox 56"/>
              <p:cNvSpPr txBox="1">
                <a:spLocks noChangeArrowheads="1"/>
              </p:cNvSpPr>
              <p:nvPr/>
            </p:nvSpPr>
            <p:spPr bwMode="auto">
              <a:xfrm>
                <a:off x="3021705" y="3734026"/>
                <a:ext cx="5349004" cy="745617"/>
              </a:xfrm>
              <a:prstGeom prst="rect">
                <a:avLst/>
              </a:prstGeom>
              <a:noFill/>
              <a:ln w="9525">
                <a:noFill/>
                <a:miter lim="800000"/>
                <a:headEnd/>
                <a:tailEnd/>
              </a:ln>
            </p:spPr>
            <p:txBody>
              <a:bodyPr>
                <a:spAutoFit/>
              </a:bodyPr>
              <a:lstStyle/>
              <a:p>
                <a:pPr algn="just"/>
                <a:r>
                  <a:rPr lang="fa-IR" sz="1100">
                    <a:latin typeface="Calibri" pitchFamily="34" charset="0"/>
                    <a:cs typeface="B Nazanin" pitchFamily="2" charset="-78"/>
                  </a:rPr>
                  <a:t>تزئینات رسمی و مقرنس گچی</a:t>
                </a:r>
              </a:p>
              <a:p>
                <a:pPr algn="just"/>
                <a:r>
                  <a:rPr lang="fa-IR" sz="1100">
                    <a:latin typeface="Calibri" pitchFamily="34" charset="0"/>
                    <a:cs typeface="B Nazanin" pitchFamily="2" charset="-78"/>
                  </a:rPr>
                  <a:t> ایوان غربی</a:t>
                </a:r>
              </a:p>
            </p:txBody>
          </p:sp>
          <p:pic>
            <p:nvPicPr>
              <p:cNvPr id="44067" name="Picture 16" descr="تزئینات رسمی و مقرنس گچی ایوان غربی.png"/>
              <p:cNvPicPr>
                <a:picLocks noChangeAspect="1"/>
              </p:cNvPicPr>
              <p:nvPr/>
            </p:nvPicPr>
            <p:blipFill>
              <a:blip r:embed="rId10">
                <a:clrChange>
                  <a:clrFrom>
                    <a:srgbClr val="FFFFFF"/>
                  </a:clrFrom>
                  <a:clrTo>
                    <a:srgbClr val="FFFFFF">
                      <a:alpha val="0"/>
                    </a:srgbClr>
                  </a:clrTo>
                </a:clrChange>
                <a:lum bright="-30000" contrast="30000"/>
              </a:blip>
              <a:srcRect l="4262" t="13115" r="5244" b="11475"/>
              <a:stretch>
                <a:fillRect/>
              </a:stretch>
            </p:blipFill>
            <p:spPr bwMode="auto">
              <a:xfrm>
                <a:off x="5356319" y="1458940"/>
                <a:ext cx="3054789" cy="2036527"/>
              </a:xfrm>
              <a:prstGeom prst="rect">
                <a:avLst/>
              </a:prstGeom>
              <a:noFill/>
              <a:ln w="9525">
                <a:noFill/>
                <a:miter lim="800000"/>
                <a:headEnd/>
                <a:tailEnd/>
              </a:ln>
            </p:spPr>
          </p:pic>
        </p:grpSp>
        <p:grpSp>
          <p:nvGrpSpPr>
            <p:cNvPr id="44061" name="Group 20"/>
            <p:cNvGrpSpPr>
              <a:grpSpLocks/>
            </p:cNvGrpSpPr>
            <p:nvPr/>
          </p:nvGrpSpPr>
          <p:grpSpPr bwMode="auto">
            <a:xfrm>
              <a:off x="1467070" y="4439606"/>
              <a:ext cx="6944037" cy="2808484"/>
              <a:chOff x="1467070" y="4439606"/>
              <a:chExt cx="6944037" cy="2808484"/>
            </a:xfrm>
          </p:grpSpPr>
          <p:sp>
            <p:nvSpPr>
              <p:cNvPr id="44062" name="TextBox 50"/>
              <p:cNvSpPr txBox="1">
                <a:spLocks noChangeArrowheads="1"/>
              </p:cNvSpPr>
              <p:nvPr/>
            </p:nvSpPr>
            <p:spPr bwMode="auto">
              <a:xfrm>
                <a:off x="1467070" y="6795394"/>
                <a:ext cx="4084583" cy="452696"/>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تزینات  رسمی حجره های شماره 6- 7</a:t>
                </a:r>
              </a:p>
            </p:txBody>
          </p:sp>
          <p:sp>
            <p:nvSpPr>
              <p:cNvPr id="44063" name="TextBox 51"/>
              <p:cNvSpPr txBox="1">
                <a:spLocks noChangeArrowheads="1"/>
              </p:cNvSpPr>
              <p:nvPr/>
            </p:nvSpPr>
            <p:spPr bwMode="auto">
              <a:xfrm>
                <a:off x="4887268" y="6795394"/>
                <a:ext cx="3523839" cy="452696"/>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تزینات رسمی حجره شماره 11  </a:t>
                </a:r>
              </a:p>
            </p:txBody>
          </p:sp>
          <p:pic>
            <p:nvPicPr>
              <p:cNvPr id="44064" name="Picture 18" descr="تزینات  رسمی حجره های شماره 6- 7.png"/>
              <p:cNvPicPr>
                <a:picLocks noChangeAspect="1"/>
              </p:cNvPicPr>
              <p:nvPr/>
            </p:nvPicPr>
            <p:blipFill>
              <a:blip r:embed="rId11">
                <a:clrChange>
                  <a:clrFrom>
                    <a:srgbClr val="FFFFFF"/>
                  </a:clrFrom>
                  <a:clrTo>
                    <a:srgbClr val="FFFFFF">
                      <a:alpha val="0"/>
                    </a:srgbClr>
                  </a:clrTo>
                </a:clrChange>
                <a:lum bright="-40000" contrast="30000"/>
              </a:blip>
              <a:srcRect l="6000" t="10001" r="6000" b="12498"/>
              <a:stretch>
                <a:fillRect/>
              </a:stretch>
            </p:blipFill>
            <p:spPr bwMode="auto">
              <a:xfrm>
                <a:off x="2315500" y="4462964"/>
                <a:ext cx="2571768" cy="1811926"/>
              </a:xfrm>
              <a:prstGeom prst="rect">
                <a:avLst/>
              </a:prstGeom>
              <a:noFill/>
              <a:ln w="9525">
                <a:noFill/>
                <a:miter lim="800000"/>
                <a:headEnd/>
                <a:tailEnd/>
              </a:ln>
            </p:spPr>
          </p:pic>
          <p:pic>
            <p:nvPicPr>
              <p:cNvPr id="44065" name="Picture 19" descr="تزینات رسمی حجره شماره11.png"/>
              <p:cNvPicPr>
                <a:picLocks noChangeAspect="1"/>
              </p:cNvPicPr>
              <p:nvPr/>
            </p:nvPicPr>
            <p:blipFill>
              <a:blip r:embed="rId12">
                <a:clrChange>
                  <a:clrFrom>
                    <a:srgbClr val="FFFFFF"/>
                  </a:clrFrom>
                  <a:clrTo>
                    <a:srgbClr val="FFFFFF">
                      <a:alpha val="0"/>
                    </a:srgbClr>
                  </a:clrTo>
                </a:clrChange>
                <a:lum bright="-30000" contrast="30000"/>
              </a:blip>
              <a:srcRect l="6000" t="5000" r="3999" b="7500"/>
              <a:stretch>
                <a:fillRect/>
              </a:stretch>
            </p:blipFill>
            <p:spPr bwMode="auto">
              <a:xfrm>
                <a:off x="5528493" y="4439606"/>
                <a:ext cx="2718862" cy="2114667"/>
              </a:xfrm>
              <a:prstGeom prst="rect">
                <a:avLst/>
              </a:prstGeom>
              <a:noFill/>
              <a:ln w="9525">
                <a:noFill/>
                <a:miter lim="800000"/>
                <a:headEnd/>
                <a:tailEnd/>
              </a:ln>
            </p:spPr>
          </p:pic>
        </p:grpSp>
      </p:grpSp>
      <p:sp>
        <p:nvSpPr>
          <p:cNvPr id="44041" name="TextBox 59"/>
          <p:cNvSpPr txBox="1">
            <a:spLocks noChangeArrowheads="1"/>
          </p:cNvSpPr>
          <p:nvPr/>
        </p:nvSpPr>
        <p:spPr bwMode="auto">
          <a:xfrm>
            <a:off x="5954713" y="3498850"/>
            <a:ext cx="2501900" cy="265113"/>
          </a:xfrm>
          <a:prstGeom prst="rect">
            <a:avLst/>
          </a:prstGeom>
          <a:noFill/>
          <a:ln w="9525">
            <a:noFill/>
            <a:miter lim="800000"/>
            <a:headEnd/>
            <a:tailEnd/>
          </a:ln>
        </p:spPr>
        <p:txBody>
          <a:bodyPr lIns="95747" tIns="47875" rIns="95747" bIns="47875">
            <a:spAutoFit/>
          </a:bodyPr>
          <a:lstStyle/>
          <a:p>
            <a:pPr algn="l" rtl="0"/>
            <a:r>
              <a:rPr lang="fa-IR" sz="1100">
                <a:latin typeface="Calibri" pitchFamily="34" charset="0"/>
                <a:cs typeface="B Nazanin" pitchFamily="2" charset="-78"/>
              </a:rPr>
              <a:t>تزئینات رسمی و مقرنس گچی ایوان شرقی</a:t>
            </a:r>
          </a:p>
        </p:txBody>
      </p:sp>
      <p:pic>
        <p:nvPicPr>
          <p:cNvPr id="44042" name="Picture 58" descr="Picture4.jpg"/>
          <p:cNvPicPr>
            <a:picLocks noChangeAspect="1"/>
          </p:cNvPicPr>
          <p:nvPr/>
        </p:nvPicPr>
        <p:blipFill>
          <a:blip r:embed="rId13"/>
          <a:srcRect/>
          <a:stretch>
            <a:fillRect/>
          </a:stretch>
        </p:blipFill>
        <p:spPr bwMode="auto">
          <a:xfrm>
            <a:off x="0" y="0"/>
            <a:ext cx="838200" cy="604838"/>
          </a:xfrm>
          <a:prstGeom prst="rect">
            <a:avLst/>
          </a:prstGeom>
          <a:noFill/>
          <a:ln w="9525">
            <a:noFill/>
            <a:miter lim="800000"/>
            <a:headEnd/>
            <a:tailEnd/>
          </a:ln>
        </p:spPr>
      </p:pic>
      <p:grpSp>
        <p:nvGrpSpPr>
          <p:cNvPr id="44043" name="Group 60"/>
          <p:cNvGrpSpPr>
            <a:grpSpLocks/>
          </p:cNvGrpSpPr>
          <p:nvPr/>
        </p:nvGrpSpPr>
        <p:grpSpPr bwMode="auto">
          <a:xfrm>
            <a:off x="325438" y="1616075"/>
            <a:ext cx="3425825" cy="5187950"/>
            <a:chOff x="421417" y="2261407"/>
            <a:chExt cx="4426324" cy="7263590"/>
          </a:xfrm>
        </p:grpSpPr>
        <p:grpSp>
          <p:nvGrpSpPr>
            <p:cNvPr id="44047" name="Group 82"/>
            <p:cNvGrpSpPr>
              <a:grpSpLocks/>
            </p:cNvGrpSpPr>
            <p:nvPr/>
          </p:nvGrpSpPr>
          <p:grpSpPr bwMode="auto">
            <a:xfrm>
              <a:off x="421417" y="2261407"/>
              <a:ext cx="4426324" cy="7263590"/>
              <a:chOff x="80891" y="3033303"/>
              <a:chExt cx="5100710" cy="6278942"/>
            </a:xfrm>
          </p:grpSpPr>
          <p:pic>
            <p:nvPicPr>
              <p:cNvPr id="44049" name="Picture 6" descr="C:\Documents and Settings\fahime\My Documents\My Pictures\p1.jpg"/>
              <p:cNvPicPr>
                <a:picLocks noChangeAspect="1" noChangeArrowheads="1"/>
              </p:cNvPicPr>
              <p:nvPr/>
            </p:nvPicPr>
            <p:blipFill>
              <a:blip r:embed="rId14">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4050" name="Group 29"/>
              <p:cNvGrpSpPr>
                <a:grpSpLocks/>
              </p:cNvGrpSpPr>
              <p:nvPr/>
            </p:nvGrpSpPr>
            <p:grpSpPr bwMode="auto">
              <a:xfrm>
                <a:off x="80891" y="3033303"/>
                <a:ext cx="5100710" cy="6278942"/>
                <a:chOff x="80891" y="3033303"/>
                <a:chExt cx="5100710" cy="6278942"/>
              </a:xfrm>
            </p:grpSpPr>
            <p:sp>
              <p:nvSpPr>
                <p:cNvPr id="6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4058" name="Picture 4" descr="C:\Documents and Settings\fahime\My Documents\My Pictures\66.jpg"/>
                <p:cNvPicPr>
                  <a:picLocks noChangeAspect="1" noChangeArrowheads="1"/>
                </p:cNvPicPr>
                <p:nvPr/>
              </p:nvPicPr>
              <p:blipFill>
                <a:blip r:embed="rId15">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4048" name="TextBox 6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4"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4045" name="Picture 52" descr="Picture15.jpg"/>
          <p:cNvPicPr>
            <a:picLocks noChangeAspect="1"/>
          </p:cNvPicPr>
          <p:nvPr/>
        </p:nvPicPr>
        <p:blipFill>
          <a:blip r:embed="rId16"/>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4" name="Slide Number Placeholder 36"/>
          <p:cNvSpPr>
            <a:spLocks noGrp="1"/>
          </p:cNvSpPr>
          <p:nvPr>
            <p:ph type="sldNum" sz="quarter" idx="12"/>
          </p:nvPr>
        </p:nvSpPr>
        <p:spPr>
          <a:xfrm>
            <a:off x="3525838" y="6438900"/>
            <a:ext cx="2311400" cy="365125"/>
          </a:xfrm>
        </p:spPr>
        <p:txBody>
          <a:bodyPr/>
          <a:lstStyle/>
          <a:p>
            <a:pPr>
              <a:defRPr/>
            </a:pPr>
            <a:fld id="{2E6C1C49-B8A8-435E-BBEA-E40253A898AA}" type="slidenum">
              <a:rPr lang="en-US" smtClean="0">
                <a:latin typeface="F_jalal" pitchFamily="2" charset="0"/>
              </a:rPr>
              <a:pPr>
                <a:defRPr/>
              </a:pPr>
              <a:t>42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2" descr="Picture15.jpg"/>
          <p:cNvPicPr>
            <a:picLocks noChangeAspect="1"/>
          </p:cNvPicPr>
          <p:nvPr/>
        </p:nvPicPr>
        <p:blipFill>
          <a:blip r:embed="rId2"/>
          <a:srcRect l="13614" t="95712" r="8333" b="-159"/>
          <a:stretch>
            <a:fillRect/>
          </a:stretch>
        </p:blipFill>
        <p:spPr bwMode="auto">
          <a:xfrm>
            <a:off x="838200" y="6573838"/>
            <a:ext cx="4664075" cy="131762"/>
          </a:xfrm>
          <a:prstGeom prst="rect">
            <a:avLst/>
          </a:prstGeom>
          <a:noFill/>
          <a:ln w="9525">
            <a:noFill/>
            <a:miter lim="800000"/>
            <a:headEnd/>
            <a:tailEnd/>
          </a:ln>
        </p:spPr>
      </p:pic>
      <p:pic>
        <p:nvPicPr>
          <p:cNvPr id="45059"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5060"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45061"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5064" name="Group 18"/>
          <p:cNvGrpSpPr>
            <a:grpSpLocks/>
          </p:cNvGrpSpPr>
          <p:nvPr/>
        </p:nvGrpSpPr>
        <p:grpSpPr bwMode="auto">
          <a:xfrm>
            <a:off x="2789238" y="2176463"/>
            <a:ext cx="4110037" cy="3736975"/>
            <a:chOff x="2357422" y="1285860"/>
            <a:chExt cx="7039171" cy="6415334"/>
          </a:xfrm>
        </p:grpSpPr>
        <p:sp>
          <p:nvSpPr>
            <p:cNvPr id="45088" name="TextBox 34"/>
            <p:cNvSpPr txBox="1">
              <a:spLocks noChangeArrowheads="1"/>
            </p:cNvSpPr>
            <p:nvPr/>
          </p:nvSpPr>
          <p:spPr bwMode="auto">
            <a:xfrm>
              <a:off x="5659202" y="3583241"/>
              <a:ext cx="2203239" cy="739842"/>
            </a:xfrm>
            <a:prstGeom prst="rect">
              <a:avLst/>
            </a:prstGeom>
            <a:noFill/>
            <a:ln w="9525">
              <a:noFill/>
              <a:miter lim="800000"/>
              <a:headEnd/>
              <a:tailEnd/>
            </a:ln>
          </p:spPr>
          <p:txBody>
            <a:bodyPr>
              <a:spAutoFit/>
            </a:bodyPr>
            <a:lstStyle/>
            <a:p>
              <a:pPr algn="ctr" rtl="0"/>
              <a:r>
                <a:rPr lang="fa-IR" sz="1100">
                  <a:latin typeface="Calibri" pitchFamily="34" charset="0"/>
                  <a:cs typeface="B Nazanin" pitchFamily="2" charset="-78"/>
                </a:rPr>
                <a:t>تزینات رسمی حجره های شماره 2-23</a:t>
              </a:r>
            </a:p>
          </p:txBody>
        </p:sp>
        <p:sp>
          <p:nvSpPr>
            <p:cNvPr id="45089" name="TextBox 35"/>
            <p:cNvSpPr txBox="1">
              <a:spLocks noChangeArrowheads="1"/>
            </p:cNvSpPr>
            <p:nvPr/>
          </p:nvSpPr>
          <p:spPr bwMode="auto">
            <a:xfrm>
              <a:off x="6747447" y="6961352"/>
              <a:ext cx="2346115" cy="739842"/>
            </a:xfrm>
            <a:prstGeom prst="rect">
              <a:avLst/>
            </a:prstGeom>
            <a:noFill/>
            <a:ln w="9525">
              <a:noFill/>
              <a:miter lim="800000"/>
              <a:headEnd/>
              <a:tailEnd/>
            </a:ln>
          </p:spPr>
          <p:txBody>
            <a:bodyPr>
              <a:spAutoFit/>
            </a:bodyPr>
            <a:lstStyle/>
            <a:p>
              <a:pPr algn="ctr" rtl="0"/>
              <a:r>
                <a:rPr lang="fa-IR" sz="1100">
                  <a:latin typeface="Calibri" pitchFamily="34" charset="0"/>
                  <a:cs typeface="B Nazanin" pitchFamily="2" charset="-78"/>
                </a:rPr>
                <a:t>تزینات رسمی کاربندی آجری ایوان ورودی</a:t>
              </a:r>
            </a:p>
          </p:txBody>
        </p:sp>
        <p:grpSp>
          <p:nvGrpSpPr>
            <p:cNvPr id="45090" name="Group 15"/>
            <p:cNvGrpSpPr>
              <a:grpSpLocks/>
            </p:cNvGrpSpPr>
            <p:nvPr/>
          </p:nvGrpSpPr>
          <p:grpSpPr bwMode="auto">
            <a:xfrm>
              <a:off x="2357422" y="1285860"/>
              <a:ext cx="3638251" cy="6415334"/>
              <a:chOff x="2357422" y="1285860"/>
              <a:chExt cx="3638251" cy="6415334"/>
            </a:xfrm>
          </p:grpSpPr>
          <p:sp>
            <p:nvSpPr>
              <p:cNvPr id="45093" name="TextBox 39"/>
              <p:cNvSpPr txBox="1">
                <a:spLocks noChangeArrowheads="1"/>
              </p:cNvSpPr>
              <p:nvPr/>
            </p:nvSpPr>
            <p:spPr bwMode="auto">
              <a:xfrm>
                <a:off x="2798513" y="3622234"/>
                <a:ext cx="1850584" cy="739842"/>
              </a:xfrm>
              <a:prstGeom prst="rect">
                <a:avLst/>
              </a:prstGeom>
              <a:noFill/>
              <a:ln w="9525">
                <a:noFill/>
                <a:miter lim="800000"/>
                <a:headEnd/>
                <a:tailEnd/>
              </a:ln>
            </p:spPr>
            <p:txBody>
              <a:bodyPr>
                <a:spAutoFit/>
              </a:bodyPr>
              <a:lstStyle/>
              <a:p>
                <a:pPr algn="ctr" rtl="0"/>
                <a:r>
                  <a:rPr lang="fa-IR" sz="1100">
                    <a:latin typeface="Calibri" pitchFamily="34" charset="0"/>
                    <a:cs typeface="B Nazanin" pitchFamily="2" charset="-78"/>
                  </a:rPr>
                  <a:t>تزینات رسمی حجره شماره 19 </a:t>
                </a:r>
              </a:p>
            </p:txBody>
          </p:sp>
          <p:sp>
            <p:nvSpPr>
              <p:cNvPr id="45094" name="TextBox 40"/>
              <p:cNvSpPr txBox="1">
                <a:spLocks noChangeArrowheads="1"/>
              </p:cNvSpPr>
              <p:nvPr/>
            </p:nvSpPr>
            <p:spPr bwMode="auto">
              <a:xfrm>
                <a:off x="4043034" y="6961352"/>
                <a:ext cx="1952639" cy="739842"/>
              </a:xfrm>
              <a:prstGeom prst="rect">
                <a:avLst/>
              </a:prstGeom>
              <a:noFill/>
              <a:ln w="9525">
                <a:noFill/>
                <a:miter lim="800000"/>
                <a:headEnd/>
                <a:tailEnd/>
              </a:ln>
            </p:spPr>
            <p:txBody>
              <a:bodyPr>
                <a:spAutoFit/>
              </a:bodyPr>
              <a:lstStyle/>
              <a:p>
                <a:pPr algn="ctr" rtl="0"/>
                <a:r>
                  <a:rPr lang="fa-IR" sz="1100">
                    <a:latin typeface="Calibri" pitchFamily="34" charset="0"/>
                    <a:cs typeface="B Nazanin" pitchFamily="2" charset="-78"/>
                  </a:rPr>
                  <a:t>تزینات مدرس واقع در ایوان غربی</a:t>
                </a:r>
              </a:p>
            </p:txBody>
          </p:sp>
          <p:pic>
            <p:nvPicPr>
              <p:cNvPr id="45095" name="Picture 13" descr="تزینات مدرس واقع در ایوان غربی.png"/>
              <p:cNvPicPr>
                <a:picLocks noChangeAspect="1"/>
              </p:cNvPicPr>
              <p:nvPr/>
            </p:nvPicPr>
            <p:blipFill>
              <a:blip r:embed="rId6">
                <a:clrChange>
                  <a:clrFrom>
                    <a:srgbClr val="FFFFFF"/>
                  </a:clrFrom>
                  <a:clrTo>
                    <a:srgbClr val="FFFFFF">
                      <a:alpha val="0"/>
                    </a:srgbClr>
                  </a:clrTo>
                </a:clrChange>
                <a:lum bright="-30000" contrast="30000"/>
              </a:blip>
              <a:srcRect l="20000" t="7143" r="17142" b="-2"/>
              <a:stretch>
                <a:fillRect/>
              </a:stretch>
            </p:blipFill>
            <p:spPr bwMode="auto">
              <a:xfrm>
                <a:off x="4085802" y="4369875"/>
                <a:ext cx="1876433" cy="2218900"/>
              </a:xfrm>
              <a:prstGeom prst="rect">
                <a:avLst/>
              </a:prstGeom>
              <a:noFill/>
              <a:ln w="9525">
                <a:noFill/>
                <a:miter lim="800000"/>
                <a:headEnd/>
                <a:tailEnd/>
              </a:ln>
            </p:spPr>
          </p:pic>
          <p:pic>
            <p:nvPicPr>
              <p:cNvPr id="45096" name="Picture 14" descr="تزینات رسمی حجره شماره19.png"/>
              <p:cNvPicPr>
                <a:picLocks noChangeAspect="1"/>
              </p:cNvPicPr>
              <p:nvPr/>
            </p:nvPicPr>
            <p:blipFill>
              <a:blip r:embed="rId7">
                <a:clrChange>
                  <a:clrFrom>
                    <a:srgbClr val="FFFFFF"/>
                  </a:clrFrom>
                  <a:clrTo>
                    <a:srgbClr val="FFFFFF">
                      <a:alpha val="0"/>
                    </a:srgbClr>
                  </a:clrTo>
                </a:clrChange>
                <a:lum bright="-30000" contrast="40000"/>
              </a:blip>
              <a:srcRect l="5882" t="11765" r="6274" b="7843"/>
              <a:stretch>
                <a:fillRect/>
              </a:stretch>
            </p:blipFill>
            <p:spPr bwMode="auto">
              <a:xfrm>
                <a:off x="2357422" y="1285860"/>
                <a:ext cx="2972518" cy="2176308"/>
              </a:xfrm>
              <a:prstGeom prst="rect">
                <a:avLst/>
              </a:prstGeom>
              <a:noFill/>
              <a:ln w="9525">
                <a:noFill/>
                <a:miter lim="800000"/>
                <a:headEnd/>
                <a:tailEnd/>
              </a:ln>
            </p:spPr>
          </p:pic>
        </p:grpSp>
        <p:pic>
          <p:nvPicPr>
            <p:cNvPr id="45091" name="Picture 16" descr="تزینات رسمی حجره های شماره 2-23.png"/>
            <p:cNvPicPr>
              <a:picLocks noChangeAspect="1"/>
            </p:cNvPicPr>
            <p:nvPr/>
          </p:nvPicPr>
          <p:blipFill>
            <a:blip r:embed="rId8">
              <a:clrChange>
                <a:clrFrom>
                  <a:srgbClr val="FFFFFF"/>
                </a:clrFrom>
                <a:clrTo>
                  <a:srgbClr val="FFFFFF">
                    <a:alpha val="0"/>
                  </a:srgbClr>
                </a:clrTo>
              </a:clrChange>
              <a:lum bright="-30000" contrast="40000"/>
            </a:blip>
            <a:srcRect l="8572" t="11905" r="7619" b="9523"/>
            <a:stretch>
              <a:fillRect/>
            </a:stretch>
          </p:blipFill>
          <p:spPr bwMode="auto">
            <a:xfrm>
              <a:off x="5433717" y="1314202"/>
              <a:ext cx="2952771" cy="2214578"/>
            </a:xfrm>
            <a:prstGeom prst="rect">
              <a:avLst/>
            </a:prstGeom>
            <a:noFill/>
            <a:ln w="9525">
              <a:noFill/>
              <a:miter lim="800000"/>
              <a:headEnd/>
              <a:tailEnd/>
            </a:ln>
          </p:spPr>
        </p:pic>
        <p:pic>
          <p:nvPicPr>
            <p:cNvPr id="45092" name="Picture 17" descr="تزینات رسمی کاربندی آجری ایوان ورودی.png"/>
            <p:cNvPicPr>
              <a:picLocks noChangeAspect="1"/>
            </p:cNvPicPr>
            <p:nvPr/>
          </p:nvPicPr>
          <p:blipFill>
            <a:blip r:embed="rId9">
              <a:clrChange>
                <a:clrFrom>
                  <a:srgbClr val="FFFFFF"/>
                </a:clrFrom>
                <a:clrTo>
                  <a:srgbClr val="FFFFFF">
                    <a:alpha val="0"/>
                  </a:srgbClr>
                </a:clrTo>
              </a:clrChange>
              <a:lum bright="-100000" contrast="100000"/>
            </a:blip>
            <a:srcRect l="4390" t="12195" r="5853" b="12193"/>
            <a:stretch>
              <a:fillRect/>
            </a:stretch>
          </p:blipFill>
          <p:spPr bwMode="auto">
            <a:xfrm>
              <a:off x="6186491" y="4356011"/>
              <a:ext cx="3210102" cy="2163329"/>
            </a:xfrm>
            <a:prstGeom prst="rect">
              <a:avLst/>
            </a:prstGeom>
            <a:noFill/>
            <a:ln w="9525">
              <a:noFill/>
              <a:miter lim="800000"/>
              <a:headEnd/>
              <a:tailEnd/>
            </a:ln>
          </p:spPr>
        </p:pic>
      </p:grpSp>
      <p:grpSp>
        <p:nvGrpSpPr>
          <p:cNvPr id="45065" name="Group 43"/>
          <p:cNvGrpSpPr>
            <a:grpSpLocks/>
          </p:cNvGrpSpPr>
          <p:nvPr/>
        </p:nvGrpSpPr>
        <p:grpSpPr bwMode="auto">
          <a:xfrm>
            <a:off x="6308725" y="2176463"/>
            <a:ext cx="3432175" cy="3733800"/>
            <a:chOff x="3069934" y="1548836"/>
            <a:chExt cx="10613746" cy="9272571"/>
          </a:xfrm>
        </p:grpSpPr>
        <p:sp>
          <p:nvSpPr>
            <p:cNvPr id="45082" name="TextBox 44"/>
            <p:cNvSpPr txBox="1">
              <a:spLocks noChangeArrowheads="1"/>
            </p:cNvSpPr>
            <p:nvPr/>
          </p:nvSpPr>
          <p:spPr bwMode="auto">
            <a:xfrm>
              <a:off x="3069934" y="4687180"/>
              <a:ext cx="4467225" cy="1582293"/>
            </a:xfrm>
            <a:prstGeom prst="rect">
              <a:avLst/>
            </a:prstGeom>
            <a:noFill/>
            <a:ln w="9525">
              <a:noFill/>
              <a:miter lim="800000"/>
              <a:headEnd/>
              <a:tailEnd/>
            </a:ln>
          </p:spPr>
          <p:txBody>
            <a:bodyPr lIns="127970" tIns="63987" rIns="127970" bIns="63987">
              <a:spAutoFit/>
            </a:bodyPr>
            <a:lstStyle/>
            <a:p>
              <a:pPr algn="ctr" rtl="0"/>
              <a:r>
                <a:rPr lang="fa-IR" sz="1100">
                  <a:latin typeface="Calibri" pitchFamily="34" charset="0"/>
                  <a:cs typeface="B Nazanin" pitchFamily="2" charset="-78"/>
                </a:rPr>
                <a:t>رسمی بیست حجره های شماره 5-8-17</a:t>
              </a:r>
              <a:endParaRPr lang="en-US" sz="1100">
                <a:latin typeface="Calibri" pitchFamily="34" charset="0"/>
                <a:cs typeface="B Nazanin" pitchFamily="2" charset="-78"/>
              </a:endParaRPr>
            </a:p>
            <a:p>
              <a:pPr algn="ctr" rtl="0"/>
              <a:r>
                <a:rPr lang="fa-IR" sz="1100">
                  <a:latin typeface="Calibri" pitchFamily="34" charset="0"/>
                  <a:cs typeface="B Nazanin" pitchFamily="2" charset="-78"/>
                </a:rPr>
                <a:t>-20-42-43</a:t>
              </a:r>
            </a:p>
          </p:txBody>
        </p:sp>
        <p:sp>
          <p:nvSpPr>
            <p:cNvPr id="45083" name="TextBox 45"/>
            <p:cNvSpPr txBox="1">
              <a:spLocks noChangeArrowheads="1"/>
            </p:cNvSpPr>
            <p:nvPr/>
          </p:nvSpPr>
          <p:spPr bwMode="auto">
            <a:xfrm>
              <a:off x="7081059" y="4822359"/>
              <a:ext cx="6602621" cy="1582293"/>
            </a:xfrm>
            <a:prstGeom prst="rect">
              <a:avLst/>
            </a:prstGeom>
            <a:noFill/>
            <a:ln w="9525">
              <a:noFill/>
              <a:miter lim="800000"/>
              <a:headEnd/>
              <a:tailEnd/>
            </a:ln>
          </p:spPr>
          <p:txBody>
            <a:bodyPr lIns="127970" tIns="63987" rIns="127970" bIns="63987">
              <a:spAutoFit/>
            </a:bodyPr>
            <a:lstStyle/>
            <a:p>
              <a:pPr algn="ctr"/>
              <a:r>
                <a:rPr lang="fa-IR" sz="1100">
                  <a:latin typeface="Calibri" pitchFamily="34" charset="0"/>
                  <a:cs typeface="B Nazanin" pitchFamily="2" charset="-78"/>
                </a:rPr>
                <a:t>رسمی دوازده -حجره های شماره 1-4-9-16-21-24-27-29-32</a:t>
              </a:r>
            </a:p>
            <a:p>
              <a:pPr algn="ctr"/>
              <a:r>
                <a:rPr lang="fa-IR" sz="1100">
                  <a:latin typeface="Calibri" pitchFamily="34" charset="0"/>
                  <a:cs typeface="B Nazanin" pitchFamily="2" charset="-78"/>
                </a:rPr>
                <a:t>-34-39-41-44-46</a:t>
              </a:r>
            </a:p>
          </p:txBody>
        </p:sp>
        <p:sp>
          <p:nvSpPr>
            <p:cNvPr id="45084" name="TextBox 46"/>
            <p:cNvSpPr txBox="1">
              <a:spLocks noChangeArrowheads="1"/>
            </p:cNvSpPr>
            <p:nvPr/>
          </p:nvSpPr>
          <p:spPr bwMode="auto">
            <a:xfrm>
              <a:off x="4893171" y="9659558"/>
              <a:ext cx="6199011" cy="1161849"/>
            </a:xfrm>
            <a:prstGeom prst="rect">
              <a:avLst/>
            </a:prstGeom>
            <a:noFill/>
            <a:ln w="9525">
              <a:noFill/>
              <a:miter lim="800000"/>
              <a:headEnd/>
              <a:tailEnd/>
            </a:ln>
          </p:spPr>
          <p:txBody>
            <a:bodyPr lIns="127970" tIns="63987" rIns="127970" bIns="63987">
              <a:spAutoFit/>
            </a:bodyPr>
            <a:lstStyle/>
            <a:p>
              <a:pPr algn="ctr" rtl="0"/>
              <a:r>
                <a:rPr lang="fa-IR" sz="1100">
                  <a:latin typeface="Calibri" pitchFamily="34" charset="0"/>
                  <a:cs typeface="B Nazanin" pitchFamily="2" charset="-78"/>
                </a:rPr>
                <a:t>رسمی شانزده - حجره های شماره 3-10-15-22-28-33-40-45</a:t>
              </a:r>
            </a:p>
          </p:txBody>
        </p:sp>
        <p:pic>
          <p:nvPicPr>
            <p:cNvPr id="45085" name="Picture 12" descr="رسمی بیست حجره های شماره 5-8-17-20-42-43.png"/>
            <p:cNvPicPr>
              <a:picLocks noChangeAspect="1"/>
            </p:cNvPicPr>
            <p:nvPr/>
          </p:nvPicPr>
          <p:blipFill>
            <a:blip r:embed="rId10">
              <a:clrChange>
                <a:clrFrom>
                  <a:srgbClr val="FFFFFF"/>
                </a:clrFrom>
                <a:clrTo>
                  <a:srgbClr val="FFFFFF">
                    <a:alpha val="0"/>
                  </a:srgbClr>
                </a:clrTo>
              </a:clrChange>
              <a:lum bright="-40000" contrast="40000"/>
            </a:blip>
            <a:srcRect l="3078" t="5769" r="7692" b="7692"/>
            <a:stretch>
              <a:fillRect/>
            </a:stretch>
          </p:blipFill>
          <p:spPr bwMode="auto">
            <a:xfrm>
              <a:off x="3434582" y="1548836"/>
              <a:ext cx="4154486" cy="3222624"/>
            </a:xfrm>
            <a:prstGeom prst="rect">
              <a:avLst/>
            </a:prstGeom>
            <a:noFill/>
            <a:ln w="9525">
              <a:noFill/>
              <a:miter lim="800000"/>
              <a:headEnd/>
              <a:tailEnd/>
            </a:ln>
          </p:spPr>
        </p:pic>
        <p:pic>
          <p:nvPicPr>
            <p:cNvPr id="45086" name="Picture 13" descr="رسمی دوازده -حجره های شماره 1-4-9-16-21-24-27-29-32-34-39-41-44-46.png"/>
            <p:cNvPicPr>
              <a:picLocks noChangeAspect="1"/>
            </p:cNvPicPr>
            <p:nvPr/>
          </p:nvPicPr>
          <p:blipFill>
            <a:blip r:embed="rId11">
              <a:clrChange>
                <a:clrFrom>
                  <a:srgbClr val="FFFFFF"/>
                </a:clrFrom>
                <a:clrTo>
                  <a:srgbClr val="FFFFFF">
                    <a:alpha val="0"/>
                  </a:srgbClr>
                </a:clrTo>
              </a:clrChange>
              <a:lum bright="-40000" contrast="40000"/>
            </a:blip>
            <a:srcRect l="4286" t="14285" r="7143" b="14285"/>
            <a:stretch>
              <a:fillRect/>
            </a:stretch>
          </p:blipFill>
          <p:spPr bwMode="auto">
            <a:xfrm>
              <a:off x="7945439" y="1622404"/>
              <a:ext cx="4495800" cy="2900363"/>
            </a:xfrm>
            <a:prstGeom prst="rect">
              <a:avLst/>
            </a:prstGeom>
            <a:noFill/>
            <a:ln w="9525">
              <a:noFill/>
              <a:miter lim="800000"/>
              <a:headEnd/>
              <a:tailEnd/>
            </a:ln>
          </p:spPr>
        </p:pic>
        <p:pic>
          <p:nvPicPr>
            <p:cNvPr id="45087" name="Picture 14" descr="رسمی شانزده - حجره های شماره 3-10-15-22-28-33-40-45.png"/>
            <p:cNvPicPr>
              <a:picLocks noChangeAspect="1"/>
            </p:cNvPicPr>
            <p:nvPr/>
          </p:nvPicPr>
          <p:blipFill>
            <a:blip r:embed="rId12">
              <a:clrChange>
                <a:clrFrom>
                  <a:srgbClr val="FFFFFF"/>
                </a:clrFrom>
                <a:clrTo>
                  <a:srgbClr val="FFFFFF">
                    <a:alpha val="0"/>
                  </a:srgbClr>
                </a:clrTo>
              </a:clrChange>
              <a:lum bright="-100000" contrast="100000"/>
            </a:blip>
            <a:srcRect l="8000" t="10001" r="3999" b="9999"/>
            <a:stretch>
              <a:fillRect/>
            </a:stretch>
          </p:blipFill>
          <p:spPr bwMode="auto">
            <a:xfrm>
              <a:off x="5484978" y="6144913"/>
              <a:ext cx="4513262" cy="3282952"/>
            </a:xfrm>
            <a:prstGeom prst="rect">
              <a:avLst/>
            </a:prstGeom>
            <a:noFill/>
            <a:ln w="9525">
              <a:noFill/>
              <a:miter lim="800000"/>
              <a:headEnd/>
              <a:tailEnd/>
            </a:ln>
          </p:spPr>
        </p:pic>
      </p:grpSp>
      <p:pic>
        <p:nvPicPr>
          <p:cNvPr id="45066" name="Picture 50" descr="Picture4.jpg"/>
          <p:cNvPicPr>
            <a:picLocks noChangeAspect="1"/>
          </p:cNvPicPr>
          <p:nvPr/>
        </p:nvPicPr>
        <p:blipFill>
          <a:blip r:embed="rId13"/>
          <a:srcRect/>
          <a:stretch>
            <a:fillRect/>
          </a:stretch>
        </p:blipFill>
        <p:spPr bwMode="auto">
          <a:xfrm>
            <a:off x="0" y="0"/>
            <a:ext cx="838200" cy="604838"/>
          </a:xfrm>
          <a:prstGeom prst="rect">
            <a:avLst/>
          </a:prstGeom>
          <a:noFill/>
          <a:ln w="9525">
            <a:noFill/>
            <a:miter lim="800000"/>
            <a:headEnd/>
            <a:tailEnd/>
          </a:ln>
        </p:spPr>
      </p:pic>
      <p:grpSp>
        <p:nvGrpSpPr>
          <p:cNvPr id="45067" name="Group 51"/>
          <p:cNvGrpSpPr>
            <a:grpSpLocks/>
          </p:cNvGrpSpPr>
          <p:nvPr/>
        </p:nvGrpSpPr>
        <p:grpSpPr bwMode="auto">
          <a:xfrm>
            <a:off x="325438" y="1616075"/>
            <a:ext cx="3425825" cy="5187950"/>
            <a:chOff x="421417" y="2261407"/>
            <a:chExt cx="4426324" cy="7263590"/>
          </a:xfrm>
        </p:grpSpPr>
        <p:grpSp>
          <p:nvGrpSpPr>
            <p:cNvPr id="45070" name="Group 82"/>
            <p:cNvGrpSpPr>
              <a:grpSpLocks/>
            </p:cNvGrpSpPr>
            <p:nvPr/>
          </p:nvGrpSpPr>
          <p:grpSpPr bwMode="auto">
            <a:xfrm>
              <a:off x="421417" y="2261407"/>
              <a:ext cx="4426324" cy="7263590"/>
              <a:chOff x="80891" y="3033303"/>
              <a:chExt cx="5100710" cy="6278942"/>
            </a:xfrm>
          </p:grpSpPr>
          <p:pic>
            <p:nvPicPr>
              <p:cNvPr id="45072" name="Picture 6" descr="C:\Documents and Settings\fahime\My Documents\My Pictures\p1.jpg"/>
              <p:cNvPicPr>
                <a:picLocks noChangeAspect="1" noChangeArrowheads="1"/>
              </p:cNvPicPr>
              <p:nvPr/>
            </p:nvPicPr>
            <p:blipFill>
              <a:blip r:embed="rId14">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5073" name="Group 29"/>
              <p:cNvGrpSpPr>
                <a:grpSpLocks/>
              </p:cNvGrpSpPr>
              <p:nvPr/>
            </p:nvGrpSpPr>
            <p:grpSpPr bwMode="auto">
              <a:xfrm>
                <a:off x="80891" y="3033303"/>
                <a:ext cx="5100710" cy="6278942"/>
                <a:chOff x="80891" y="3033303"/>
                <a:chExt cx="5100710" cy="6278942"/>
              </a:xfrm>
            </p:grpSpPr>
            <p:sp>
              <p:nvSpPr>
                <p:cNvPr id="5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5081" name="Picture 4" descr="C:\Documents and Settings\fahime\My Documents\My Pictures\66.jpg"/>
                <p:cNvPicPr>
                  <a:picLocks noChangeAspect="1" noChangeArrowheads="1"/>
                </p:cNvPicPr>
                <p:nvPr/>
              </p:nvPicPr>
              <p:blipFill>
                <a:blip r:embed="rId15">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5071"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Text Box 35"/>
          <p:cNvSpPr txBox="1">
            <a:spLocks noChangeArrowheads="1"/>
          </p:cNvSpPr>
          <p:nvPr/>
        </p:nvSpPr>
        <p:spPr bwMode="auto">
          <a:xfrm>
            <a:off x="5837238" y="595313"/>
            <a:ext cx="3656012" cy="346075"/>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بررسی فنی و معماری بنا</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47" name="Slide Number Placeholder 36"/>
          <p:cNvSpPr>
            <a:spLocks noGrp="1"/>
          </p:cNvSpPr>
          <p:nvPr>
            <p:ph type="sldNum" sz="quarter" idx="12"/>
          </p:nvPr>
        </p:nvSpPr>
        <p:spPr>
          <a:xfrm>
            <a:off x="3525838" y="6438900"/>
            <a:ext cx="2311400" cy="365125"/>
          </a:xfrm>
        </p:spPr>
        <p:txBody>
          <a:bodyPr/>
          <a:lstStyle/>
          <a:p>
            <a:pPr>
              <a:defRPr/>
            </a:pPr>
            <a:fld id="{C5204F6A-04E5-4739-B960-38EB1D793068}" type="slidenum">
              <a:rPr lang="en-US" smtClean="0">
                <a:latin typeface="F_jalal" pitchFamily="2" charset="0"/>
              </a:rPr>
              <a:pPr>
                <a:defRPr/>
              </a:pPr>
              <a:t>43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2" descr="Picture15.jpg"/>
          <p:cNvPicPr>
            <a:picLocks noChangeAspect="1"/>
          </p:cNvPicPr>
          <p:nvPr/>
        </p:nvPicPr>
        <p:blipFill>
          <a:blip r:embed="rId2"/>
          <a:srcRect l="13614" t="95712" r="8333" b="-159"/>
          <a:stretch>
            <a:fillRect/>
          </a:stretch>
        </p:blipFill>
        <p:spPr bwMode="auto">
          <a:xfrm>
            <a:off x="838200" y="6573838"/>
            <a:ext cx="4664075" cy="131762"/>
          </a:xfrm>
          <a:prstGeom prst="rect">
            <a:avLst/>
          </a:prstGeom>
          <a:noFill/>
          <a:ln w="9525">
            <a:noFill/>
            <a:miter lim="800000"/>
            <a:headEnd/>
            <a:tailEnd/>
          </a:ln>
        </p:spPr>
      </p:pic>
      <p:pic>
        <p:nvPicPr>
          <p:cNvPr id="46083"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6084"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46085"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088" name="AutoShape 49"/>
          <p:cNvSpPr>
            <a:spLocks noChangeArrowheads="1"/>
          </p:cNvSpPr>
          <p:nvPr/>
        </p:nvSpPr>
        <p:spPr bwMode="gray">
          <a:xfrm>
            <a:off x="4565650" y="5143500"/>
            <a:ext cx="3163888"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sz="1600" b="1">
              <a:solidFill>
                <a:schemeClr val="tx2"/>
              </a:solidFill>
              <a:latin typeface="Calibri" pitchFamily="34" charset="0"/>
            </a:endParaRPr>
          </a:p>
        </p:txBody>
      </p:sp>
      <p:sp>
        <p:nvSpPr>
          <p:cNvPr id="21" name="AutoShape 46"/>
          <p:cNvSpPr>
            <a:spLocks noChangeArrowheads="1"/>
          </p:cNvSpPr>
          <p:nvPr/>
        </p:nvSpPr>
        <p:spPr bwMode="ltGray">
          <a:xfrm rot="16200000">
            <a:off x="7463631" y="1275557"/>
            <a:ext cx="4824413" cy="516890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lIns="95735" tIns="47870" rIns="95735" bIns="47870" anchor="ctr"/>
          <a:lstStyle/>
          <a:p>
            <a:pPr algn="l" defTabSz="957011" rtl="0" fontAlgn="auto">
              <a:spcBef>
                <a:spcPts val="0"/>
              </a:spcBef>
              <a:spcAft>
                <a:spcPts val="0"/>
              </a:spcAft>
              <a:defRPr/>
            </a:pPr>
            <a:endParaRPr lang="fa-IR" dirty="0">
              <a:latin typeface="Arial" charset="0"/>
              <a:cs typeface="+mn-cs"/>
            </a:endParaRPr>
          </a:p>
        </p:txBody>
      </p:sp>
      <p:sp>
        <p:nvSpPr>
          <p:cNvPr id="46090" name="AutoShape 47"/>
          <p:cNvSpPr>
            <a:spLocks noChangeArrowheads="1"/>
          </p:cNvSpPr>
          <p:nvPr/>
        </p:nvSpPr>
        <p:spPr bwMode="ltGray">
          <a:xfrm rot="16200000" flipH="1">
            <a:off x="7889082" y="1747044"/>
            <a:ext cx="4032250" cy="4256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rgbClr val="1B9AD9">
                  <a:alpha val="35999"/>
                </a:srgbClr>
              </a:gs>
              <a:gs pos="100000">
                <a:srgbClr val="B2DDF2"/>
              </a:gs>
            </a:gsLst>
            <a:lin ang="5400000" scaled="1"/>
          </a:gradFill>
          <a:ln w="0" algn="ctr">
            <a:noFill/>
            <a:miter lim="800000"/>
            <a:headEnd/>
            <a:tailEnd/>
          </a:ln>
        </p:spPr>
        <p:txBody>
          <a:bodyPr wrap="none" lIns="95735" tIns="47870" rIns="95735" bIns="47870" anchor="ctr"/>
          <a:lstStyle/>
          <a:p>
            <a:endParaRPr lang="en-US"/>
          </a:p>
        </p:txBody>
      </p:sp>
      <p:sp>
        <p:nvSpPr>
          <p:cNvPr id="46091" name="AutoShape 49"/>
          <p:cNvSpPr>
            <a:spLocks noChangeArrowheads="1"/>
          </p:cNvSpPr>
          <p:nvPr/>
        </p:nvSpPr>
        <p:spPr bwMode="gray">
          <a:xfrm>
            <a:off x="3482975" y="4349750"/>
            <a:ext cx="3781425"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46092" name="AutoShape 50"/>
          <p:cNvSpPr>
            <a:spLocks noChangeArrowheads="1"/>
          </p:cNvSpPr>
          <p:nvPr/>
        </p:nvSpPr>
        <p:spPr bwMode="gray">
          <a:xfrm>
            <a:off x="2695575" y="3459163"/>
            <a:ext cx="4492625"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46093" name="AutoShape 51"/>
          <p:cNvSpPr>
            <a:spLocks noChangeArrowheads="1"/>
          </p:cNvSpPr>
          <p:nvPr/>
        </p:nvSpPr>
        <p:spPr bwMode="gray">
          <a:xfrm>
            <a:off x="2867025" y="2635250"/>
            <a:ext cx="4552950"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sp>
        <p:nvSpPr>
          <p:cNvPr id="46094" name="AutoShape 52"/>
          <p:cNvSpPr>
            <a:spLocks noChangeArrowheads="1"/>
          </p:cNvSpPr>
          <p:nvPr/>
        </p:nvSpPr>
        <p:spPr bwMode="gray">
          <a:xfrm>
            <a:off x="4397375" y="1785938"/>
            <a:ext cx="3573463" cy="508000"/>
          </a:xfrm>
          <a:prstGeom prst="roundRect">
            <a:avLst>
              <a:gd name="adj" fmla="val 50000"/>
            </a:avLst>
          </a:prstGeom>
          <a:noFill/>
          <a:ln w="28575" algn="ctr">
            <a:solidFill>
              <a:schemeClr val="bg2"/>
            </a:solidFill>
            <a:round/>
            <a:headEnd/>
            <a:tailEnd/>
          </a:ln>
        </p:spPr>
        <p:txBody>
          <a:bodyPr wrap="none" lIns="95735" tIns="47870" rIns="95735" bIns="47870" anchor="ctr"/>
          <a:lstStyle/>
          <a:p>
            <a:pPr algn="l" rtl="0" eaLnBrk="0" hangingPunct="0"/>
            <a:endParaRPr lang="fa-IR" b="1">
              <a:solidFill>
                <a:schemeClr val="tx2"/>
              </a:solidFill>
              <a:latin typeface="Calibri" pitchFamily="34" charset="0"/>
            </a:endParaRPr>
          </a:p>
        </p:txBody>
      </p:sp>
      <p:grpSp>
        <p:nvGrpSpPr>
          <p:cNvPr id="46095" name="Group 53"/>
          <p:cNvGrpSpPr>
            <a:grpSpLocks/>
          </p:cNvGrpSpPr>
          <p:nvPr/>
        </p:nvGrpSpPr>
        <p:grpSpPr bwMode="auto">
          <a:xfrm>
            <a:off x="7867650" y="1778000"/>
            <a:ext cx="427038" cy="550863"/>
            <a:chOff x="2078" y="554"/>
            <a:chExt cx="1670" cy="4715"/>
          </a:xfrm>
        </p:grpSpPr>
        <p:sp>
          <p:nvSpPr>
            <p:cNvPr id="46145"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46146"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36" name="Oval 56"/>
            <p:cNvSpPr>
              <a:spLocks noChangeArrowheads="1"/>
            </p:cNvSpPr>
            <p:nvPr/>
          </p:nvSpPr>
          <p:spPr bwMode="gray">
            <a:xfrm>
              <a:off x="2730" y="554"/>
              <a:ext cx="1018" cy="463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48" name="Oval 57"/>
            <p:cNvSpPr>
              <a:spLocks noChangeArrowheads="1"/>
            </p:cNvSpPr>
            <p:nvPr/>
          </p:nvSpPr>
          <p:spPr bwMode="gray">
            <a:xfrm>
              <a:off x="2729" y="557"/>
              <a:ext cx="1016" cy="4629"/>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39" name="Oval 58"/>
            <p:cNvSpPr>
              <a:spLocks noChangeArrowheads="1"/>
            </p:cNvSpPr>
            <p:nvPr/>
          </p:nvSpPr>
          <p:spPr bwMode="gray">
            <a:xfrm>
              <a:off x="2333" y="636"/>
              <a:ext cx="1099" cy="463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50" name="Oval 59"/>
            <p:cNvSpPr>
              <a:spLocks noChangeArrowheads="1"/>
            </p:cNvSpPr>
            <p:nvPr/>
          </p:nvSpPr>
          <p:spPr bwMode="gray">
            <a:xfrm>
              <a:off x="2337" y="640"/>
              <a:ext cx="1096" cy="4629"/>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46096" name="Group 60"/>
          <p:cNvGrpSpPr>
            <a:grpSpLocks/>
          </p:cNvGrpSpPr>
          <p:nvPr/>
        </p:nvGrpSpPr>
        <p:grpSpPr bwMode="auto">
          <a:xfrm>
            <a:off x="7351713" y="2603500"/>
            <a:ext cx="427037" cy="552450"/>
            <a:chOff x="2078" y="1038"/>
            <a:chExt cx="1670" cy="3749"/>
          </a:xfrm>
        </p:grpSpPr>
        <p:sp>
          <p:nvSpPr>
            <p:cNvPr id="46139"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46140"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49" name="Oval 63"/>
            <p:cNvSpPr>
              <a:spLocks noChangeArrowheads="1"/>
            </p:cNvSpPr>
            <p:nvPr/>
          </p:nvSpPr>
          <p:spPr bwMode="gray">
            <a:xfrm>
              <a:off x="2730" y="1038"/>
              <a:ext cx="1018" cy="36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42" name="Oval 64"/>
            <p:cNvSpPr>
              <a:spLocks noChangeArrowheads="1"/>
            </p:cNvSpPr>
            <p:nvPr/>
          </p:nvSpPr>
          <p:spPr bwMode="gray">
            <a:xfrm>
              <a:off x="2729" y="1038"/>
              <a:ext cx="1016" cy="3666"/>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51" name="Oval 65"/>
            <p:cNvSpPr>
              <a:spLocks noChangeArrowheads="1"/>
            </p:cNvSpPr>
            <p:nvPr/>
          </p:nvSpPr>
          <p:spPr bwMode="gray">
            <a:xfrm>
              <a:off x="2333" y="1113"/>
              <a:ext cx="1099" cy="36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44" name="Oval 66"/>
            <p:cNvSpPr>
              <a:spLocks noChangeArrowheads="1"/>
            </p:cNvSpPr>
            <p:nvPr/>
          </p:nvSpPr>
          <p:spPr bwMode="gray">
            <a:xfrm>
              <a:off x="2337" y="1121"/>
              <a:ext cx="1096" cy="3666"/>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46097" name="Group 67"/>
          <p:cNvGrpSpPr>
            <a:grpSpLocks/>
          </p:cNvGrpSpPr>
          <p:nvPr/>
        </p:nvGrpSpPr>
        <p:grpSpPr bwMode="auto">
          <a:xfrm>
            <a:off x="7094538" y="3451225"/>
            <a:ext cx="415925" cy="554038"/>
            <a:chOff x="2078" y="1140"/>
            <a:chExt cx="1729" cy="3543"/>
          </a:xfrm>
        </p:grpSpPr>
        <p:sp>
          <p:nvSpPr>
            <p:cNvPr id="46133"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46134"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58" name="Oval 70"/>
            <p:cNvSpPr>
              <a:spLocks noChangeArrowheads="1"/>
            </p:cNvSpPr>
            <p:nvPr/>
          </p:nvSpPr>
          <p:spPr bwMode="gray">
            <a:xfrm>
              <a:off x="2731" y="1140"/>
              <a:ext cx="1076" cy="346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36" name="Oval 71"/>
            <p:cNvSpPr>
              <a:spLocks noChangeArrowheads="1"/>
            </p:cNvSpPr>
            <p:nvPr/>
          </p:nvSpPr>
          <p:spPr bwMode="gray">
            <a:xfrm>
              <a:off x="2729" y="1143"/>
              <a:ext cx="1077" cy="3457"/>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0" name="Oval 72"/>
            <p:cNvSpPr>
              <a:spLocks noChangeArrowheads="1"/>
            </p:cNvSpPr>
            <p:nvPr/>
          </p:nvSpPr>
          <p:spPr bwMode="gray">
            <a:xfrm>
              <a:off x="2335" y="1221"/>
              <a:ext cx="1095" cy="34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38" name="Oval 73"/>
            <p:cNvSpPr>
              <a:spLocks noChangeArrowheads="1"/>
            </p:cNvSpPr>
            <p:nvPr/>
          </p:nvSpPr>
          <p:spPr bwMode="gray">
            <a:xfrm>
              <a:off x="2337" y="1226"/>
              <a:ext cx="1096" cy="3457"/>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46098" name="Group 74"/>
          <p:cNvGrpSpPr>
            <a:grpSpLocks/>
          </p:cNvGrpSpPr>
          <p:nvPr/>
        </p:nvGrpSpPr>
        <p:grpSpPr bwMode="auto">
          <a:xfrm>
            <a:off x="7172325" y="4289425"/>
            <a:ext cx="425450" cy="554038"/>
            <a:chOff x="2078" y="1140"/>
            <a:chExt cx="1670" cy="3543"/>
          </a:xfrm>
        </p:grpSpPr>
        <p:sp>
          <p:nvSpPr>
            <p:cNvPr id="46127"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46128"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65" name="Oval 77"/>
            <p:cNvSpPr>
              <a:spLocks noChangeArrowheads="1"/>
            </p:cNvSpPr>
            <p:nvPr/>
          </p:nvSpPr>
          <p:spPr bwMode="gray">
            <a:xfrm>
              <a:off x="2732" y="1140"/>
              <a:ext cx="1016" cy="346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30" name="Oval 78"/>
            <p:cNvSpPr>
              <a:spLocks noChangeArrowheads="1"/>
            </p:cNvSpPr>
            <p:nvPr/>
          </p:nvSpPr>
          <p:spPr bwMode="gray">
            <a:xfrm>
              <a:off x="2729" y="1143"/>
              <a:ext cx="1016" cy="3457"/>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67" name="Oval 79"/>
            <p:cNvSpPr>
              <a:spLocks noChangeArrowheads="1"/>
            </p:cNvSpPr>
            <p:nvPr/>
          </p:nvSpPr>
          <p:spPr bwMode="gray">
            <a:xfrm>
              <a:off x="2333" y="1221"/>
              <a:ext cx="1097" cy="34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32" name="Oval 80"/>
            <p:cNvSpPr>
              <a:spLocks noChangeArrowheads="1"/>
            </p:cNvSpPr>
            <p:nvPr/>
          </p:nvSpPr>
          <p:spPr bwMode="gray">
            <a:xfrm>
              <a:off x="2337" y="1226"/>
              <a:ext cx="1096" cy="3457"/>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grpSp>
        <p:nvGrpSpPr>
          <p:cNvPr id="46099" name="Group 81"/>
          <p:cNvGrpSpPr>
            <a:grpSpLocks/>
          </p:cNvGrpSpPr>
          <p:nvPr/>
        </p:nvGrpSpPr>
        <p:grpSpPr bwMode="auto">
          <a:xfrm>
            <a:off x="7662863" y="5064125"/>
            <a:ext cx="401637" cy="554038"/>
            <a:chOff x="2078" y="1140"/>
            <a:chExt cx="1684" cy="3543"/>
          </a:xfrm>
        </p:grpSpPr>
        <p:sp>
          <p:nvSpPr>
            <p:cNvPr id="46121" name="Oval 8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pPr algn="l" rtl="0"/>
              <a:endParaRPr lang="fa-IR">
                <a:latin typeface="Calibri" pitchFamily="34" charset="0"/>
              </a:endParaRPr>
            </a:p>
          </p:txBody>
        </p:sp>
        <p:sp>
          <p:nvSpPr>
            <p:cNvPr id="46122" name="Oval 8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pPr algn="l" rtl="0"/>
              <a:endParaRPr lang="fa-IR">
                <a:latin typeface="Calibri" pitchFamily="34" charset="0"/>
              </a:endParaRPr>
            </a:p>
          </p:txBody>
        </p:sp>
        <p:sp>
          <p:nvSpPr>
            <p:cNvPr id="72" name="Oval 84"/>
            <p:cNvSpPr>
              <a:spLocks noChangeArrowheads="1"/>
            </p:cNvSpPr>
            <p:nvPr/>
          </p:nvSpPr>
          <p:spPr bwMode="gray">
            <a:xfrm>
              <a:off x="2670" y="1140"/>
              <a:ext cx="1085" cy="346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24" name="Oval 85"/>
            <p:cNvSpPr>
              <a:spLocks noChangeArrowheads="1"/>
            </p:cNvSpPr>
            <p:nvPr/>
          </p:nvSpPr>
          <p:spPr bwMode="gray">
            <a:xfrm>
              <a:off x="2674" y="1143"/>
              <a:ext cx="1088" cy="3457"/>
            </a:xfrm>
            <a:prstGeom prst="ellipse">
              <a:avLst/>
            </a:prstGeom>
            <a:gradFill rotWithShape="1">
              <a:gsLst>
                <a:gs pos="0">
                  <a:srgbClr val="000000"/>
                </a:gs>
                <a:gs pos="100000">
                  <a:srgbClr val="E35E23"/>
                </a:gs>
              </a:gsLst>
              <a:lin ang="2700000" scaled="1"/>
            </a:gradFill>
            <a:ln w="38100" algn="ctr">
              <a:noFill/>
              <a:round/>
              <a:headEnd/>
              <a:tailEnd/>
            </a:ln>
          </p:spPr>
          <p:txBody>
            <a:bodyPr wrap="none" anchor="ctr">
              <a:spAutoFit/>
            </a:bodyPr>
            <a:lstStyle/>
            <a:p>
              <a:pPr algn="l" rtl="0"/>
              <a:endParaRPr lang="fa-IR">
                <a:latin typeface="Calibri" pitchFamily="34" charset="0"/>
              </a:endParaRPr>
            </a:p>
          </p:txBody>
        </p:sp>
        <p:sp>
          <p:nvSpPr>
            <p:cNvPr id="74" name="Oval 86"/>
            <p:cNvSpPr>
              <a:spLocks noChangeArrowheads="1"/>
            </p:cNvSpPr>
            <p:nvPr/>
          </p:nvSpPr>
          <p:spPr bwMode="gray">
            <a:xfrm>
              <a:off x="2338" y="1221"/>
              <a:ext cx="1098" cy="34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l" defTabSz="957011" rtl="0" fontAlgn="auto">
                <a:spcBef>
                  <a:spcPts val="0"/>
                </a:spcBef>
                <a:spcAft>
                  <a:spcPts val="0"/>
                </a:spcAft>
                <a:defRPr/>
              </a:pPr>
              <a:endParaRPr lang="fa-IR" dirty="0">
                <a:latin typeface="Arial" charset="0"/>
                <a:cs typeface="+mn-cs"/>
              </a:endParaRPr>
            </a:p>
          </p:txBody>
        </p:sp>
        <p:sp>
          <p:nvSpPr>
            <p:cNvPr id="46126" name="Oval 87"/>
            <p:cNvSpPr>
              <a:spLocks noChangeArrowheads="1"/>
            </p:cNvSpPr>
            <p:nvPr/>
          </p:nvSpPr>
          <p:spPr bwMode="gray">
            <a:xfrm>
              <a:off x="2337" y="1226"/>
              <a:ext cx="1096" cy="3457"/>
            </a:xfrm>
            <a:prstGeom prst="ellipse">
              <a:avLst/>
            </a:prstGeom>
            <a:gradFill rotWithShape="1">
              <a:gsLst>
                <a:gs pos="0">
                  <a:srgbClr val="E35E23"/>
                </a:gs>
                <a:gs pos="100000">
                  <a:srgbClr val="6E2E11"/>
                </a:gs>
              </a:gsLst>
              <a:lin ang="2700000" scaled="1"/>
            </a:gradFill>
            <a:ln w="38100" algn="ctr">
              <a:noFill/>
              <a:round/>
              <a:headEnd/>
              <a:tailEnd/>
            </a:ln>
          </p:spPr>
          <p:txBody>
            <a:bodyPr anchor="ctr">
              <a:spAutoFit/>
            </a:bodyPr>
            <a:lstStyle/>
            <a:p>
              <a:pPr algn="l" rtl="0"/>
              <a:endParaRPr lang="fa-IR">
                <a:latin typeface="Calibri" pitchFamily="34" charset="0"/>
              </a:endParaRPr>
            </a:p>
          </p:txBody>
        </p:sp>
      </p:grpSp>
      <p:sp>
        <p:nvSpPr>
          <p:cNvPr id="76" name="Rectangle 2"/>
          <p:cNvSpPr txBox="1">
            <a:spLocks noChangeArrowheads="1"/>
          </p:cNvSpPr>
          <p:nvPr/>
        </p:nvSpPr>
        <p:spPr>
          <a:xfrm>
            <a:off x="7959725" y="3271838"/>
            <a:ext cx="2182813" cy="1571625"/>
          </a:xfrm>
          <a:prstGeom prst="rect">
            <a:avLst/>
          </a:prstGeom>
        </p:spPr>
        <p:txBody>
          <a:bodyPr lIns="95735" tIns="47870" rIns="95735" bIns="47870"/>
          <a:lstStyle/>
          <a:p>
            <a:pPr algn="ctr" defTabSz="957011" fontAlgn="auto">
              <a:lnSpc>
                <a:spcPct val="200000"/>
              </a:lnSpc>
              <a:spcBef>
                <a:spcPts val="0"/>
              </a:spcBef>
              <a:spcAft>
                <a:spcPts val="0"/>
              </a:spcAft>
              <a:defRPr/>
            </a:pPr>
            <a:r>
              <a:rPr lang="fa-IR" sz="1500" b="1" kern="0" dirty="0">
                <a:latin typeface="+mj-lt"/>
                <a:ea typeface="+mj-ea"/>
                <a:cs typeface="B Nazanin" pitchFamily="2" charset="-78"/>
              </a:rPr>
              <a:t>ارائه بیان</a:t>
            </a:r>
          </a:p>
          <a:p>
            <a:pPr algn="ctr" defTabSz="957011" fontAlgn="auto">
              <a:lnSpc>
                <a:spcPct val="200000"/>
              </a:lnSpc>
              <a:spcBef>
                <a:spcPts val="0"/>
              </a:spcBef>
              <a:spcAft>
                <a:spcPts val="0"/>
              </a:spcAft>
              <a:defRPr/>
            </a:pPr>
            <a:r>
              <a:rPr lang="fa-IR" sz="1500" b="1" kern="0" dirty="0">
                <a:latin typeface="+mj-lt"/>
                <a:ea typeface="+mj-ea"/>
                <a:cs typeface="B Nazanin" pitchFamily="2" charset="-78"/>
              </a:rPr>
              <a:t> تصویری کامل بنا</a:t>
            </a:r>
            <a:endParaRPr lang="en-US" sz="1500" b="1" kern="0" dirty="0">
              <a:latin typeface="+mj-lt"/>
              <a:ea typeface="+mj-ea"/>
              <a:cs typeface="B Nazanin" pitchFamily="2" charset="-78"/>
            </a:endParaRPr>
          </a:p>
        </p:txBody>
      </p:sp>
      <p:sp>
        <p:nvSpPr>
          <p:cNvPr id="46101" name="Rectangle 52"/>
          <p:cNvSpPr>
            <a:spLocks noChangeArrowheads="1"/>
          </p:cNvSpPr>
          <p:nvPr/>
        </p:nvSpPr>
        <p:spPr bwMode="auto">
          <a:xfrm>
            <a:off x="7112000" y="1857375"/>
            <a:ext cx="693738" cy="342900"/>
          </a:xfrm>
          <a:prstGeom prst="rect">
            <a:avLst/>
          </a:prstGeom>
          <a:noFill/>
          <a:ln w="9525">
            <a:noFill/>
            <a:miter lim="800000"/>
            <a:headEnd/>
            <a:tailEnd/>
          </a:ln>
        </p:spPr>
        <p:txBody>
          <a:bodyPr wrap="none" lIns="95747" tIns="47875" rIns="95747" bIns="47875">
            <a:spAutoFit/>
          </a:bodyPr>
          <a:lstStyle/>
          <a:p>
            <a:pPr algn="l" rtl="0" eaLnBrk="0" hangingPunct="0"/>
            <a:r>
              <a:rPr lang="fa-IR" sz="1600" b="1" dirty="0">
                <a:solidFill>
                  <a:schemeClr val="tx2"/>
                </a:solidFill>
                <a:latin typeface="Calibri" pitchFamily="34" charset="0"/>
                <a:cs typeface="B Nazanin" pitchFamily="2" charset="-78"/>
              </a:rPr>
              <a:t>پلان ها</a:t>
            </a:r>
            <a:endParaRPr lang="en-US" sz="1600" b="1" dirty="0">
              <a:solidFill>
                <a:schemeClr val="tx2"/>
              </a:solidFill>
              <a:latin typeface="Calibri" pitchFamily="34" charset="0"/>
              <a:cs typeface="B Nazanin" pitchFamily="2" charset="-78"/>
            </a:endParaRPr>
          </a:p>
        </p:txBody>
      </p:sp>
      <p:sp>
        <p:nvSpPr>
          <p:cNvPr id="46102" name="Rectangle 53"/>
          <p:cNvSpPr>
            <a:spLocks noChangeArrowheads="1"/>
          </p:cNvSpPr>
          <p:nvPr/>
        </p:nvSpPr>
        <p:spPr bwMode="auto">
          <a:xfrm>
            <a:off x="6708775" y="2714625"/>
            <a:ext cx="571500" cy="342900"/>
          </a:xfrm>
          <a:prstGeom prst="rect">
            <a:avLst/>
          </a:prstGeom>
          <a:noFill/>
          <a:ln w="9525">
            <a:noFill/>
            <a:miter lim="800000"/>
            <a:headEnd/>
            <a:tailEnd/>
          </a:ln>
        </p:spPr>
        <p:txBody>
          <a:bodyPr wrap="none" lIns="95747" tIns="47875" rIns="95747" bIns="47875">
            <a:spAutoFit/>
          </a:bodyPr>
          <a:lstStyle/>
          <a:p>
            <a:pPr algn="l" rtl="0" eaLnBrk="0" hangingPunct="0"/>
            <a:r>
              <a:rPr lang="fa-IR" sz="1600" b="1">
                <a:solidFill>
                  <a:schemeClr val="tx2"/>
                </a:solidFill>
                <a:latin typeface="Calibri" pitchFamily="34" charset="0"/>
                <a:cs typeface="B Nazanin" pitchFamily="2" charset="-78"/>
              </a:rPr>
              <a:t>نما ها</a:t>
            </a:r>
            <a:endParaRPr lang="en-US" sz="1600" b="1">
              <a:solidFill>
                <a:schemeClr val="tx2"/>
              </a:solidFill>
              <a:latin typeface="Calibri" pitchFamily="34" charset="0"/>
              <a:cs typeface="B Nazanin" pitchFamily="2" charset="-78"/>
            </a:endParaRPr>
          </a:p>
        </p:txBody>
      </p:sp>
      <p:sp>
        <p:nvSpPr>
          <p:cNvPr id="46103" name="Rectangle 54"/>
          <p:cNvSpPr>
            <a:spLocks noChangeArrowheads="1"/>
          </p:cNvSpPr>
          <p:nvPr/>
        </p:nvSpPr>
        <p:spPr bwMode="auto">
          <a:xfrm>
            <a:off x="6367463" y="3559175"/>
            <a:ext cx="671512" cy="342900"/>
          </a:xfrm>
          <a:prstGeom prst="rect">
            <a:avLst/>
          </a:prstGeom>
          <a:noFill/>
          <a:ln w="9525">
            <a:noFill/>
            <a:miter lim="800000"/>
            <a:headEnd/>
            <a:tailEnd/>
          </a:ln>
        </p:spPr>
        <p:txBody>
          <a:bodyPr wrap="none" lIns="95747" tIns="47875" rIns="95747" bIns="47875">
            <a:spAutoFit/>
          </a:bodyPr>
          <a:lstStyle/>
          <a:p>
            <a:pPr algn="l" rtl="0" eaLnBrk="0" hangingPunct="0"/>
            <a:r>
              <a:rPr lang="fa-IR" sz="1600" b="1">
                <a:solidFill>
                  <a:schemeClr val="tx2"/>
                </a:solidFill>
                <a:latin typeface="Calibri" pitchFamily="34" charset="0"/>
                <a:cs typeface="B Nazanin" pitchFamily="2" charset="-78"/>
              </a:rPr>
              <a:t>مقا طع</a:t>
            </a:r>
            <a:endParaRPr lang="en-US" sz="1600" b="1">
              <a:solidFill>
                <a:schemeClr val="tx2"/>
              </a:solidFill>
              <a:latin typeface="Calibri" pitchFamily="34" charset="0"/>
              <a:cs typeface="B Nazanin" pitchFamily="2" charset="-78"/>
            </a:endParaRPr>
          </a:p>
        </p:txBody>
      </p:sp>
      <p:sp>
        <p:nvSpPr>
          <p:cNvPr id="46104" name="Rectangle 55"/>
          <p:cNvSpPr>
            <a:spLocks noChangeArrowheads="1"/>
          </p:cNvSpPr>
          <p:nvPr/>
        </p:nvSpPr>
        <p:spPr bwMode="auto">
          <a:xfrm>
            <a:off x="5837238" y="5214938"/>
            <a:ext cx="1766887" cy="342900"/>
          </a:xfrm>
          <a:prstGeom prst="rect">
            <a:avLst/>
          </a:prstGeom>
          <a:noFill/>
          <a:ln w="9525">
            <a:noFill/>
            <a:miter lim="800000"/>
            <a:headEnd/>
            <a:tailEnd/>
          </a:ln>
        </p:spPr>
        <p:txBody>
          <a:bodyPr wrap="none" lIns="95747" tIns="47875" rIns="95747" bIns="47875">
            <a:spAutoFit/>
          </a:bodyPr>
          <a:lstStyle/>
          <a:p>
            <a:pPr algn="l" rtl="0" eaLnBrk="0" hangingPunct="0"/>
            <a:r>
              <a:rPr lang="fa-IR" sz="1600" b="1">
                <a:solidFill>
                  <a:schemeClr val="tx2"/>
                </a:solidFill>
                <a:latin typeface="Calibri" pitchFamily="34" charset="0"/>
                <a:cs typeface="B Nazanin" pitchFamily="2" charset="-78"/>
              </a:rPr>
              <a:t>مستند سا زی تصویری</a:t>
            </a:r>
            <a:endParaRPr lang="en-US" sz="1600" b="1">
              <a:solidFill>
                <a:schemeClr val="tx2"/>
              </a:solidFill>
              <a:latin typeface="Calibri" pitchFamily="34" charset="0"/>
              <a:cs typeface="B Nazanin" pitchFamily="2" charset="-78"/>
            </a:endParaRPr>
          </a:p>
        </p:txBody>
      </p:sp>
      <p:sp>
        <p:nvSpPr>
          <p:cNvPr id="46105" name="Rectangle 56"/>
          <p:cNvSpPr>
            <a:spLocks noChangeArrowheads="1"/>
          </p:cNvSpPr>
          <p:nvPr/>
        </p:nvSpPr>
        <p:spPr bwMode="auto">
          <a:xfrm>
            <a:off x="4894263" y="4429125"/>
            <a:ext cx="2144712" cy="342900"/>
          </a:xfrm>
          <a:prstGeom prst="rect">
            <a:avLst/>
          </a:prstGeom>
          <a:noFill/>
          <a:ln w="9525">
            <a:noFill/>
            <a:miter lim="800000"/>
            <a:headEnd/>
            <a:tailEnd/>
          </a:ln>
        </p:spPr>
        <p:txBody>
          <a:bodyPr wrap="none" lIns="95747" tIns="47875" rIns="95747" bIns="47875">
            <a:spAutoFit/>
          </a:bodyPr>
          <a:lstStyle/>
          <a:p>
            <a:pPr algn="l" rtl="0" eaLnBrk="0" hangingPunct="0"/>
            <a:r>
              <a:rPr lang="fa-IR" sz="1600" b="1">
                <a:solidFill>
                  <a:schemeClr val="tx2"/>
                </a:solidFill>
                <a:latin typeface="Calibri" pitchFamily="34" charset="0"/>
                <a:cs typeface="B Nazanin" pitchFamily="2" charset="-78"/>
              </a:rPr>
              <a:t>معرفی جبهه های مختلف بنا</a:t>
            </a:r>
            <a:endParaRPr lang="en-US" sz="1500" b="1">
              <a:solidFill>
                <a:schemeClr val="tx2"/>
              </a:solidFill>
              <a:latin typeface="Calibri" pitchFamily="34" charset="0"/>
            </a:endParaRPr>
          </a:p>
        </p:txBody>
      </p:sp>
      <p:pic>
        <p:nvPicPr>
          <p:cNvPr id="46106" name="Picture 76"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46107" name="Group 77"/>
          <p:cNvGrpSpPr>
            <a:grpSpLocks/>
          </p:cNvGrpSpPr>
          <p:nvPr/>
        </p:nvGrpSpPr>
        <p:grpSpPr bwMode="auto">
          <a:xfrm>
            <a:off x="325438" y="1616075"/>
            <a:ext cx="3425825" cy="5187950"/>
            <a:chOff x="421417" y="2261407"/>
            <a:chExt cx="4426324" cy="7263590"/>
          </a:xfrm>
        </p:grpSpPr>
        <p:grpSp>
          <p:nvGrpSpPr>
            <p:cNvPr id="46109" name="Group 82"/>
            <p:cNvGrpSpPr>
              <a:grpSpLocks/>
            </p:cNvGrpSpPr>
            <p:nvPr/>
          </p:nvGrpSpPr>
          <p:grpSpPr bwMode="auto">
            <a:xfrm>
              <a:off x="421417" y="2261407"/>
              <a:ext cx="4426324" cy="7263590"/>
              <a:chOff x="80891" y="3033303"/>
              <a:chExt cx="5100710" cy="6278942"/>
            </a:xfrm>
          </p:grpSpPr>
          <p:pic>
            <p:nvPicPr>
              <p:cNvPr id="46111"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6112" name="Group 29"/>
              <p:cNvGrpSpPr>
                <a:grpSpLocks/>
              </p:cNvGrpSpPr>
              <p:nvPr/>
            </p:nvGrpSpPr>
            <p:grpSpPr bwMode="auto">
              <a:xfrm>
                <a:off x="80891" y="3033303"/>
                <a:ext cx="5100710" cy="6278942"/>
                <a:chOff x="80891" y="3033303"/>
                <a:chExt cx="5100710" cy="6278942"/>
              </a:xfrm>
            </p:grpSpPr>
            <p:sp>
              <p:nvSpPr>
                <p:cNvPr id="9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9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9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9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0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0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10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6120"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6110" name="TextBox 8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0" name="Slide Number Placeholder 36"/>
          <p:cNvSpPr>
            <a:spLocks noGrp="1"/>
          </p:cNvSpPr>
          <p:nvPr>
            <p:ph type="sldNum" sz="quarter" idx="12"/>
          </p:nvPr>
        </p:nvSpPr>
        <p:spPr>
          <a:xfrm>
            <a:off x="3525838" y="6438900"/>
            <a:ext cx="2311400" cy="365125"/>
          </a:xfrm>
        </p:spPr>
        <p:txBody>
          <a:bodyPr/>
          <a:lstStyle/>
          <a:p>
            <a:pPr>
              <a:defRPr/>
            </a:pPr>
            <a:fld id="{A115A785-335E-4217-8C6E-3563C9C7EE26}" type="slidenum">
              <a:rPr lang="en-US" smtClean="0">
                <a:latin typeface="F_jalal" pitchFamily="2" charset="0"/>
              </a:rPr>
              <a:pPr>
                <a:defRPr/>
              </a:pPr>
              <a:t>44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710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710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47109" name="Group 55"/>
          <p:cNvGrpSpPr>
            <a:grpSpLocks/>
          </p:cNvGrpSpPr>
          <p:nvPr/>
        </p:nvGrpSpPr>
        <p:grpSpPr bwMode="auto">
          <a:xfrm>
            <a:off x="3475038" y="247650"/>
            <a:ext cx="6018212" cy="671513"/>
            <a:chOff x="4431324" y="198438"/>
            <a:chExt cx="7777088" cy="939701"/>
          </a:xfrm>
        </p:grpSpPr>
        <p:sp>
          <p:nvSpPr>
            <p:cNvPr id="27" name="Rectangle 2"/>
            <p:cNvSpPr txBox="1">
              <a:spLocks noChangeArrowheads="1"/>
            </p:cNvSpPr>
            <p:nvPr/>
          </p:nvSpPr>
          <p:spPr>
            <a:xfrm>
              <a:off x="4431324" y="198438"/>
              <a:ext cx="7697082" cy="486512"/>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sp>
          <p:nvSpPr>
            <p:cNvPr id="28" name="Text Box 35"/>
            <p:cNvSpPr txBox="1">
              <a:spLocks noChangeArrowheads="1"/>
            </p:cNvSpPr>
            <p:nvPr/>
          </p:nvSpPr>
          <p:spPr bwMode="auto">
            <a:xfrm>
              <a:off x="7483898" y="684950"/>
              <a:ext cx="4724514" cy="453189"/>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7111" name="Picture 3" descr="پلان وهمکف خطوط برش.png"/>
          <p:cNvPicPr>
            <a:picLocks noChangeAspect="1"/>
          </p:cNvPicPr>
          <p:nvPr/>
        </p:nvPicPr>
        <p:blipFill>
          <a:blip r:embed="rId5">
            <a:clrChange>
              <a:clrFrom>
                <a:srgbClr val="FFFFFF"/>
              </a:clrFrom>
              <a:clrTo>
                <a:srgbClr val="FFFFFF">
                  <a:alpha val="0"/>
                </a:srgbClr>
              </a:clrTo>
            </a:clrChange>
            <a:lum bright="-10000"/>
          </a:blip>
          <a:srcRect l="3999" r="3000"/>
          <a:stretch>
            <a:fillRect/>
          </a:stretch>
        </p:blipFill>
        <p:spPr bwMode="auto">
          <a:xfrm>
            <a:off x="2573338" y="1143000"/>
            <a:ext cx="5032375" cy="3346450"/>
          </a:xfrm>
          <a:prstGeom prst="rect">
            <a:avLst/>
          </a:prstGeom>
          <a:noFill/>
          <a:ln w="9525">
            <a:noFill/>
            <a:miter lim="800000"/>
            <a:headEnd/>
            <a:tailEnd/>
          </a:ln>
        </p:spPr>
      </p:pic>
      <p:pic>
        <p:nvPicPr>
          <p:cNvPr id="47112" name="Picture 3" descr="پلان مدرسه طبقه اول.png"/>
          <p:cNvPicPr>
            <a:picLocks noChangeAspect="1"/>
          </p:cNvPicPr>
          <p:nvPr/>
        </p:nvPicPr>
        <p:blipFill>
          <a:blip r:embed="rId6">
            <a:clrChange>
              <a:clrFrom>
                <a:srgbClr val="FFFFFF"/>
              </a:clrFrom>
              <a:clrTo>
                <a:srgbClr val="FFFFFF">
                  <a:alpha val="0"/>
                </a:srgbClr>
              </a:clrTo>
            </a:clrChange>
            <a:lum bright="-10000"/>
          </a:blip>
          <a:srcRect t="2899" r="7600" b="15012"/>
          <a:stretch>
            <a:fillRect/>
          </a:stretch>
        </p:blipFill>
        <p:spPr bwMode="auto">
          <a:xfrm>
            <a:off x="4716463" y="3700463"/>
            <a:ext cx="4759325" cy="2559050"/>
          </a:xfrm>
          <a:prstGeom prst="rect">
            <a:avLst/>
          </a:prstGeom>
          <a:noFill/>
          <a:ln w="9525">
            <a:noFill/>
            <a:miter lim="800000"/>
            <a:headEnd/>
            <a:tailEnd/>
          </a:ln>
        </p:spPr>
      </p:pic>
      <p:sp>
        <p:nvSpPr>
          <p:cNvPr id="36" name="Rectangle 2"/>
          <p:cNvSpPr txBox="1">
            <a:spLocks noChangeArrowheads="1"/>
          </p:cNvSpPr>
          <p:nvPr/>
        </p:nvSpPr>
        <p:spPr>
          <a:xfrm>
            <a:off x="3006725" y="5006975"/>
            <a:ext cx="1081088" cy="349250"/>
          </a:xfrm>
          <a:prstGeom prst="rect">
            <a:avLst/>
          </a:prstGeom>
        </p:spPr>
        <p:txBody>
          <a:bodyPr lIns="95747" tIns="47875" rIns="95747" bIns="47875"/>
          <a:lstStyle/>
          <a:p>
            <a:pPr algn="just" defTabSz="957011" fontAlgn="auto">
              <a:spcBef>
                <a:spcPts val="0"/>
              </a:spcBef>
              <a:spcAft>
                <a:spcPts val="0"/>
              </a:spcAft>
              <a:defRPr/>
            </a:pPr>
            <a:r>
              <a:rPr lang="fa-IR" sz="1300" b="1" kern="0" dirty="0" err="1">
                <a:latin typeface="+mj-lt"/>
                <a:ea typeface="+mj-ea"/>
                <a:cs typeface="B Nazanin" pitchFamily="2" charset="-78"/>
              </a:rPr>
              <a:t>پلان</a:t>
            </a:r>
            <a:r>
              <a:rPr lang="fa-IR" sz="1300" b="1" kern="0" dirty="0">
                <a:latin typeface="+mj-lt"/>
                <a:ea typeface="+mj-ea"/>
                <a:cs typeface="B Nazanin" pitchFamily="2" charset="-78"/>
              </a:rPr>
              <a:t> طبقه اول</a:t>
            </a:r>
            <a:endParaRPr lang="en-US" sz="1300" b="1" kern="0" dirty="0">
              <a:latin typeface="+mj-lt"/>
              <a:ea typeface="+mj-ea"/>
              <a:cs typeface="B Nazanin" pitchFamily="2" charset="-78"/>
            </a:endParaRPr>
          </a:p>
        </p:txBody>
      </p:sp>
      <p:sp>
        <p:nvSpPr>
          <p:cNvPr id="37" name="Rectangle 2"/>
          <p:cNvSpPr txBox="1">
            <a:spLocks noChangeArrowheads="1"/>
          </p:cNvSpPr>
          <p:nvPr/>
        </p:nvSpPr>
        <p:spPr>
          <a:xfrm>
            <a:off x="8078788" y="2549525"/>
            <a:ext cx="1177925" cy="171450"/>
          </a:xfrm>
          <a:prstGeom prst="rect">
            <a:avLst/>
          </a:prstGeom>
        </p:spPr>
        <p:txBody>
          <a:bodyPr lIns="95747" tIns="47875" rIns="95747" bIns="47875"/>
          <a:lstStyle/>
          <a:p>
            <a:pPr algn="ctr" defTabSz="957011" fontAlgn="auto">
              <a:spcBef>
                <a:spcPts val="0"/>
              </a:spcBef>
              <a:spcAft>
                <a:spcPts val="0"/>
              </a:spcAft>
              <a:defRPr/>
            </a:pPr>
            <a:r>
              <a:rPr lang="fa-IR" sz="1300" b="1" kern="0" dirty="0">
                <a:latin typeface="+mj-lt"/>
                <a:ea typeface="+mj-ea"/>
                <a:cs typeface="B Nazanin" pitchFamily="2" charset="-78"/>
              </a:rPr>
              <a:t>پلان طبقه </a:t>
            </a:r>
            <a:r>
              <a:rPr lang="fa-IR" sz="1300" b="1" kern="0" dirty="0" smtClean="0">
                <a:latin typeface="+mj-lt"/>
                <a:ea typeface="+mj-ea"/>
                <a:cs typeface="B Nazanin" pitchFamily="2" charset="-78"/>
              </a:rPr>
              <a:t>هم</a:t>
            </a:r>
            <a:r>
              <a:rPr lang="fa-IR" sz="1300" b="1" kern="0" dirty="0">
                <a:latin typeface="+mj-lt"/>
                <a:ea typeface="+mj-ea"/>
                <a:cs typeface="B Nazanin" pitchFamily="2" charset="-78"/>
              </a:rPr>
              <a:t>ک</a:t>
            </a:r>
            <a:r>
              <a:rPr lang="fa-IR" sz="1300" b="1" kern="0" dirty="0" smtClean="0">
                <a:latin typeface="+mj-lt"/>
                <a:ea typeface="+mj-ea"/>
                <a:cs typeface="B Nazanin" pitchFamily="2" charset="-78"/>
              </a:rPr>
              <a:t>ف</a:t>
            </a:r>
            <a:endParaRPr lang="en-US" sz="1300" b="1" kern="0" dirty="0">
              <a:latin typeface="+mj-lt"/>
              <a:ea typeface="+mj-ea"/>
              <a:cs typeface="B Nazanin" pitchFamily="2" charset="-78"/>
            </a:endParaRPr>
          </a:p>
        </p:txBody>
      </p:sp>
      <p:sp>
        <p:nvSpPr>
          <p:cNvPr id="38" name="Left Arrow 37"/>
          <p:cNvSpPr/>
          <p:nvPr/>
        </p:nvSpPr>
        <p:spPr>
          <a:xfrm>
            <a:off x="7643813" y="2430463"/>
            <a:ext cx="341312" cy="444500"/>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sp>
        <p:nvSpPr>
          <p:cNvPr id="39" name="Left Arrow 38"/>
          <p:cNvSpPr/>
          <p:nvPr/>
        </p:nvSpPr>
        <p:spPr>
          <a:xfrm flipH="1">
            <a:off x="4244975" y="4941888"/>
            <a:ext cx="341313" cy="446087"/>
          </a:xfrm>
          <a:prstGeom prst="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1" anchor="ctr"/>
          <a:lstStyle/>
          <a:p>
            <a:pPr algn="ctr" defTabSz="957011" rtl="0" fontAlgn="auto">
              <a:spcBef>
                <a:spcPts val="0"/>
              </a:spcBef>
              <a:spcAft>
                <a:spcPts val="0"/>
              </a:spcAft>
              <a:defRPr/>
            </a:pPr>
            <a:endParaRPr lang="fa-IR" dirty="0"/>
          </a:p>
        </p:txBody>
      </p:sp>
      <p:grpSp>
        <p:nvGrpSpPr>
          <p:cNvPr id="47117" name="Group 39"/>
          <p:cNvGrpSpPr>
            <a:grpSpLocks/>
          </p:cNvGrpSpPr>
          <p:nvPr/>
        </p:nvGrpSpPr>
        <p:grpSpPr bwMode="auto">
          <a:xfrm>
            <a:off x="325438" y="1616075"/>
            <a:ext cx="3425825" cy="5187950"/>
            <a:chOff x="421417" y="2261407"/>
            <a:chExt cx="4426324" cy="7263590"/>
          </a:xfrm>
        </p:grpSpPr>
        <p:grpSp>
          <p:nvGrpSpPr>
            <p:cNvPr id="47121" name="Group 82"/>
            <p:cNvGrpSpPr>
              <a:grpSpLocks/>
            </p:cNvGrpSpPr>
            <p:nvPr/>
          </p:nvGrpSpPr>
          <p:grpSpPr bwMode="auto">
            <a:xfrm>
              <a:off x="421417" y="2261407"/>
              <a:ext cx="4426324" cy="7263590"/>
              <a:chOff x="80891" y="3033303"/>
              <a:chExt cx="5100710" cy="6278942"/>
            </a:xfrm>
          </p:grpSpPr>
          <p:pic>
            <p:nvPicPr>
              <p:cNvPr id="47123"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7124"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7132"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7122"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pic>
        <p:nvPicPr>
          <p:cNvPr id="47118" name="Picture 53"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pic>
        <p:nvPicPr>
          <p:cNvPr id="47119"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1" name="Slide Number Placeholder 36"/>
          <p:cNvSpPr>
            <a:spLocks noGrp="1"/>
          </p:cNvSpPr>
          <p:nvPr>
            <p:ph type="sldNum" sz="quarter" idx="12"/>
          </p:nvPr>
        </p:nvSpPr>
        <p:spPr>
          <a:xfrm>
            <a:off x="3525838" y="6438900"/>
            <a:ext cx="2311400" cy="365125"/>
          </a:xfrm>
        </p:spPr>
        <p:txBody>
          <a:bodyPr/>
          <a:lstStyle/>
          <a:p>
            <a:pPr>
              <a:defRPr/>
            </a:pPr>
            <a:fld id="{A2562557-00DA-4BA2-9E4A-713EDB49FFB4}" type="slidenum">
              <a:rPr lang="en-US" smtClean="0">
                <a:latin typeface="F_jalal" pitchFamily="2" charset="0"/>
              </a:rPr>
              <a:pPr>
                <a:defRPr/>
              </a:pPr>
              <a:t>45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813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813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8135" name="Group 11"/>
          <p:cNvGrpSpPr>
            <a:grpSpLocks/>
          </p:cNvGrpSpPr>
          <p:nvPr/>
        </p:nvGrpSpPr>
        <p:grpSpPr bwMode="auto">
          <a:xfrm>
            <a:off x="3228975" y="1470025"/>
            <a:ext cx="6022975" cy="5073650"/>
            <a:chOff x="1885" y="675"/>
            <a:chExt cx="3580" cy="3447"/>
          </a:xfrm>
        </p:grpSpPr>
        <p:pic>
          <p:nvPicPr>
            <p:cNvPr id="48153" name="Picture 4" descr="برش الف - الف.png"/>
            <p:cNvPicPr>
              <a:picLocks noChangeAspect="1"/>
            </p:cNvPicPr>
            <p:nvPr/>
          </p:nvPicPr>
          <p:blipFill>
            <a:blip r:embed="rId5">
              <a:clrChange>
                <a:clrFrom>
                  <a:srgbClr val="FFFFFF"/>
                </a:clrFrom>
                <a:clrTo>
                  <a:srgbClr val="FFFFFF">
                    <a:alpha val="0"/>
                  </a:srgbClr>
                </a:clrTo>
              </a:clrChange>
              <a:lum bright="-40000"/>
            </a:blip>
            <a:srcRect t="32500" r="8521" b="35001"/>
            <a:stretch>
              <a:fillRect/>
            </a:stretch>
          </p:blipFill>
          <p:spPr bwMode="auto">
            <a:xfrm>
              <a:off x="2124" y="675"/>
              <a:ext cx="3134" cy="822"/>
            </a:xfrm>
            <a:prstGeom prst="rect">
              <a:avLst/>
            </a:prstGeom>
            <a:noFill/>
            <a:ln w="9525">
              <a:noFill/>
              <a:miter lim="800000"/>
              <a:headEnd/>
              <a:tailEnd/>
            </a:ln>
          </p:spPr>
        </p:pic>
        <p:pic>
          <p:nvPicPr>
            <p:cNvPr id="48154" name="Picture 5" descr="برش ب -ب.png"/>
            <p:cNvPicPr>
              <a:picLocks noChangeAspect="1"/>
            </p:cNvPicPr>
            <p:nvPr/>
          </p:nvPicPr>
          <p:blipFill>
            <a:blip r:embed="rId6">
              <a:clrChange>
                <a:clrFrom>
                  <a:srgbClr val="FFFFFF"/>
                </a:clrFrom>
                <a:clrTo>
                  <a:srgbClr val="FFFFFF">
                    <a:alpha val="0"/>
                  </a:srgbClr>
                </a:clrTo>
              </a:clrChange>
              <a:lum bright="-40000"/>
            </a:blip>
            <a:srcRect t="33450" r="7042" b="38380"/>
            <a:stretch>
              <a:fillRect/>
            </a:stretch>
          </p:blipFill>
          <p:spPr bwMode="auto">
            <a:xfrm>
              <a:off x="2439" y="3330"/>
              <a:ext cx="2610" cy="792"/>
            </a:xfrm>
            <a:prstGeom prst="rect">
              <a:avLst/>
            </a:prstGeom>
            <a:noFill/>
            <a:ln w="9525">
              <a:noFill/>
              <a:miter lim="800000"/>
              <a:headEnd/>
              <a:tailEnd/>
            </a:ln>
          </p:spPr>
        </p:pic>
        <p:sp>
          <p:nvSpPr>
            <p:cNvPr id="48155" name="TextBox 7"/>
            <p:cNvSpPr txBox="1">
              <a:spLocks noChangeArrowheads="1"/>
            </p:cNvSpPr>
            <p:nvPr/>
          </p:nvSpPr>
          <p:spPr bwMode="auto">
            <a:xfrm>
              <a:off x="1885" y="1125"/>
              <a:ext cx="990" cy="230"/>
            </a:xfrm>
            <a:prstGeom prst="rect">
              <a:avLst/>
            </a:prstGeom>
            <a:noFill/>
            <a:ln w="9525">
              <a:noFill/>
              <a:miter lim="800000"/>
              <a:headEnd/>
              <a:tailEnd/>
            </a:ln>
          </p:spPr>
          <p:txBody>
            <a:bodyPr>
              <a:spAutoFit/>
            </a:bodyPr>
            <a:lstStyle/>
            <a:p>
              <a:pPr algn="l" rtl="0"/>
              <a:r>
                <a:rPr lang="fa-IR" sz="1600" b="1">
                  <a:solidFill>
                    <a:schemeClr val="tx2"/>
                  </a:solidFill>
                  <a:latin typeface="Calibri" pitchFamily="34" charset="0"/>
                </a:rPr>
                <a:t>برش الف-الف</a:t>
              </a:r>
            </a:p>
          </p:txBody>
        </p:sp>
        <p:sp>
          <p:nvSpPr>
            <p:cNvPr id="48156" name="TextBox 8"/>
            <p:cNvSpPr txBox="1">
              <a:spLocks noChangeArrowheads="1"/>
            </p:cNvSpPr>
            <p:nvPr/>
          </p:nvSpPr>
          <p:spPr bwMode="auto">
            <a:xfrm>
              <a:off x="1964" y="3752"/>
              <a:ext cx="990" cy="230"/>
            </a:xfrm>
            <a:prstGeom prst="rect">
              <a:avLst/>
            </a:prstGeom>
            <a:noFill/>
            <a:ln w="9525">
              <a:noFill/>
              <a:miter lim="800000"/>
              <a:headEnd/>
              <a:tailEnd/>
            </a:ln>
          </p:spPr>
          <p:txBody>
            <a:bodyPr>
              <a:spAutoFit/>
            </a:bodyPr>
            <a:lstStyle/>
            <a:p>
              <a:pPr algn="l" rtl="0"/>
              <a:r>
                <a:rPr lang="fa-IR" sz="1600" b="1">
                  <a:solidFill>
                    <a:schemeClr val="tx2"/>
                  </a:solidFill>
                  <a:latin typeface="Calibri" pitchFamily="34" charset="0"/>
                </a:rPr>
                <a:t>برش ب- ب</a:t>
              </a:r>
            </a:p>
          </p:txBody>
        </p:sp>
        <p:pic>
          <p:nvPicPr>
            <p:cNvPr id="48157" name="Picture 9" descr="پلان وهمکف خطوط برش.png"/>
            <p:cNvPicPr>
              <a:picLocks noChangeAspect="1"/>
            </p:cNvPicPr>
            <p:nvPr/>
          </p:nvPicPr>
          <p:blipFill>
            <a:blip r:embed="rId7">
              <a:clrChange>
                <a:clrFrom>
                  <a:srgbClr val="FFFFFF"/>
                </a:clrFrom>
                <a:clrTo>
                  <a:srgbClr val="FFFFFF">
                    <a:alpha val="0"/>
                  </a:srgbClr>
                </a:clrTo>
              </a:clrChange>
              <a:lum bright="-10000"/>
            </a:blip>
            <a:srcRect l="3999" r="3000" b="21938"/>
            <a:stretch>
              <a:fillRect/>
            </a:stretch>
          </p:blipFill>
          <p:spPr bwMode="auto">
            <a:xfrm>
              <a:off x="2124" y="1350"/>
              <a:ext cx="3341" cy="1879"/>
            </a:xfrm>
            <a:prstGeom prst="rect">
              <a:avLst/>
            </a:prstGeom>
            <a:noFill/>
            <a:ln w="9525">
              <a:noFill/>
              <a:miter lim="800000"/>
              <a:headEnd/>
              <a:tailEnd/>
            </a:ln>
          </p:spPr>
        </p:pic>
      </p:grpSp>
      <p:pic>
        <p:nvPicPr>
          <p:cNvPr id="48136" name="Picture 39"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48137" name="Group 40"/>
          <p:cNvGrpSpPr>
            <a:grpSpLocks/>
          </p:cNvGrpSpPr>
          <p:nvPr/>
        </p:nvGrpSpPr>
        <p:grpSpPr bwMode="auto">
          <a:xfrm>
            <a:off x="325438" y="1616075"/>
            <a:ext cx="3425825" cy="5187950"/>
            <a:chOff x="421417" y="2261407"/>
            <a:chExt cx="4426324" cy="7263590"/>
          </a:xfrm>
        </p:grpSpPr>
        <p:grpSp>
          <p:nvGrpSpPr>
            <p:cNvPr id="48141" name="Group 82"/>
            <p:cNvGrpSpPr>
              <a:grpSpLocks/>
            </p:cNvGrpSpPr>
            <p:nvPr/>
          </p:nvGrpSpPr>
          <p:grpSpPr bwMode="auto">
            <a:xfrm>
              <a:off x="421417" y="2261407"/>
              <a:ext cx="4426324" cy="7263590"/>
              <a:chOff x="80891" y="3033303"/>
              <a:chExt cx="5100710" cy="6278942"/>
            </a:xfrm>
          </p:grpSpPr>
          <p:pic>
            <p:nvPicPr>
              <p:cNvPr id="48143"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8144" name="Group 29"/>
              <p:cNvGrpSpPr>
                <a:grpSpLocks/>
              </p:cNvGrpSpPr>
              <p:nvPr/>
            </p:nvGrpSpPr>
            <p:grpSpPr bwMode="auto">
              <a:xfrm>
                <a:off x="80891" y="3033303"/>
                <a:ext cx="5100710" cy="6278942"/>
                <a:chOff x="80891" y="3033303"/>
                <a:chExt cx="5100710" cy="6278942"/>
              </a:xfrm>
            </p:grpSpPr>
            <p:sp>
              <p:nvSpPr>
                <p:cNvPr id="4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8152"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8142" name="TextBox 4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8139"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525838" y="6438900"/>
            <a:ext cx="2311400" cy="365125"/>
          </a:xfrm>
        </p:spPr>
        <p:txBody>
          <a:bodyPr/>
          <a:lstStyle/>
          <a:p>
            <a:pPr>
              <a:defRPr/>
            </a:pPr>
            <a:fld id="{FCEB6BD7-87A0-4DE9-91A8-DD672D3F4129}" type="slidenum">
              <a:rPr lang="en-US" smtClean="0">
                <a:latin typeface="F_jalal" pitchFamily="2" charset="0"/>
              </a:rPr>
              <a:pPr>
                <a:defRPr/>
              </a:pPr>
              <a:t>46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4915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4915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9159" name="Group 12"/>
          <p:cNvGrpSpPr>
            <a:grpSpLocks/>
          </p:cNvGrpSpPr>
          <p:nvPr/>
        </p:nvGrpSpPr>
        <p:grpSpPr bwMode="auto">
          <a:xfrm>
            <a:off x="3074988" y="1143000"/>
            <a:ext cx="6242050" cy="5237163"/>
            <a:chOff x="2659063" y="642938"/>
            <a:chExt cx="6161087" cy="5564552"/>
          </a:xfrm>
        </p:grpSpPr>
        <p:pic>
          <p:nvPicPr>
            <p:cNvPr id="49177" name="Picture 3" descr="نمای شرقی حیاط.png"/>
            <p:cNvPicPr>
              <a:picLocks noChangeAspect="1"/>
            </p:cNvPicPr>
            <p:nvPr/>
          </p:nvPicPr>
          <p:blipFill>
            <a:blip r:embed="rId5">
              <a:clrChange>
                <a:clrFrom>
                  <a:srgbClr val="FFFFFF"/>
                </a:clrFrom>
                <a:clrTo>
                  <a:srgbClr val="FFFFFF">
                    <a:alpha val="0"/>
                  </a:srgbClr>
                </a:clrTo>
              </a:clrChange>
              <a:lum bright="-40000"/>
            </a:blip>
            <a:srcRect l="14999" t="33333" r="4999" b="41667"/>
            <a:stretch>
              <a:fillRect/>
            </a:stretch>
          </p:blipFill>
          <p:spPr bwMode="auto">
            <a:xfrm>
              <a:off x="3175000" y="4401962"/>
              <a:ext cx="5441950" cy="1508125"/>
            </a:xfrm>
            <a:prstGeom prst="rect">
              <a:avLst/>
            </a:prstGeom>
            <a:noFill/>
            <a:ln w="9525">
              <a:noFill/>
              <a:miter lim="800000"/>
              <a:headEnd/>
              <a:tailEnd/>
            </a:ln>
          </p:spPr>
        </p:pic>
        <p:sp>
          <p:nvSpPr>
            <p:cNvPr id="49178" name="TextBox 5"/>
            <p:cNvSpPr txBox="1">
              <a:spLocks noChangeArrowheads="1"/>
            </p:cNvSpPr>
            <p:nvPr/>
          </p:nvSpPr>
          <p:spPr bwMode="auto">
            <a:xfrm>
              <a:off x="5158301" y="5847740"/>
              <a:ext cx="1857375" cy="359750"/>
            </a:xfrm>
            <a:prstGeom prst="rect">
              <a:avLst/>
            </a:prstGeom>
            <a:noFill/>
            <a:ln w="9525">
              <a:noFill/>
              <a:miter lim="800000"/>
              <a:headEnd/>
              <a:tailEnd/>
            </a:ln>
          </p:spPr>
          <p:txBody>
            <a:bodyPr>
              <a:spAutoFit/>
            </a:bodyPr>
            <a:lstStyle/>
            <a:p>
              <a:pPr algn="l" rtl="0"/>
              <a:r>
                <a:rPr lang="fa-IR" sz="1600" b="1">
                  <a:solidFill>
                    <a:schemeClr val="tx2"/>
                  </a:solidFill>
                  <a:latin typeface="Calibri" pitchFamily="34" charset="0"/>
                  <a:cs typeface="B Nazanin" pitchFamily="2" charset="-78"/>
                </a:rPr>
                <a:t>نمای شرقی حیاط</a:t>
              </a:r>
            </a:p>
          </p:txBody>
        </p:sp>
        <p:pic>
          <p:nvPicPr>
            <p:cNvPr id="49179" name="Picture 8" descr="پلان وهمکف خطوط برش.png"/>
            <p:cNvPicPr>
              <a:picLocks noChangeAspect="1"/>
            </p:cNvPicPr>
            <p:nvPr/>
          </p:nvPicPr>
          <p:blipFill>
            <a:blip r:embed="rId6">
              <a:clrChange>
                <a:clrFrom>
                  <a:srgbClr val="FFFFFF"/>
                </a:clrFrom>
                <a:clrTo>
                  <a:srgbClr val="FFFFFF">
                    <a:alpha val="0"/>
                  </a:srgbClr>
                </a:clrTo>
              </a:clrChange>
              <a:lum bright="-10000"/>
            </a:blip>
            <a:srcRect l="3999" r="3000" b="23129"/>
            <a:stretch>
              <a:fillRect/>
            </a:stretch>
          </p:blipFill>
          <p:spPr bwMode="auto">
            <a:xfrm>
              <a:off x="2659063" y="642938"/>
              <a:ext cx="6161087" cy="3412037"/>
            </a:xfrm>
            <a:prstGeom prst="rect">
              <a:avLst/>
            </a:prstGeom>
            <a:noFill/>
            <a:ln w="9525">
              <a:noFill/>
              <a:miter lim="800000"/>
              <a:headEnd/>
              <a:tailEnd/>
            </a:ln>
          </p:spPr>
        </p:pic>
        <p:grpSp>
          <p:nvGrpSpPr>
            <p:cNvPr id="49180" name="Rectangle 9"/>
            <p:cNvGrpSpPr>
              <a:grpSpLocks/>
            </p:cNvGrpSpPr>
            <p:nvPr/>
          </p:nvGrpSpPr>
          <p:grpSpPr bwMode="auto">
            <a:xfrm>
              <a:off x="3857620" y="1714488"/>
              <a:ext cx="3857652" cy="214314"/>
              <a:chOff x="1920" y="3060"/>
              <a:chExt cx="273" cy="135"/>
            </a:xfrm>
          </p:grpSpPr>
          <p:pic>
            <p:nvPicPr>
              <p:cNvPr id="49181" name="Rectangle 9"/>
              <p:cNvPicPr>
                <a:picLocks noChangeArrowheads="1"/>
              </p:cNvPicPr>
              <p:nvPr/>
            </p:nvPicPr>
            <p:blipFill>
              <a:blip r:embed="rId7"/>
              <a:srcRect/>
              <a:stretch>
                <a:fillRect/>
              </a:stretch>
            </p:blipFill>
            <p:spPr bwMode="gray">
              <a:xfrm>
                <a:off x="1920" y="3060"/>
                <a:ext cx="273" cy="135"/>
              </a:xfrm>
              <a:prstGeom prst="rect">
                <a:avLst/>
              </a:prstGeom>
              <a:noFill/>
              <a:ln w="9525">
                <a:noFill/>
                <a:miter lim="800000"/>
                <a:headEnd/>
                <a:tailEnd/>
              </a:ln>
            </p:spPr>
          </p:pic>
          <p:sp>
            <p:nvSpPr>
              <p:cNvPr id="40" name="Text Box 9"/>
              <p:cNvSpPr txBox="1">
                <a:spLocks noChangeArrowheads="1"/>
              </p:cNvSpPr>
              <p:nvPr/>
            </p:nvSpPr>
            <p:spPr bwMode="auto">
              <a:xfrm rot="5400000">
                <a:off x="2040" y="3018"/>
                <a:ext cx="46" cy="212"/>
              </a:xfrm>
              <a:prstGeom prst="rect">
                <a:avLst/>
              </a:prstGeom>
              <a:solidFill>
                <a:srgbClr val="FF0000"/>
              </a:solidFill>
              <a:ln>
                <a:solidFill>
                  <a:schemeClr val="tx1">
                    <a:lumMod val="60000"/>
                    <a:lumOff val="40000"/>
                  </a:schemeClr>
                </a:solidFill>
                <a:headEnd/>
                <a:tailEnd/>
              </a:ln>
            </p:spPr>
            <p:style>
              <a:lnRef idx="3">
                <a:schemeClr val="lt1"/>
              </a:lnRef>
              <a:fillRef idx="1">
                <a:schemeClr val="accent2"/>
              </a:fillRef>
              <a:effectRef idx="1">
                <a:schemeClr val="accent2"/>
              </a:effectRef>
              <a:fontRef idx="minor">
                <a:schemeClr val="lt1"/>
              </a:fontRef>
            </p:style>
            <p:txBody>
              <a:bodyPr rot="10800000" vert="eaVert" wrap="none"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grpSp>
      <p:pic>
        <p:nvPicPr>
          <p:cNvPr id="49160" name="Picture 40"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49161" name="Group 41"/>
          <p:cNvGrpSpPr>
            <a:grpSpLocks/>
          </p:cNvGrpSpPr>
          <p:nvPr/>
        </p:nvGrpSpPr>
        <p:grpSpPr bwMode="auto">
          <a:xfrm>
            <a:off x="325438" y="1616075"/>
            <a:ext cx="3425825" cy="5187950"/>
            <a:chOff x="421417" y="2261407"/>
            <a:chExt cx="4426324" cy="7263590"/>
          </a:xfrm>
        </p:grpSpPr>
        <p:grpSp>
          <p:nvGrpSpPr>
            <p:cNvPr id="49165" name="Group 82"/>
            <p:cNvGrpSpPr>
              <a:grpSpLocks/>
            </p:cNvGrpSpPr>
            <p:nvPr/>
          </p:nvGrpSpPr>
          <p:grpSpPr bwMode="auto">
            <a:xfrm>
              <a:off x="421417" y="2261407"/>
              <a:ext cx="4426324" cy="7263590"/>
              <a:chOff x="80891" y="3033303"/>
              <a:chExt cx="5100710" cy="6278942"/>
            </a:xfrm>
          </p:grpSpPr>
          <p:pic>
            <p:nvPicPr>
              <p:cNvPr id="49167"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49168" name="Group 29"/>
              <p:cNvGrpSpPr>
                <a:grpSpLocks/>
              </p:cNvGrpSpPr>
              <p:nvPr/>
            </p:nvGrpSpPr>
            <p:grpSpPr bwMode="auto">
              <a:xfrm>
                <a:off x="80891" y="3033303"/>
                <a:ext cx="5100710" cy="6278942"/>
                <a:chOff x="80891" y="3033303"/>
                <a:chExt cx="5100710" cy="6278942"/>
              </a:xfrm>
            </p:grpSpPr>
            <p:sp>
              <p:nvSpPr>
                <p:cNvPr id="4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49176"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49166" name="TextBox 4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49163"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8" name="Slide Number Placeholder 36"/>
          <p:cNvSpPr>
            <a:spLocks noGrp="1"/>
          </p:cNvSpPr>
          <p:nvPr>
            <p:ph type="sldNum" sz="quarter" idx="12"/>
          </p:nvPr>
        </p:nvSpPr>
        <p:spPr>
          <a:xfrm>
            <a:off x="3525838" y="6438900"/>
            <a:ext cx="2311400" cy="365125"/>
          </a:xfrm>
        </p:spPr>
        <p:txBody>
          <a:bodyPr/>
          <a:lstStyle/>
          <a:p>
            <a:pPr>
              <a:defRPr/>
            </a:pPr>
            <a:fld id="{C4C0FDE3-56A9-441D-A54F-60F8CD180341}" type="slidenum">
              <a:rPr lang="en-US" smtClean="0">
                <a:latin typeface="F_jalal" pitchFamily="2" charset="0"/>
              </a:rPr>
              <a:pPr>
                <a:defRPr/>
              </a:pPr>
              <a:t>47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017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018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0183" name="Group 9"/>
          <p:cNvGrpSpPr>
            <a:grpSpLocks/>
          </p:cNvGrpSpPr>
          <p:nvPr/>
        </p:nvGrpSpPr>
        <p:grpSpPr bwMode="auto">
          <a:xfrm>
            <a:off x="2989263" y="1306513"/>
            <a:ext cx="6327775" cy="5127625"/>
            <a:chOff x="2587625" y="642938"/>
            <a:chExt cx="6161088" cy="5632954"/>
          </a:xfrm>
        </p:grpSpPr>
        <p:sp>
          <p:nvSpPr>
            <p:cNvPr id="50201" name="TextBox 5"/>
            <p:cNvSpPr txBox="1">
              <a:spLocks noChangeArrowheads="1"/>
            </p:cNvSpPr>
            <p:nvPr/>
          </p:nvSpPr>
          <p:spPr bwMode="auto">
            <a:xfrm>
              <a:off x="4766751" y="5903989"/>
              <a:ext cx="1857375" cy="371903"/>
            </a:xfrm>
            <a:prstGeom prst="rect">
              <a:avLst/>
            </a:prstGeom>
            <a:noFill/>
            <a:ln w="9525">
              <a:noFill/>
              <a:miter lim="800000"/>
              <a:headEnd/>
              <a:tailEnd/>
            </a:ln>
          </p:spPr>
          <p:txBody>
            <a:bodyPr>
              <a:spAutoFit/>
            </a:bodyPr>
            <a:lstStyle/>
            <a:p>
              <a:pPr algn="ctr" rtl="0"/>
              <a:r>
                <a:rPr lang="fa-IR" sz="1600" b="1">
                  <a:solidFill>
                    <a:schemeClr val="tx2"/>
                  </a:solidFill>
                  <a:latin typeface="Calibri" pitchFamily="34" charset="0"/>
                  <a:cs typeface="B Nazanin" pitchFamily="2" charset="-78"/>
                </a:rPr>
                <a:t>نمای غربی حیاط</a:t>
              </a:r>
            </a:p>
          </p:txBody>
        </p:sp>
        <p:pic>
          <p:nvPicPr>
            <p:cNvPr id="50202" name="Picture 8" descr="پلان وهمکف خطوط برش.png"/>
            <p:cNvPicPr>
              <a:picLocks noChangeAspect="1"/>
            </p:cNvPicPr>
            <p:nvPr/>
          </p:nvPicPr>
          <p:blipFill>
            <a:blip r:embed="rId5">
              <a:clrChange>
                <a:clrFrom>
                  <a:srgbClr val="FFFFFF"/>
                </a:clrFrom>
                <a:clrTo>
                  <a:srgbClr val="FFFFFF">
                    <a:alpha val="0"/>
                  </a:srgbClr>
                </a:clrTo>
              </a:clrChange>
              <a:lum bright="-10000"/>
            </a:blip>
            <a:srcRect l="3999" r="3000"/>
            <a:stretch>
              <a:fillRect/>
            </a:stretch>
          </p:blipFill>
          <p:spPr bwMode="auto">
            <a:xfrm>
              <a:off x="2587625" y="642938"/>
              <a:ext cx="6161088" cy="4438650"/>
            </a:xfrm>
            <a:prstGeom prst="rect">
              <a:avLst/>
            </a:prstGeom>
            <a:noFill/>
            <a:ln w="9525">
              <a:noFill/>
              <a:miter lim="800000"/>
              <a:headEnd/>
              <a:tailEnd/>
            </a:ln>
          </p:spPr>
        </p:pic>
        <p:pic>
          <p:nvPicPr>
            <p:cNvPr id="50203" name="Picture 10" descr="نمای شرقی حیاط.png"/>
            <p:cNvPicPr>
              <a:picLocks noChangeAspect="1"/>
            </p:cNvPicPr>
            <p:nvPr/>
          </p:nvPicPr>
          <p:blipFill>
            <a:blip r:embed="rId6">
              <a:clrChange>
                <a:clrFrom>
                  <a:srgbClr val="FFFFFF"/>
                </a:clrFrom>
                <a:clrTo>
                  <a:srgbClr val="FFFFFF">
                    <a:alpha val="0"/>
                  </a:srgbClr>
                </a:clrTo>
              </a:clrChange>
              <a:lum bright="-40000"/>
            </a:blip>
            <a:srcRect l="14999" t="33333" r="4999" b="41667"/>
            <a:stretch>
              <a:fillRect/>
            </a:stretch>
          </p:blipFill>
          <p:spPr bwMode="auto">
            <a:xfrm>
              <a:off x="3016250" y="4528941"/>
              <a:ext cx="5411788" cy="1500188"/>
            </a:xfrm>
            <a:prstGeom prst="rect">
              <a:avLst/>
            </a:prstGeom>
            <a:noFill/>
            <a:ln w="9525">
              <a:noFill/>
              <a:miter lim="800000"/>
              <a:headEnd/>
              <a:tailEnd/>
            </a:ln>
          </p:spPr>
        </p:pic>
        <p:sp>
          <p:nvSpPr>
            <p:cNvPr id="38" name="Text Box 9"/>
            <p:cNvSpPr txBox="1">
              <a:spLocks noChangeArrowheads="1"/>
            </p:cNvSpPr>
            <p:nvPr/>
          </p:nvSpPr>
          <p:spPr bwMode="auto">
            <a:xfrm rot="5400000">
              <a:off x="5679561" y="1965435"/>
              <a:ext cx="71501" cy="3000169"/>
            </a:xfrm>
            <a:prstGeom prst="rect">
              <a:avLst/>
            </a:prstGeom>
            <a:solidFill>
              <a:srgbClr val="FF0000"/>
            </a:solidFill>
            <a:ln>
              <a:solidFill>
                <a:schemeClr val="tx1">
                  <a:lumMod val="60000"/>
                  <a:lumOff val="40000"/>
                </a:schemeClr>
              </a:solidFill>
              <a:headEnd/>
              <a:tailEnd/>
            </a:ln>
          </p:spPr>
          <p:style>
            <a:lnRef idx="3">
              <a:schemeClr val="lt1"/>
            </a:lnRef>
            <a:fillRef idx="1">
              <a:schemeClr val="accent2"/>
            </a:fillRef>
            <a:effectRef idx="1">
              <a:schemeClr val="accent2"/>
            </a:effectRef>
            <a:fontRef idx="minor">
              <a:schemeClr val="lt1"/>
            </a:fontRef>
          </p:style>
          <p:txBody>
            <a:bodyPr rot="10800000" vert="eaVert" wrap="none"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50184" name="Picture 38"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50185" name="Group 39"/>
          <p:cNvGrpSpPr>
            <a:grpSpLocks/>
          </p:cNvGrpSpPr>
          <p:nvPr/>
        </p:nvGrpSpPr>
        <p:grpSpPr bwMode="auto">
          <a:xfrm>
            <a:off x="325438" y="1616075"/>
            <a:ext cx="3425825" cy="5187950"/>
            <a:chOff x="421417" y="2261407"/>
            <a:chExt cx="4426324" cy="7263590"/>
          </a:xfrm>
        </p:grpSpPr>
        <p:grpSp>
          <p:nvGrpSpPr>
            <p:cNvPr id="50189" name="Group 82"/>
            <p:cNvGrpSpPr>
              <a:grpSpLocks/>
            </p:cNvGrpSpPr>
            <p:nvPr/>
          </p:nvGrpSpPr>
          <p:grpSpPr bwMode="auto">
            <a:xfrm>
              <a:off x="421417" y="2261407"/>
              <a:ext cx="4426324" cy="7263590"/>
              <a:chOff x="80891" y="3033303"/>
              <a:chExt cx="5100710" cy="6278942"/>
            </a:xfrm>
          </p:grpSpPr>
          <p:pic>
            <p:nvPicPr>
              <p:cNvPr id="50191"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0192"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0200"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0190"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0187"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525838" y="6438900"/>
            <a:ext cx="2311400" cy="365125"/>
          </a:xfrm>
        </p:spPr>
        <p:txBody>
          <a:bodyPr/>
          <a:lstStyle/>
          <a:p>
            <a:pPr>
              <a:defRPr/>
            </a:pPr>
            <a:fld id="{7E304D9F-B995-4C7D-A401-BD36D71FCFA3}" type="slidenum">
              <a:rPr lang="en-US" smtClean="0">
                <a:latin typeface="F_jalal" pitchFamily="2" charset="0"/>
              </a:rPr>
              <a:pPr>
                <a:defRPr/>
              </a:pPr>
              <a:t>48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120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120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207" name="Group 9"/>
          <p:cNvGrpSpPr>
            <a:grpSpLocks/>
          </p:cNvGrpSpPr>
          <p:nvPr/>
        </p:nvGrpSpPr>
        <p:grpSpPr bwMode="auto">
          <a:xfrm>
            <a:off x="2947988" y="1252538"/>
            <a:ext cx="6497637" cy="5181600"/>
            <a:chOff x="2428523" y="741828"/>
            <a:chExt cx="6161087" cy="5693301"/>
          </a:xfrm>
        </p:grpSpPr>
        <p:pic>
          <p:nvPicPr>
            <p:cNvPr id="51225" name="Picture 3" descr="نمای شمالی حیاط.png"/>
            <p:cNvPicPr>
              <a:picLocks noChangeAspect="1"/>
            </p:cNvPicPr>
            <p:nvPr/>
          </p:nvPicPr>
          <p:blipFill>
            <a:blip r:embed="rId5">
              <a:clrChange>
                <a:clrFrom>
                  <a:srgbClr val="FFFFFF"/>
                </a:clrFrom>
                <a:clrTo>
                  <a:srgbClr val="FFFFFF">
                    <a:alpha val="0"/>
                  </a:srgbClr>
                </a:clrTo>
              </a:clrChange>
              <a:lum bright="-40000"/>
            </a:blip>
            <a:srcRect l="13333" t="27083" r="16666" b="36458"/>
            <a:stretch>
              <a:fillRect/>
            </a:stretch>
          </p:blipFill>
          <p:spPr bwMode="auto">
            <a:xfrm>
              <a:off x="3003833" y="4279900"/>
              <a:ext cx="5072062" cy="2027237"/>
            </a:xfrm>
            <a:prstGeom prst="rect">
              <a:avLst/>
            </a:prstGeom>
            <a:noFill/>
            <a:ln w="9525">
              <a:noFill/>
              <a:miter lim="800000"/>
              <a:headEnd/>
              <a:tailEnd/>
            </a:ln>
          </p:spPr>
        </p:pic>
        <p:sp>
          <p:nvSpPr>
            <p:cNvPr id="51226" name="TextBox 6"/>
            <p:cNvSpPr txBox="1">
              <a:spLocks noChangeArrowheads="1"/>
            </p:cNvSpPr>
            <p:nvPr/>
          </p:nvSpPr>
          <p:spPr bwMode="auto">
            <a:xfrm>
              <a:off x="4832849" y="6063188"/>
              <a:ext cx="1857375" cy="371941"/>
            </a:xfrm>
            <a:prstGeom prst="rect">
              <a:avLst/>
            </a:prstGeom>
            <a:noFill/>
            <a:ln w="9525">
              <a:noFill/>
              <a:miter lim="800000"/>
              <a:headEnd/>
              <a:tailEnd/>
            </a:ln>
          </p:spPr>
          <p:txBody>
            <a:bodyPr>
              <a:spAutoFit/>
            </a:bodyPr>
            <a:lstStyle/>
            <a:p>
              <a:pPr algn="l" rtl="0"/>
              <a:r>
                <a:rPr lang="fa-IR" sz="1600" b="1">
                  <a:solidFill>
                    <a:schemeClr val="tx2"/>
                  </a:solidFill>
                  <a:latin typeface="Calibri" pitchFamily="34" charset="0"/>
                  <a:cs typeface="B Nazanin" pitchFamily="2" charset="-78"/>
                </a:rPr>
                <a:t>نمای شمالی حیاط</a:t>
              </a:r>
            </a:p>
          </p:txBody>
        </p:sp>
        <p:pic>
          <p:nvPicPr>
            <p:cNvPr id="51227" name="Picture 8" descr="پلان وهمکف خطوط برش.png"/>
            <p:cNvPicPr>
              <a:picLocks noChangeAspect="1"/>
            </p:cNvPicPr>
            <p:nvPr/>
          </p:nvPicPr>
          <p:blipFill>
            <a:blip r:embed="rId6">
              <a:clrChange>
                <a:clrFrom>
                  <a:srgbClr val="FFFFFF"/>
                </a:clrFrom>
                <a:clrTo>
                  <a:srgbClr val="FFFFFF">
                    <a:alpha val="0"/>
                  </a:srgbClr>
                </a:clrTo>
              </a:clrChange>
              <a:lum bright="-10000"/>
            </a:blip>
            <a:srcRect l="3999" r="3000"/>
            <a:stretch>
              <a:fillRect/>
            </a:stretch>
          </p:blipFill>
          <p:spPr bwMode="auto">
            <a:xfrm>
              <a:off x="2428523" y="741828"/>
              <a:ext cx="6161087" cy="4438649"/>
            </a:xfrm>
            <a:prstGeom prst="rect">
              <a:avLst/>
            </a:prstGeom>
            <a:noFill/>
            <a:ln w="9525">
              <a:noFill/>
              <a:miter lim="800000"/>
              <a:headEnd/>
              <a:tailEnd/>
            </a:ln>
          </p:spPr>
        </p:pic>
        <p:sp>
          <p:nvSpPr>
            <p:cNvPr id="38" name="Text Box 9"/>
            <p:cNvSpPr txBox="1">
              <a:spLocks noChangeArrowheads="1"/>
            </p:cNvSpPr>
            <p:nvPr/>
          </p:nvSpPr>
          <p:spPr bwMode="auto">
            <a:xfrm rot="10800000">
              <a:off x="4049703" y="1896535"/>
              <a:ext cx="45158" cy="1655313"/>
            </a:xfrm>
            <a:prstGeom prst="rect">
              <a:avLst/>
            </a:prstGeom>
            <a:solidFill>
              <a:srgbClr val="FF0000"/>
            </a:solidFill>
            <a:ln>
              <a:solidFill>
                <a:srgbClr val="FF0000"/>
              </a:solidFill>
              <a:headEnd/>
              <a:tailEnd/>
            </a:ln>
          </p:spPr>
          <p:style>
            <a:lnRef idx="3">
              <a:schemeClr val="lt1"/>
            </a:lnRef>
            <a:fillRef idx="1">
              <a:schemeClr val="accent2"/>
            </a:fillRef>
            <a:effectRef idx="1">
              <a:schemeClr val="accent2"/>
            </a:effectRef>
            <a:fontRef idx="minor">
              <a:schemeClr val="lt1"/>
            </a:fontRef>
          </p:style>
          <p:txBody>
            <a:bodyPr rot="10800000" vert="eaVert" wrap="none"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51208" name="Picture 38"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51209" name="Group 39"/>
          <p:cNvGrpSpPr>
            <a:grpSpLocks/>
          </p:cNvGrpSpPr>
          <p:nvPr/>
        </p:nvGrpSpPr>
        <p:grpSpPr bwMode="auto">
          <a:xfrm>
            <a:off x="325438" y="1616075"/>
            <a:ext cx="3425825" cy="5187950"/>
            <a:chOff x="421417" y="2261407"/>
            <a:chExt cx="4426324" cy="7263590"/>
          </a:xfrm>
        </p:grpSpPr>
        <p:grpSp>
          <p:nvGrpSpPr>
            <p:cNvPr id="51213" name="Group 82"/>
            <p:cNvGrpSpPr>
              <a:grpSpLocks/>
            </p:cNvGrpSpPr>
            <p:nvPr/>
          </p:nvGrpSpPr>
          <p:grpSpPr bwMode="auto">
            <a:xfrm>
              <a:off x="421417" y="2261407"/>
              <a:ext cx="4426324" cy="7263590"/>
              <a:chOff x="80891" y="3033303"/>
              <a:chExt cx="5100710" cy="6278942"/>
            </a:xfrm>
          </p:grpSpPr>
          <p:pic>
            <p:nvPicPr>
              <p:cNvPr id="51215"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1216"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1224"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1214"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1211"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525838" y="6438900"/>
            <a:ext cx="2311400" cy="365125"/>
          </a:xfrm>
        </p:spPr>
        <p:txBody>
          <a:bodyPr/>
          <a:lstStyle/>
          <a:p>
            <a:pPr>
              <a:defRPr/>
            </a:pPr>
            <a:fld id="{8D2382D1-124F-4C24-BA15-39F3E9D76D85}" type="slidenum">
              <a:rPr lang="en-US" smtClean="0">
                <a:latin typeface="F_jalal" pitchFamily="2" charset="0"/>
              </a:rPr>
              <a:pPr>
                <a:defRPr/>
              </a:pPr>
              <a:t>49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untitled.bmp"/>
          <p:cNvPicPr>
            <a:picLocks noChangeAspect="1"/>
          </p:cNvPicPr>
          <p:nvPr/>
        </p:nvPicPr>
        <p:blipFill>
          <a:blip r:embed="rId2">
            <a:clrChange>
              <a:clrFrom>
                <a:srgbClr val="FFFFFF"/>
              </a:clrFrom>
              <a:clrTo>
                <a:srgbClr val="FFFFFF">
                  <a:alpha val="0"/>
                </a:srgbClr>
              </a:clrTo>
            </a:clrChange>
          </a:blip>
          <a:srcRect l="15425" t="8163" r="27621"/>
          <a:stretch>
            <a:fillRect/>
          </a:stretch>
        </p:blipFill>
        <p:spPr bwMode="auto">
          <a:xfrm>
            <a:off x="3006725" y="4776788"/>
            <a:ext cx="2947988" cy="1917700"/>
          </a:xfrm>
          <a:prstGeom prst="rect">
            <a:avLst/>
          </a:prstGeom>
          <a:noFill/>
          <a:ln w="9525">
            <a:noFill/>
            <a:miter lim="800000"/>
            <a:headEnd/>
            <a:tailEnd/>
          </a:ln>
        </p:spPr>
      </p:pic>
      <p:pic>
        <p:nvPicPr>
          <p:cNvPr id="6147"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148"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6149"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52" name="Rectangle 1"/>
          <p:cNvSpPr>
            <a:spLocks noChangeArrowheads="1"/>
          </p:cNvSpPr>
          <p:nvPr/>
        </p:nvSpPr>
        <p:spPr bwMode="auto">
          <a:xfrm>
            <a:off x="2867025" y="1208088"/>
            <a:ext cx="6564313" cy="4451350"/>
          </a:xfrm>
          <a:prstGeom prst="rect">
            <a:avLst/>
          </a:prstGeom>
          <a:noFill/>
          <a:ln w="9525">
            <a:noFill/>
            <a:miter lim="800000"/>
            <a:headEnd/>
            <a:tailEnd/>
          </a:ln>
        </p:spPr>
        <p:txBody>
          <a:bodyPr lIns="95735" tIns="47870" rIns="95735" bIns="47870" anchor="ctr">
            <a:spAutoFit/>
          </a:bodyPr>
          <a:lstStyle/>
          <a:p>
            <a:pPr algn="just"/>
            <a:r>
              <a:rPr lang="fa-IR" sz="1600" b="1">
                <a:latin typeface="BZar"/>
                <a:cs typeface="B Nazanin" pitchFamily="2" charset="-78"/>
              </a:rPr>
              <a:t>موقعيت و وسعت:</a:t>
            </a:r>
          </a:p>
          <a:p>
            <a:pPr algn="just"/>
            <a:r>
              <a:rPr lang="fa-IR" sz="1100">
                <a:latin typeface="Calibri" pitchFamily="34" charset="0"/>
                <a:cs typeface="B Nazanin" pitchFamily="2" charset="-78"/>
              </a:rPr>
              <a:t>شهر مشهد مرکز استان خراسا ن رضوی با ۲۰۴ کیلومتر مربع مساحت، در شما ل شرق ایران و در طول جغرافیایی ۵۹ درجه و ۱۵ دقیقه تا ۶۰ درجه و ۳۶ دقیقه و عرض جغرافیایی ۳۵ درجه و ۴۳ دقیقه تا ۳۷ درجه و ۸ دقیقه و در حوضه آ بریزکشف رود ، بین رشته کوه‌های بینالود و هزار مسجد واقع است. </a:t>
            </a:r>
          </a:p>
          <a:p>
            <a:pPr algn="just"/>
            <a:r>
              <a:rPr lang="fa-IR" sz="1100">
                <a:latin typeface="Calibri" pitchFamily="34" charset="0"/>
                <a:cs typeface="B Nazanin" pitchFamily="2" charset="-78"/>
              </a:rPr>
              <a:t>وسعت شهرستان</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در حدود 478 27 كيلومتر مربع است، اين شهرستان در شمال شرقي خراسان قرار دارد و از شمال به كشور شوروي، از شمال غربي به شهرستانهاي درگز و قوچان، از مغرب به كوه بينالود و شهرستان نيشا بور، از جنوب و جنوب غربي به شهرستانهاي تربت حيدريه، از جنوب شرقي به شهرستانهاي تربت جام، و از مشرق به هريرود و كشور شوروي محدود است.</a:t>
            </a:r>
          </a:p>
          <a:p>
            <a:pPr algn="just"/>
            <a:r>
              <a:rPr lang="fa-IR" sz="1100">
                <a:latin typeface="Calibri" pitchFamily="34" charset="0"/>
                <a:cs typeface="B Nazanin" pitchFamily="2" charset="-78"/>
              </a:rPr>
              <a:t>در كتاب شمس ا لشموس آمده است كه : مشهد در جلگه‌اي بين كوههاي هزار مسجد و كوه‌هاي نيشابور (بينالود)، نزديك رو د كشف سمت جنوب رودخانه واقع است، از سالها قبل مركز ايالات خراسان بوده اكنون نيز در تقسيمات اخير كشور ايران مركز استان نهم مي‌باشد. </a:t>
            </a:r>
          </a:p>
          <a:p>
            <a:pPr algn="just"/>
            <a:r>
              <a:rPr lang="fa-IR" sz="1600" b="1">
                <a:latin typeface="BZar"/>
                <a:cs typeface="B Nazanin" pitchFamily="2" charset="-78"/>
              </a:rPr>
              <a:t>ارتفاعات: </a:t>
            </a:r>
          </a:p>
          <a:p>
            <a:pPr algn="just"/>
            <a:r>
              <a:rPr lang="fa-IR" sz="1100">
                <a:latin typeface="Calibri" pitchFamily="34" charset="0"/>
                <a:cs typeface="B Nazanin" pitchFamily="2" charset="-78"/>
              </a:rPr>
              <a:t>در اين شهرستان دو رشته كوه به چشم مي‌خورد:</a:t>
            </a:r>
          </a:p>
          <a:p>
            <a:pPr algn="just"/>
            <a:r>
              <a:rPr lang="fa-IR" sz="1100">
                <a:latin typeface="Calibri" pitchFamily="34" charset="0"/>
                <a:cs typeface="B Nazanin" pitchFamily="2" charset="-78"/>
              </a:rPr>
              <a:t>1 ـ رشته كوه هزار مسجد در شمال شرق و شرق شهرستان قرار دارد. اژدر كوه در 30 كيلومتري شهر 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از كوههاي مهم اين رشته است. </a:t>
            </a:r>
          </a:p>
          <a:p>
            <a:pPr algn="just"/>
            <a:r>
              <a:rPr lang="fa-IR" sz="1100">
                <a:latin typeface="Calibri" pitchFamily="34" charset="0"/>
                <a:cs typeface="B Nazanin" pitchFamily="2" charset="-78"/>
              </a:rPr>
              <a:t>2 ـ رشته كوه بينالود كه در غرب و جنوب غربي ا ست.</a:t>
            </a:r>
          </a:p>
          <a:p>
            <a:pPr algn="just"/>
            <a:r>
              <a:rPr lang="fa-IR" sz="1600" b="1">
                <a:latin typeface="BZar"/>
                <a:cs typeface="B Nazanin" pitchFamily="2" charset="-78"/>
              </a:rPr>
              <a:t>آب و هوا</a:t>
            </a:r>
          </a:p>
          <a:p>
            <a:pPr algn="just"/>
            <a:r>
              <a:rPr lang="fa-IR" sz="1100">
                <a:latin typeface="Calibri" pitchFamily="34" charset="0"/>
                <a:cs typeface="B Nazanin" pitchFamily="2" charset="-78"/>
              </a:rPr>
              <a:t>هواي</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به نسبت معتدل، ولي فصول اربعه آن متغير است؛ گاهي بر خلاف اقتضاي فصل، گرم يا سرد مي‌شود. با اينكه</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نزديك كوههاي هزار مسجد و بينالود قرار دارد، تقريباً مي‌توان گفت هواي آن بيشتر شباهت به هواي صحرايي دارد زيرا تابستان گرم و زمستان خيلي سرد مي‌شود. فصل گرما، از خرداد شروع و تا اوايل شهريور ختم مي‌گردد. به اين ترتيب مي‌توان</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را از نقاط نيمه بياباني دانست</a:t>
            </a:r>
          </a:p>
          <a:p>
            <a:pPr algn="just"/>
            <a:r>
              <a:rPr lang="fa-IR" sz="1100">
                <a:latin typeface="Calibri" pitchFamily="34" charset="0"/>
                <a:cs typeface="B Nazanin" pitchFamily="2" charset="-78"/>
              </a:rPr>
              <a:t>در تابستان به واسطه وزش بادهاي خشك شرقي از طرف سيستان  رطوبت هوا كم مي‌شود. فصل بارندگي از آبان ماه تا نيمه خرداد ماه است و اين بارندگي كفايت زراعت را نمي نمايد، اما اگر با د نباشد هواي دره و دامنه ‌ها در كوههاي بينا لود مرطوب و سرد سير است و در هر نقطه به سهولت مي‌توان آ ب تهيه كرد.</a:t>
            </a: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a:p>
            <a:pPr algn="just"/>
            <a:endParaRPr lang="fa-IR" sz="1100">
              <a:latin typeface="Calibri" pitchFamily="34" charset="0"/>
              <a:cs typeface="B Nazanin" pitchFamily="2" charset="-78"/>
            </a:endParaRPr>
          </a:p>
        </p:txBody>
      </p:sp>
      <p:pic>
        <p:nvPicPr>
          <p:cNvPr id="6153" name="Picture 7" descr="untitled10000.jpg"/>
          <p:cNvPicPr>
            <a:picLocks noChangeAspect="1"/>
          </p:cNvPicPr>
          <p:nvPr/>
        </p:nvPicPr>
        <p:blipFill>
          <a:blip r:embed="rId7"/>
          <a:srcRect/>
          <a:stretch>
            <a:fillRect/>
          </a:stretch>
        </p:blipFill>
        <p:spPr bwMode="auto">
          <a:xfrm>
            <a:off x="6073775" y="5116513"/>
            <a:ext cx="3006725" cy="947737"/>
          </a:xfrm>
          <a:prstGeom prst="rect">
            <a:avLst/>
          </a:prstGeom>
          <a:noFill/>
          <a:ln w="9525">
            <a:noFill/>
            <a:miter lim="800000"/>
            <a:headEnd/>
            <a:tailEnd/>
          </a:ln>
        </p:spPr>
      </p:pic>
      <p:pic>
        <p:nvPicPr>
          <p:cNvPr id="6154" name="Picture 31"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6155" name="Group 13"/>
          <p:cNvGrpSpPr>
            <a:grpSpLocks/>
          </p:cNvGrpSpPr>
          <p:nvPr/>
        </p:nvGrpSpPr>
        <p:grpSpPr bwMode="auto">
          <a:xfrm>
            <a:off x="325438" y="1616075"/>
            <a:ext cx="3425825" cy="5187950"/>
            <a:chOff x="421417" y="2261407"/>
            <a:chExt cx="4426324" cy="7263590"/>
          </a:xfrm>
        </p:grpSpPr>
        <p:grpSp>
          <p:nvGrpSpPr>
            <p:cNvPr id="6160" name="Group 82"/>
            <p:cNvGrpSpPr>
              <a:grpSpLocks/>
            </p:cNvGrpSpPr>
            <p:nvPr/>
          </p:nvGrpSpPr>
          <p:grpSpPr bwMode="auto">
            <a:xfrm>
              <a:off x="421417" y="2261407"/>
              <a:ext cx="4426324" cy="7263590"/>
              <a:chOff x="80891" y="3033303"/>
              <a:chExt cx="5100710" cy="6278942"/>
            </a:xfrm>
          </p:grpSpPr>
          <p:pic>
            <p:nvPicPr>
              <p:cNvPr id="6162"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163" name="Group 29"/>
              <p:cNvGrpSpPr>
                <a:grpSpLocks/>
              </p:cNvGrpSpPr>
              <p:nvPr/>
            </p:nvGrpSpPr>
            <p:grpSpPr bwMode="auto">
              <a:xfrm>
                <a:off x="80891" y="3033303"/>
                <a:ext cx="5100710" cy="6278942"/>
                <a:chOff x="80891" y="3033303"/>
                <a:chExt cx="5100710" cy="6278942"/>
              </a:xfrm>
            </p:grpSpPr>
            <p:sp>
              <p:nvSpPr>
                <p:cNvPr id="2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2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2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170"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161" name="TextBox 1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9" name="Text Box 35"/>
          <p:cNvSpPr txBox="1">
            <a:spLocks noChangeArrowheads="1"/>
          </p:cNvSpPr>
          <p:nvPr/>
        </p:nvSpPr>
        <p:spPr bwMode="auto">
          <a:xfrm>
            <a:off x="6721475" y="544513"/>
            <a:ext cx="3597275" cy="300037"/>
          </a:xfrm>
          <a:prstGeom prst="rect">
            <a:avLst/>
          </a:prstGeom>
          <a:noFill/>
          <a:ln w="9525">
            <a:noFill/>
            <a:miter lim="800000"/>
            <a:headEnd/>
            <a:tailEnd/>
          </a:ln>
          <a:effectLst/>
        </p:spPr>
        <p:txBody>
          <a:bodyPr lIns="68367" tIns="34184" rIns="68367" bIns="34184">
            <a:spAutoFit/>
          </a:bodyPr>
          <a:lstStyle/>
          <a:p>
            <a:pPr algn="ct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6158"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8" name="Slide Number Placeholder 36"/>
          <p:cNvSpPr>
            <a:spLocks noGrp="1"/>
          </p:cNvSpPr>
          <p:nvPr>
            <p:ph type="sldNum" sz="quarter" idx="12"/>
          </p:nvPr>
        </p:nvSpPr>
        <p:spPr>
          <a:xfrm>
            <a:off x="3478213" y="6438900"/>
            <a:ext cx="2312987" cy="365125"/>
          </a:xfrm>
        </p:spPr>
        <p:txBody>
          <a:bodyPr/>
          <a:lstStyle/>
          <a:p>
            <a:pPr>
              <a:defRPr/>
            </a:pPr>
            <a:fld id="{EF54C002-5B9F-45E0-BF4B-839985E2E93C}" type="slidenum">
              <a:rPr lang="en-US" smtClean="0">
                <a:latin typeface="F_jalal" pitchFamily="2" charset="0"/>
              </a:rPr>
              <a:pPr>
                <a:defRPr/>
              </a:pPr>
              <a:t>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222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222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2231" name="Group 9"/>
          <p:cNvGrpSpPr>
            <a:grpSpLocks/>
          </p:cNvGrpSpPr>
          <p:nvPr/>
        </p:nvGrpSpPr>
        <p:grpSpPr bwMode="auto">
          <a:xfrm>
            <a:off x="3006725" y="1414463"/>
            <a:ext cx="6057900" cy="4965700"/>
            <a:chOff x="2438231" y="702370"/>
            <a:chExt cx="5924550" cy="5729120"/>
          </a:xfrm>
        </p:grpSpPr>
        <p:pic>
          <p:nvPicPr>
            <p:cNvPr id="52249" name="Picture 4" descr="نمای ایوان جنوبی - قبله.png"/>
            <p:cNvPicPr>
              <a:picLocks noChangeAspect="1"/>
            </p:cNvPicPr>
            <p:nvPr/>
          </p:nvPicPr>
          <p:blipFill>
            <a:blip r:embed="rId5">
              <a:clrChange>
                <a:clrFrom>
                  <a:srgbClr val="FFFFFF"/>
                </a:clrFrom>
                <a:clrTo>
                  <a:srgbClr val="FFFFFF">
                    <a:alpha val="0"/>
                  </a:srgbClr>
                </a:clrTo>
              </a:clrChange>
              <a:lum bright="-40000"/>
            </a:blip>
            <a:srcRect t="16667" r="4999" b="35739"/>
            <a:stretch>
              <a:fillRect/>
            </a:stretch>
          </p:blipFill>
          <p:spPr bwMode="auto">
            <a:xfrm>
              <a:off x="2438231" y="3782017"/>
              <a:ext cx="5924550" cy="2321583"/>
            </a:xfrm>
            <a:prstGeom prst="rect">
              <a:avLst/>
            </a:prstGeom>
            <a:noFill/>
            <a:ln w="9525">
              <a:noFill/>
              <a:miter lim="800000"/>
              <a:headEnd/>
              <a:tailEnd/>
            </a:ln>
          </p:spPr>
        </p:pic>
        <p:sp>
          <p:nvSpPr>
            <p:cNvPr id="52250" name="TextBox 7"/>
            <p:cNvSpPr txBox="1">
              <a:spLocks noChangeArrowheads="1"/>
            </p:cNvSpPr>
            <p:nvPr/>
          </p:nvSpPr>
          <p:spPr bwMode="auto">
            <a:xfrm>
              <a:off x="4687277" y="6040795"/>
              <a:ext cx="1857375" cy="390695"/>
            </a:xfrm>
            <a:prstGeom prst="rect">
              <a:avLst/>
            </a:prstGeom>
            <a:noFill/>
            <a:ln w="9525">
              <a:noFill/>
              <a:miter lim="800000"/>
              <a:headEnd/>
              <a:tailEnd/>
            </a:ln>
          </p:spPr>
          <p:txBody>
            <a:bodyPr>
              <a:spAutoFit/>
            </a:bodyPr>
            <a:lstStyle/>
            <a:p>
              <a:pPr algn="l" rtl="0"/>
              <a:r>
                <a:rPr lang="fa-IR" sz="1600" b="1">
                  <a:solidFill>
                    <a:schemeClr val="tx2"/>
                  </a:solidFill>
                  <a:latin typeface="Calibri" pitchFamily="34" charset="0"/>
                  <a:cs typeface="B Nazanin" pitchFamily="2" charset="-78"/>
                </a:rPr>
                <a:t>نمای جنوبی حیاط</a:t>
              </a:r>
            </a:p>
          </p:txBody>
        </p:sp>
        <p:pic>
          <p:nvPicPr>
            <p:cNvPr id="52251" name="Picture 8" descr="پلان وهمکف خطوط برش.png"/>
            <p:cNvPicPr>
              <a:picLocks noChangeAspect="1"/>
            </p:cNvPicPr>
            <p:nvPr/>
          </p:nvPicPr>
          <p:blipFill>
            <a:blip r:embed="rId6">
              <a:clrChange>
                <a:clrFrom>
                  <a:srgbClr val="FFFFFF"/>
                </a:clrFrom>
                <a:clrTo>
                  <a:srgbClr val="FFFFFF">
                    <a:alpha val="0"/>
                  </a:srgbClr>
                </a:clrTo>
              </a:clrChange>
              <a:lum bright="-10000"/>
            </a:blip>
            <a:srcRect l="3999" r="3000"/>
            <a:stretch>
              <a:fillRect/>
            </a:stretch>
          </p:blipFill>
          <p:spPr bwMode="auto">
            <a:xfrm>
              <a:off x="2627313" y="702370"/>
              <a:ext cx="5565775" cy="4010025"/>
            </a:xfrm>
            <a:prstGeom prst="rect">
              <a:avLst/>
            </a:prstGeom>
            <a:noFill/>
            <a:ln w="9525">
              <a:noFill/>
              <a:miter lim="800000"/>
              <a:headEnd/>
              <a:tailEnd/>
            </a:ln>
          </p:spPr>
        </p:pic>
        <p:sp>
          <p:nvSpPr>
            <p:cNvPr id="38" name="Text Box 9"/>
            <p:cNvSpPr txBox="1">
              <a:spLocks noChangeArrowheads="1"/>
            </p:cNvSpPr>
            <p:nvPr/>
          </p:nvSpPr>
          <p:spPr bwMode="auto">
            <a:xfrm rot="10800000">
              <a:off x="6786938" y="1669434"/>
              <a:ext cx="45024" cy="1608110"/>
            </a:xfrm>
            <a:prstGeom prst="rect">
              <a:avLst/>
            </a:prstGeom>
            <a:solidFill>
              <a:srgbClr val="FF0000"/>
            </a:solidFill>
            <a:ln>
              <a:solidFill>
                <a:srgbClr val="FF0000"/>
              </a:solidFill>
              <a:headEnd/>
              <a:tailEnd/>
            </a:ln>
          </p:spPr>
          <p:style>
            <a:lnRef idx="3">
              <a:schemeClr val="lt1"/>
            </a:lnRef>
            <a:fillRef idx="1">
              <a:schemeClr val="accent2"/>
            </a:fillRef>
            <a:effectRef idx="1">
              <a:schemeClr val="accent2"/>
            </a:effectRef>
            <a:fontRef idx="minor">
              <a:schemeClr val="lt1"/>
            </a:fontRef>
          </p:style>
          <p:txBody>
            <a:bodyPr rot="10800000" vert="eaVert" wrap="none"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52232" name="Picture 38"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52233" name="Group 39"/>
          <p:cNvGrpSpPr>
            <a:grpSpLocks/>
          </p:cNvGrpSpPr>
          <p:nvPr/>
        </p:nvGrpSpPr>
        <p:grpSpPr bwMode="auto">
          <a:xfrm>
            <a:off x="325438" y="1616075"/>
            <a:ext cx="3425825" cy="5187950"/>
            <a:chOff x="421417" y="2261407"/>
            <a:chExt cx="4426324" cy="7263590"/>
          </a:xfrm>
        </p:grpSpPr>
        <p:grpSp>
          <p:nvGrpSpPr>
            <p:cNvPr id="52237" name="Group 82"/>
            <p:cNvGrpSpPr>
              <a:grpSpLocks/>
            </p:cNvGrpSpPr>
            <p:nvPr/>
          </p:nvGrpSpPr>
          <p:grpSpPr bwMode="auto">
            <a:xfrm>
              <a:off x="421417" y="2261407"/>
              <a:ext cx="4426324" cy="7263590"/>
              <a:chOff x="80891" y="3033303"/>
              <a:chExt cx="5100710" cy="6278942"/>
            </a:xfrm>
          </p:grpSpPr>
          <p:pic>
            <p:nvPicPr>
              <p:cNvPr id="52239"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2240" name="Group 29"/>
              <p:cNvGrpSpPr>
                <a:grpSpLocks/>
              </p:cNvGrpSpPr>
              <p:nvPr/>
            </p:nvGrpSpPr>
            <p:grpSpPr bwMode="auto">
              <a:xfrm>
                <a:off x="80891" y="3033303"/>
                <a:ext cx="5100710" cy="6278942"/>
                <a:chOff x="80891" y="3033303"/>
                <a:chExt cx="5100710" cy="6278942"/>
              </a:xfrm>
            </p:grpSpPr>
            <p:sp>
              <p:nvSpPr>
                <p:cNvPr id="4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2248"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2238" name="TextBox 4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2235"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525838" y="6438900"/>
            <a:ext cx="2311400" cy="365125"/>
          </a:xfrm>
        </p:spPr>
        <p:txBody>
          <a:bodyPr/>
          <a:lstStyle/>
          <a:p>
            <a:pPr>
              <a:defRPr/>
            </a:pPr>
            <a:fld id="{3E32B7A6-95D8-474F-AA6A-42D8A8DAF283}" type="slidenum">
              <a:rPr lang="en-US" smtClean="0">
                <a:latin typeface="F_jalal" pitchFamily="2" charset="0"/>
              </a:rPr>
              <a:pPr>
                <a:defRPr/>
              </a:pPr>
              <a:t>50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325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325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3255" name="Group 14"/>
          <p:cNvGrpSpPr>
            <a:grpSpLocks/>
          </p:cNvGrpSpPr>
          <p:nvPr/>
        </p:nvGrpSpPr>
        <p:grpSpPr bwMode="auto">
          <a:xfrm>
            <a:off x="736600" y="1708150"/>
            <a:ext cx="8697913" cy="4441825"/>
            <a:chOff x="500034" y="1804967"/>
            <a:chExt cx="8029199" cy="4441827"/>
          </a:xfrm>
        </p:grpSpPr>
        <p:grpSp>
          <p:nvGrpSpPr>
            <p:cNvPr id="53274" name="Group 11"/>
            <p:cNvGrpSpPr>
              <a:grpSpLocks/>
            </p:cNvGrpSpPr>
            <p:nvPr/>
          </p:nvGrpSpPr>
          <p:grpSpPr bwMode="auto">
            <a:xfrm>
              <a:off x="2171911" y="1804967"/>
              <a:ext cx="6357322" cy="4441827"/>
              <a:chOff x="2171911" y="1804967"/>
              <a:chExt cx="6357322" cy="4441827"/>
            </a:xfrm>
          </p:grpSpPr>
          <p:pic>
            <p:nvPicPr>
              <p:cNvPr id="53276" name="Picture 8" descr="پلان وهمکف خطوط برش.png"/>
              <p:cNvPicPr>
                <a:picLocks noChangeAspect="1"/>
              </p:cNvPicPr>
              <p:nvPr/>
            </p:nvPicPr>
            <p:blipFill>
              <a:blip r:embed="rId5">
                <a:clrChange>
                  <a:clrFrom>
                    <a:srgbClr val="FFFFFF"/>
                  </a:clrFrom>
                  <a:clrTo>
                    <a:srgbClr val="FFFFFF">
                      <a:alpha val="0"/>
                    </a:srgbClr>
                  </a:clrTo>
                </a:clrChange>
                <a:lum bright="-10000"/>
              </a:blip>
              <a:srcRect t="3999" b="3000"/>
              <a:stretch>
                <a:fillRect/>
              </a:stretch>
            </p:blipFill>
            <p:spPr bwMode="auto">
              <a:xfrm>
                <a:off x="2171911" y="1804967"/>
                <a:ext cx="3200400" cy="4441827"/>
              </a:xfrm>
              <a:prstGeom prst="rect">
                <a:avLst/>
              </a:prstGeom>
              <a:noFill/>
              <a:ln w="9525">
                <a:noFill/>
                <a:miter lim="800000"/>
                <a:headEnd/>
                <a:tailEnd/>
              </a:ln>
            </p:spPr>
          </p:pic>
          <p:pic>
            <p:nvPicPr>
              <p:cNvPr id="53277" name="Picture 10" descr="نمای سردر ورودی.jpg"/>
              <p:cNvPicPr>
                <a:picLocks noChangeAspect="1"/>
              </p:cNvPicPr>
              <p:nvPr/>
            </p:nvPicPr>
            <p:blipFill>
              <a:blip r:embed="rId6">
                <a:clrChange>
                  <a:clrFrom>
                    <a:srgbClr val="FFFFFF"/>
                  </a:clrFrom>
                  <a:clrTo>
                    <a:srgbClr val="FFFFFF">
                      <a:alpha val="0"/>
                    </a:srgbClr>
                  </a:clrTo>
                </a:clrChange>
                <a:lum bright="-40000"/>
              </a:blip>
              <a:srcRect l="17250" t="14272" r="29416" b="38853"/>
              <a:stretch>
                <a:fillRect/>
              </a:stretch>
            </p:blipFill>
            <p:spPr bwMode="auto">
              <a:xfrm>
                <a:off x="5225247" y="2678283"/>
                <a:ext cx="3303986" cy="2643190"/>
              </a:xfrm>
              <a:prstGeom prst="rect">
                <a:avLst/>
              </a:prstGeom>
              <a:noFill/>
              <a:ln w="9525">
                <a:noFill/>
                <a:miter lim="800000"/>
                <a:headEnd/>
                <a:tailEnd/>
              </a:ln>
            </p:spPr>
          </p:pic>
          <p:sp>
            <p:nvSpPr>
              <p:cNvPr id="42" name="Text Box 9"/>
              <p:cNvSpPr txBox="1">
                <a:spLocks noChangeArrowheads="1"/>
              </p:cNvSpPr>
              <p:nvPr/>
            </p:nvSpPr>
            <p:spPr bwMode="auto">
              <a:xfrm rot="5400000">
                <a:off x="3850481" y="4994064"/>
                <a:ext cx="46037" cy="395671"/>
              </a:xfrm>
              <a:prstGeom prst="rect">
                <a:avLst/>
              </a:prstGeom>
              <a:solidFill>
                <a:schemeClr val="tx1">
                  <a:lumMod val="40000"/>
                  <a:lumOff val="60000"/>
                </a:schemeClr>
              </a:solidFill>
              <a:ln>
                <a:solidFill>
                  <a:schemeClr val="tx1">
                    <a:lumMod val="60000"/>
                    <a:lumOff val="40000"/>
                  </a:schemeClr>
                </a:solidFill>
                <a:headEnd/>
                <a:tailEnd/>
              </a:ln>
            </p:spPr>
            <p:style>
              <a:lnRef idx="3">
                <a:schemeClr val="lt1"/>
              </a:lnRef>
              <a:fillRef idx="1">
                <a:schemeClr val="accent2"/>
              </a:fillRef>
              <a:effectRef idx="1">
                <a:schemeClr val="accent2"/>
              </a:effectRef>
              <a:fontRef idx="minor">
                <a:schemeClr val="lt1"/>
              </a:fontRef>
            </p:style>
            <p:txBody>
              <a:bodyPr rot="10800000" vert="eaVert" wrap="none"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
          <p:nvSpPr>
            <p:cNvPr id="53275" name="TextBox 12"/>
            <p:cNvSpPr txBox="1">
              <a:spLocks noChangeArrowheads="1"/>
            </p:cNvSpPr>
            <p:nvPr/>
          </p:nvSpPr>
          <p:spPr bwMode="auto">
            <a:xfrm>
              <a:off x="500034" y="2643182"/>
              <a:ext cx="1500198" cy="492468"/>
            </a:xfrm>
            <a:prstGeom prst="rect">
              <a:avLst/>
            </a:prstGeom>
            <a:noFill/>
            <a:ln w="9525">
              <a:noFill/>
              <a:miter lim="800000"/>
              <a:headEnd/>
              <a:tailEnd/>
            </a:ln>
          </p:spPr>
          <p:txBody>
            <a:bodyPr>
              <a:spAutoFit/>
            </a:bodyPr>
            <a:lstStyle/>
            <a:p>
              <a:pPr algn="ctr" rtl="0"/>
              <a:r>
                <a:rPr lang="fa-IR" sz="1300" b="1">
                  <a:solidFill>
                    <a:schemeClr val="bg1"/>
                  </a:solidFill>
                  <a:latin typeface="Calibri" pitchFamily="34" charset="0"/>
                  <a:cs typeface="B Nazanin" pitchFamily="2" charset="-78"/>
                </a:rPr>
                <a:t>نمای شسر در ورودی حیاط</a:t>
              </a:r>
            </a:p>
          </p:txBody>
        </p:sp>
      </p:grpSp>
      <p:sp>
        <p:nvSpPr>
          <p:cNvPr id="36" name="Text Box 9"/>
          <p:cNvSpPr txBox="1">
            <a:spLocks noChangeArrowheads="1"/>
          </p:cNvSpPr>
          <p:nvPr/>
        </p:nvSpPr>
        <p:spPr bwMode="auto">
          <a:xfrm rot="5400000">
            <a:off x="4441032" y="5671344"/>
            <a:ext cx="63500" cy="369887"/>
          </a:xfrm>
          <a:prstGeom prst="rect">
            <a:avLst/>
          </a:prstGeom>
          <a:solidFill>
            <a:srgbClr val="FF0000"/>
          </a:solidFill>
          <a:ln>
            <a:solidFill>
              <a:schemeClr val="tx1">
                <a:lumMod val="60000"/>
                <a:lumOff val="40000"/>
              </a:schemeClr>
            </a:solidFill>
            <a:headEnd/>
            <a:tailEnd/>
          </a:ln>
        </p:spPr>
        <p:style>
          <a:lnRef idx="3">
            <a:schemeClr val="lt1"/>
          </a:lnRef>
          <a:fillRef idx="1">
            <a:schemeClr val="accent2"/>
          </a:fillRef>
          <a:effectRef idx="1">
            <a:schemeClr val="accent2"/>
          </a:effectRef>
          <a:fontRef idx="minor">
            <a:schemeClr val="lt1"/>
          </a:fontRef>
        </p:style>
        <p:txBody>
          <a:bodyPr rot="10800000" vert="eaVert" wrap="none" lIns="68415" tIns="34208" rIns="68415" bIns="34208" anchor="ctr"/>
          <a:lstStyle/>
          <a:p>
            <a:pPr algn="ctr" defTabSz="957011" rtl="0" fontAlgn="auto">
              <a:spcBef>
                <a:spcPts val="0"/>
              </a:spcBef>
              <a:spcAft>
                <a:spcPts val="0"/>
              </a:spcAft>
              <a:defRPr/>
            </a:pPr>
            <a:endParaRPr lang="fa-I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3257" name="Picture 36"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53258" name="Group 37"/>
          <p:cNvGrpSpPr>
            <a:grpSpLocks/>
          </p:cNvGrpSpPr>
          <p:nvPr/>
        </p:nvGrpSpPr>
        <p:grpSpPr bwMode="auto">
          <a:xfrm>
            <a:off x="325438" y="1616075"/>
            <a:ext cx="3425825" cy="5187950"/>
            <a:chOff x="421417" y="2261407"/>
            <a:chExt cx="4426324" cy="7263590"/>
          </a:xfrm>
        </p:grpSpPr>
        <p:grpSp>
          <p:nvGrpSpPr>
            <p:cNvPr id="53262" name="Group 82"/>
            <p:cNvGrpSpPr>
              <a:grpSpLocks/>
            </p:cNvGrpSpPr>
            <p:nvPr/>
          </p:nvGrpSpPr>
          <p:grpSpPr bwMode="auto">
            <a:xfrm>
              <a:off x="421417" y="2261407"/>
              <a:ext cx="4426324" cy="7263590"/>
              <a:chOff x="80891" y="3033303"/>
              <a:chExt cx="5100710" cy="6278942"/>
            </a:xfrm>
          </p:grpSpPr>
          <p:pic>
            <p:nvPicPr>
              <p:cNvPr id="53264"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3265" name="Group 29"/>
              <p:cNvGrpSpPr>
                <a:grpSpLocks/>
              </p:cNvGrpSpPr>
              <p:nvPr/>
            </p:nvGrpSpPr>
            <p:grpSpPr bwMode="auto">
              <a:xfrm>
                <a:off x="80891" y="3033303"/>
                <a:ext cx="5100710" cy="6278942"/>
                <a:chOff x="80891" y="3033303"/>
                <a:chExt cx="5100710" cy="6278942"/>
              </a:xfrm>
            </p:grpSpPr>
            <p:sp>
              <p:nvSpPr>
                <p:cNvPr id="4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4"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3273"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3263" name="TextBox 4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3260"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9" name="Slide Number Placeholder 36"/>
          <p:cNvSpPr>
            <a:spLocks noGrp="1"/>
          </p:cNvSpPr>
          <p:nvPr>
            <p:ph type="sldNum" sz="quarter" idx="12"/>
          </p:nvPr>
        </p:nvSpPr>
        <p:spPr>
          <a:xfrm>
            <a:off x="3525838" y="6438900"/>
            <a:ext cx="2311400" cy="365125"/>
          </a:xfrm>
        </p:spPr>
        <p:txBody>
          <a:bodyPr/>
          <a:lstStyle/>
          <a:p>
            <a:pPr>
              <a:defRPr/>
            </a:pPr>
            <a:fld id="{B2BE7C7A-2D61-4B43-A183-8F607BAF5FFB}" type="slidenum">
              <a:rPr lang="en-US" smtClean="0">
                <a:latin typeface="F_jalal" pitchFamily="2" charset="0"/>
              </a:rPr>
              <a:pPr>
                <a:defRPr/>
              </a:pPr>
              <a:t>51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427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427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2"/>
          <p:cNvSpPr txBox="1">
            <a:spLocks noChangeArrowheads="1"/>
          </p:cNvSpPr>
          <p:nvPr/>
        </p:nvSpPr>
        <p:spPr>
          <a:xfrm>
            <a:off x="4721225" y="1504950"/>
            <a:ext cx="4737100" cy="563563"/>
          </a:xfrm>
          <a:prstGeom prst="rect">
            <a:avLst/>
          </a:prstGeom>
        </p:spPr>
        <p:txBody>
          <a:bodyPr lIns="95747" tIns="47875" rIns="95747" bIns="47875"/>
          <a:lstStyle/>
          <a:p>
            <a:pPr algn="just" defTabSz="957011" fontAlgn="auto">
              <a:spcBef>
                <a:spcPts val="0"/>
              </a:spcBef>
              <a:spcAft>
                <a:spcPts val="0"/>
              </a:spcAft>
              <a:defRPr/>
            </a:pPr>
            <a:r>
              <a:rPr lang="fa-IR" sz="1600" b="1" kern="0" dirty="0">
                <a:latin typeface="+mj-lt"/>
                <a:ea typeface="+mj-ea"/>
                <a:cs typeface="B Nazanin" pitchFamily="2" charset="-78"/>
              </a:rPr>
              <a:t>معرفی جبهه های داخلی حیاط بنا</a:t>
            </a:r>
            <a:endParaRPr lang="en-US" sz="1600" b="1" kern="0" dirty="0">
              <a:latin typeface="+mj-lt"/>
              <a:ea typeface="+mj-ea"/>
              <a:cs typeface="B Nazanin" pitchFamily="2" charset="-78"/>
            </a:endParaRPr>
          </a:p>
        </p:txBody>
      </p:sp>
      <p:sp>
        <p:nvSpPr>
          <p:cNvPr id="54280" name="Rectangle 1"/>
          <p:cNvSpPr>
            <a:spLocks noChangeArrowheads="1"/>
          </p:cNvSpPr>
          <p:nvPr/>
        </p:nvSpPr>
        <p:spPr bwMode="auto">
          <a:xfrm>
            <a:off x="2867025" y="2049463"/>
            <a:ext cx="6613525" cy="2111375"/>
          </a:xfrm>
          <a:prstGeom prst="rect">
            <a:avLst/>
          </a:prstGeom>
          <a:noFill/>
          <a:ln w="9525">
            <a:noFill/>
            <a:miter lim="800000"/>
            <a:headEnd/>
            <a:tailEnd/>
          </a:ln>
        </p:spPr>
        <p:txBody>
          <a:bodyPr lIns="95747" tIns="47875" rIns="95747" bIns="47875" anchor="ctr">
            <a:spAutoFit/>
          </a:bodyPr>
          <a:lstStyle/>
          <a:p>
            <a:pPr algn="just"/>
            <a:r>
              <a:rPr lang="fa-IR" sz="1600" b="1">
                <a:latin typeface="Calibri" pitchFamily="34" charset="0"/>
                <a:cs typeface="B Nazanin" pitchFamily="2" charset="-78"/>
              </a:rPr>
              <a:t>جبهه جنوبی بنا : </a:t>
            </a:r>
            <a:r>
              <a:rPr lang="fa-IR" sz="1100">
                <a:latin typeface="Calibri" pitchFamily="34" charset="0"/>
                <a:cs typeface="B Nazanin" pitchFamily="2" charset="-78"/>
              </a:rPr>
              <a:t>نمای اصیل بنا در دیوار جبهه جنوبی که همان ایوان بله است قرار دارد. در این جبهه در اطراف ایوان دو حجره در هر طرف ایوان به صورت دو طبقه و نیز در هر طرف پلکانی برای دسترسی به طبقه بالا وجود دارد که فضای بالای این پلکان اتاقی است برای اسکان یک نفر.</a:t>
            </a:r>
          </a:p>
          <a:p>
            <a:pPr algn="just" eaLnBrk="0" hangingPunct="0"/>
            <a:r>
              <a:rPr lang="fa-IR" sz="1100">
                <a:latin typeface="Calibri" pitchFamily="34" charset="0"/>
                <a:cs typeface="B Nazanin" pitchFamily="2" charset="-78"/>
              </a:rPr>
              <a:t>پوشش ساختمان در این جبهه (جبهه جنوبی) برای ایوان به صورت ناپیوسته و منحنی و برای حجره ها به صورت مسطح می باشد. در کل می توان گفت هم از نظر سازه و هم از نظر تزئینات جبهه های روبروی هم در مدرسه به صورت قرینه و متعادل است که می توان از این ویژگی برای مرمت استفاده کرد</a:t>
            </a:r>
            <a:r>
              <a:rPr lang="en-US" sz="1100">
                <a:latin typeface="Calibri" pitchFamily="34" charset="0"/>
                <a:cs typeface="B Nazanin" pitchFamily="2" charset="-78"/>
              </a:rPr>
              <a:t> </a:t>
            </a:r>
          </a:p>
          <a:p>
            <a:pPr algn="just" eaLnBrk="0" hangingPunct="0"/>
            <a:endParaRPr lang="en-US" sz="1100">
              <a:latin typeface="Calibri" pitchFamily="34" charset="0"/>
              <a:cs typeface="B Nazanin" pitchFamily="2" charset="-78"/>
            </a:endParaRPr>
          </a:p>
          <a:p>
            <a:pPr algn="just" eaLnBrk="0" hangingPunct="0"/>
            <a:r>
              <a:rPr lang="fa-IR" sz="1600" b="1">
                <a:latin typeface="Calibri" pitchFamily="34" charset="0"/>
                <a:cs typeface="B Nazanin" pitchFamily="2" charset="-78"/>
              </a:rPr>
              <a:t>تزئینات </a:t>
            </a:r>
            <a:r>
              <a:rPr lang="fa-IR" sz="1600">
                <a:latin typeface="Calibri" pitchFamily="34" charset="0"/>
                <a:cs typeface="B Nazanin" pitchFamily="2" charset="-78"/>
              </a:rPr>
              <a:t>: </a:t>
            </a:r>
            <a:r>
              <a:rPr lang="fa-IR" sz="1100">
                <a:latin typeface="Calibri" pitchFamily="34" charset="0"/>
                <a:cs typeface="B Nazanin" pitchFamily="2" charset="-78"/>
              </a:rPr>
              <a:t>سقف ایوان قبله مدرسه دارای مقرنس کاشی – گچ بسیار زیبایی به لحاظ یک کار حجمی با فضایی مناسب می باشد. مقرنس های داخل ایوان توسط گچ ساخته شده و روی آن نقوشی توسط رنگ نقاشی شده، نمای بیرونی ایوان از کاشی های معرق و کتیبه تزئیناتی دارد و تزئینات حجره های این ضلع نیز گچ کاری و کاشی کاری است . که پیشانی طاقنماها کاشی هفت رنگ دارند و پوشش داخلی غرفه نیز مقرنس های گچی ساده بدون نقاشی و نیز در طبقه دوم کاربندی گچی صورت گرفته است.</a:t>
            </a: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p:txBody>
      </p:sp>
      <p:pic>
        <p:nvPicPr>
          <p:cNvPr id="54281" name="Picture 4" descr="نمای ایوان جنوبی - قبله.png"/>
          <p:cNvPicPr>
            <a:picLocks noChangeAspect="1"/>
          </p:cNvPicPr>
          <p:nvPr/>
        </p:nvPicPr>
        <p:blipFill>
          <a:blip r:embed="rId5">
            <a:clrChange>
              <a:clrFrom>
                <a:srgbClr val="FFFFFF"/>
              </a:clrFrom>
              <a:clrTo>
                <a:srgbClr val="FFFFFF">
                  <a:alpha val="0"/>
                </a:srgbClr>
              </a:clrTo>
            </a:clrChange>
            <a:lum bright="-40000"/>
          </a:blip>
          <a:srcRect t="16667" r="4999" b="35739"/>
          <a:stretch>
            <a:fillRect/>
          </a:stretch>
        </p:blipFill>
        <p:spPr bwMode="auto">
          <a:xfrm>
            <a:off x="2724150" y="3700463"/>
            <a:ext cx="6886575" cy="2492375"/>
          </a:xfrm>
          <a:prstGeom prst="rect">
            <a:avLst/>
          </a:prstGeom>
          <a:noFill/>
          <a:ln w="9525">
            <a:noFill/>
            <a:miter lim="800000"/>
            <a:headEnd/>
            <a:tailEnd/>
          </a:ln>
        </p:spPr>
      </p:pic>
      <p:pic>
        <p:nvPicPr>
          <p:cNvPr id="54282" name="Picture 37"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54283" name="Group 38"/>
          <p:cNvGrpSpPr>
            <a:grpSpLocks/>
          </p:cNvGrpSpPr>
          <p:nvPr/>
        </p:nvGrpSpPr>
        <p:grpSpPr bwMode="auto">
          <a:xfrm>
            <a:off x="325438" y="1616075"/>
            <a:ext cx="3425825" cy="5187950"/>
            <a:chOff x="421417" y="2261407"/>
            <a:chExt cx="4426324" cy="7263590"/>
          </a:xfrm>
        </p:grpSpPr>
        <p:grpSp>
          <p:nvGrpSpPr>
            <p:cNvPr id="54287" name="Group 82"/>
            <p:cNvGrpSpPr>
              <a:grpSpLocks/>
            </p:cNvGrpSpPr>
            <p:nvPr/>
          </p:nvGrpSpPr>
          <p:grpSpPr bwMode="auto">
            <a:xfrm>
              <a:off x="421417" y="2261407"/>
              <a:ext cx="4426324" cy="7263590"/>
              <a:chOff x="80891" y="3033303"/>
              <a:chExt cx="5100710" cy="6278942"/>
            </a:xfrm>
          </p:grpSpPr>
          <p:pic>
            <p:nvPicPr>
              <p:cNvPr id="54289"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4290"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4298"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4288"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4285"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525838" y="6438900"/>
            <a:ext cx="2311400" cy="365125"/>
          </a:xfrm>
        </p:spPr>
        <p:txBody>
          <a:bodyPr/>
          <a:lstStyle/>
          <a:p>
            <a:pPr>
              <a:defRPr/>
            </a:pPr>
            <a:fld id="{503360E8-3E63-47ED-B2A1-4DC2C093354D}" type="slidenum">
              <a:rPr lang="en-US" smtClean="0">
                <a:latin typeface="F_jalal" pitchFamily="2" charset="0"/>
              </a:rPr>
              <a:pPr>
                <a:defRPr/>
              </a:pPr>
              <a:t>52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529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530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303" name="Rectangle 1"/>
          <p:cNvSpPr>
            <a:spLocks noChangeArrowheads="1"/>
          </p:cNvSpPr>
          <p:nvPr/>
        </p:nvSpPr>
        <p:spPr bwMode="auto">
          <a:xfrm>
            <a:off x="2867025" y="1668463"/>
            <a:ext cx="6645275" cy="3513137"/>
          </a:xfrm>
          <a:prstGeom prst="rect">
            <a:avLst/>
          </a:prstGeom>
          <a:noFill/>
          <a:ln w="9525">
            <a:noFill/>
            <a:miter lim="800000"/>
            <a:headEnd/>
            <a:tailEnd/>
          </a:ln>
        </p:spPr>
        <p:txBody>
          <a:bodyPr lIns="95747" tIns="47875" rIns="95747" bIns="47875" anchor="ctr">
            <a:spAutoFit/>
          </a:bodyPr>
          <a:lstStyle/>
          <a:p>
            <a:pPr algn="just"/>
            <a:r>
              <a:rPr lang="fa-IR" sz="1600" b="1">
                <a:latin typeface="Calibri" pitchFamily="34" charset="0"/>
                <a:cs typeface="B Nazanin" pitchFamily="2" charset="-78"/>
              </a:rPr>
              <a:t>جبهه غربی</a:t>
            </a:r>
            <a:r>
              <a:rPr lang="fa-IR" sz="1600">
                <a:latin typeface="Calibri" pitchFamily="34" charset="0"/>
                <a:cs typeface="B Nazanin" pitchFamily="2" charset="-78"/>
              </a:rPr>
              <a:t>: ا</a:t>
            </a:r>
            <a:r>
              <a:rPr lang="fa-IR" sz="1100">
                <a:latin typeface="Calibri" pitchFamily="34" charset="0"/>
                <a:cs typeface="B Nazanin" pitchFamily="2" charset="-78"/>
              </a:rPr>
              <a:t>یوان تبدیل به مدرس شده است که در طبقه دوم روی مدرس کتابخانه قرار دارد.. چهار ردیف حجره در هر طرف ایوان قرار دارد و نیز دو راه پله در هر طرف ایوان و دو راه پله دیگر در دو انتهای ضلع غربی بنا ، در مجموع چهار پلکان در این جبهه قرار دارد..</a:t>
            </a: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a:p>
            <a:pPr algn="just" eaLnBrk="0" hangingPunct="0"/>
            <a:endParaRPr lang="fa-IR" sz="1100">
              <a:latin typeface="Calibri" pitchFamily="34" charset="0"/>
              <a:cs typeface="B Nazanin" pitchFamily="2" charset="-78"/>
            </a:endParaRPr>
          </a:p>
          <a:p>
            <a:pPr algn="just" eaLnBrk="0" hangingPunct="0"/>
            <a:r>
              <a:rPr lang="fa-IR" sz="1100" b="1">
                <a:latin typeface="Calibri" pitchFamily="34" charset="0"/>
                <a:cs typeface="B Nazanin" pitchFamily="2" charset="-78"/>
              </a:rPr>
              <a:t> </a:t>
            </a:r>
          </a:p>
          <a:p>
            <a:pPr algn="just" eaLnBrk="0" hangingPunct="0"/>
            <a:endParaRPr lang="fa-IR" sz="1600" b="1">
              <a:latin typeface="Calibri" pitchFamily="34" charset="0"/>
              <a:cs typeface="B Nazanin" pitchFamily="2" charset="-78"/>
            </a:endParaRPr>
          </a:p>
          <a:p>
            <a:pPr algn="just" eaLnBrk="0" hangingPunct="0"/>
            <a:r>
              <a:rPr lang="fa-IR" sz="1600" b="1">
                <a:latin typeface="Calibri" pitchFamily="34" charset="0"/>
                <a:cs typeface="B Nazanin" pitchFamily="2" charset="-78"/>
              </a:rPr>
              <a:t>جبهه شرقی:</a:t>
            </a:r>
            <a:r>
              <a:rPr lang="fa-IR" sz="1100">
                <a:latin typeface="Calibri" pitchFamily="34" charset="0"/>
                <a:cs typeface="B Nazanin" pitchFamily="2" charset="-78"/>
              </a:rPr>
              <a:t>از نظر فضا جبهه شرقی نیز مطابق جبهه غربی است. تنها تفاوت در کاربری ایوان شرقی است که به عنوان نمازخانه استفاده می شود و نیز پلکان موجود در شرق ضلع شرقی و دسترسی به سرویس های بهداشتی را دارد..</a:t>
            </a:r>
          </a:p>
          <a:p>
            <a:pPr algn="just" eaLnBrk="0" hangingPunct="0"/>
            <a:r>
              <a:rPr lang="fa-IR" sz="1600" b="1">
                <a:latin typeface="Calibri" pitchFamily="34" charset="0"/>
                <a:cs typeface="B Nazanin" pitchFamily="2" charset="-78"/>
              </a:rPr>
              <a:t>تزئینات :</a:t>
            </a:r>
          </a:p>
          <a:p>
            <a:pPr algn="just" eaLnBrk="0" hangingPunct="0"/>
            <a:r>
              <a:rPr lang="fa-IR" sz="1100">
                <a:latin typeface="Calibri" pitchFamily="34" charset="0"/>
                <a:cs typeface="B Nazanin" pitchFamily="2" charset="-78"/>
              </a:rPr>
              <a:t>نمای ایوان غربی طبقه اول کاشی هفت رنگ و طبقه دوم معقلی کار شده است. و در پیشانی طاق حجره ها در هر دو طبقه کاشی هفت رنگ قرار گرفته در طاق نمای دو طبقه نیز مقرنس گچی ساده کار شده است که این موضوع در ایوان شرقی به صورت قرینه ایوان غربی دیده می شود.</a:t>
            </a:r>
            <a:endParaRPr lang="en-US" sz="1100">
              <a:latin typeface="Calibri" pitchFamily="34" charset="0"/>
              <a:cs typeface="B Nazanin" pitchFamily="2" charset="-78"/>
            </a:endParaRPr>
          </a:p>
          <a:p>
            <a:pPr algn="just" eaLnBrk="0" hangingPunct="0"/>
            <a:endParaRPr lang="fa-IR" sz="1100">
              <a:latin typeface="Calibri" pitchFamily="34" charset="0"/>
              <a:cs typeface="B Nazanin" pitchFamily="2" charset="-78"/>
            </a:endParaRPr>
          </a:p>
        </p:txBody>
      </p:sp>
      <p:sp>
        <p:nvSpPr>
          <p:cNvPr id="35" name="Rectangle 2"/>
          <p:cNvSpPr txBox="1">
            <a:spLocks noChangeArrowheads="1"/>
          </p:cNvSpPr>
          <p:nvPr/>
        </p:nvSpPr>
        <p:spPr>
          <a:xfrm>
            <a:off x="4756150" y="1450975"/>
            <a:ext cx="4737100" cy="563563"/>
          </a:xfrm>
          <a:prstGeom prst="rect">
            <a:avLst/>
          </a:prstGeom>
        </p:spPr>
        <p:txBody>
          <a:bodyPr lIns="95747" tIns="47875" rIns="95747" bIns="47875"/>
          <a:lstStyle/>
          <a:p>
            <a:pPr defTabSz="957011" fontAlgn="auto">
              <a:spcBef>
                <a:spcPts val="0"/>
              </a:spcBef>
              <a:spcAft>
                <a:spcPts val="0"/>
              </a:spcAft>
              <a:defRPr/>
            </a:pPr>
            <a:r>
              <a:rPr lang="fa-IR" sz="1600" b="1" kern="0" dirty="0">
                <a:latin typeface="+mj-lt"/>
                <a:ea typeface="+mj-ea"/>
                <a:cs typeface="B Nazanin" pitchFamily="2" charset="-78"/>
              </a:rPr>
              <a:t>معرفی جبهه های مختلف بنا</a:t>
            </a:r>
            <a:endParaRPr lang="en-US" sz="1600" b="1" kern="0" dirty="0">
              <a:latin typeface="+mj-lt"/>
              <a:ea typeface="+mj-ea"/>
              <a:cs typeface="B Nazanin" pitchFamily="2" charset="-78"/>
            </a:endParaRPr>
          </a:p>
        </p:txBody>
      </p:sp>
      <p:pic>
        <p:nvPicPr>
          <p:cNvPr id="55305" name="Picture 3" descr="نمای شرقی حیاط.png"/>
          <p:cNvPicPr>
            <a:picLocks noChangeAspect="1"/>
          </p:cNvPicPr>
          <p:nvPr/>
        </p:nvPicPr>
        <p:blipFill>
          <a:blip r:embed="rId5">
            <a:clrChange>
              <a:clrFrom>
                <a:srgbClr val="FFFFFF"/>
              </a:clrFrom>
              <a:clrTo>
                <a:srgbClr val="FFFFFF">
                  <a:alpha val="0"/>
                </a:srgbClr>
              </a:clrTo>
            </a:clrChange>
            <a:lum bright="-40000"/>
          </a:blip>
          <a:srcRect l="14999" t="33333" r="4999" b="41667"/>
          <a:stretch>
            <a:fillRect/>
          </a:stretch>
        </p:blipFill>
        <p:spPr bwMode="auto">
          <a:xfrm>
            <a:off x="3544888" y="4953000"/>
            <a:ext cx="5418137" cy="1385888"/>
          </a:xfrm>
          <a:prstGeom prst="rect">
            <a:avLst/>
          </a:prstGeom>
          <a:noFill/>
          <a:ln w="9525">
            <a:noFill/>
            <a:miter lim="800000"/>
            <a:headEnd/>
            <a:tailEnd/>
          </a:ln>
        </p:spPr>
      </p:pic>
      <p:pic>
        <p:nvPicPr>
          <p:cNvPr id="55306" name="Picture 4" descr="نمای شرقی حیاط.png"/>
          <p:cNvPicPr>
            <a:picLocks noChangeAspect="1"/>
          </p:cNvPicPr>
          <p:nvPr/>
        </p:nvPicPr>
        <p:blipFill>
          <a:blip r:embed="rId5">
            <a:clrChange>
              <a:clrFrom>
                <a:srgbClr val="FFFFFF"/>
              </a:clrFrom>
              <a:clrTo>
                <a:srgbClr val="FFFFFF">
                  <a:alpha val="0"/>
                </a:srgbClr>
              </a:clrTo>
            </a:clrChange>
            <a:lum bright="-40000"/>
          </a:blip>
          <a:srcRect l="14999" t="33333" r="4999" b="41667"/>
          <a:stretch>
            <a:fillRect/>
          </a:stretch>
        </p:blipFill>
        <p:spPr bwMode="auto">
          <a:xfrm>
            <a:off x="3378200" y="2435225"/>
            <a:ext cx="5584825" cy="1428750"/>
          </a:xfrm>
          <a:prstGeom prst="rect">
            <a:avLst/>
          </a:prstGeom>
          <a:noFill/>
          <a:ln w="9525">
            <a:noFill/>
            <a:miter lim="800000"/>
            <a:headEnd/>
            <a:tailEnd/>
          </a:ln>
        </p:spPr>
      </p:pic>
      <p:pic>
        <p:nvPicPr>
          <p:cNvPr id="55307" name="Picture 37"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55308" name="Group 38"/>
          <p:cNvGrpSpPr>
            <a:grpSpLocks/>
          </p:cNvGrpSpPr>
          <p:nvPr/>
        </p:nvGrpSpPr>
        <p:grpSpPr bwMode="auto">
          <a:xfrm>
            <a:off x="325438" y="1616075"/>
            <a:ext cx="3425825" cy="5187950"/>
            <a:chOff x="421417" y="2261407"/>
            <a:chExt cx="4426324" cy="7263590"/>
          </a:xfrm>
        </p:grpSpPr>
        <p:grpSp>
          <p:nvGrpSpPr>
            <p:cNvPr id="55312" name="Group 82"/>
            <p:cNvGrpSpPr>
              <a:grpSpLocks/>
            </p:cNvGrpSpPr>
            <p:nvPr/>
          </p:nvGrpSpPr>
          <p:grpSpPr bwMode="auto">
            <a:xfrm>
              <a:off x="421417" y="2261407"/>
              <a:ext cx="4426324" cy="7263590"/>
              <a:chOff x="80891" y="3033303"/>
              <a:chExt cx="5100710" cy="6278942"/>
            </a:xfrm>
          </p:grpSpPr>
          <p:pic>
            <p:nvPicPr>
              <p:cNvPr id="55314"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5315" name="Group 29"/>
              <p:cNvGrpSpPr>
                <a:grpSpLocks/>
              </p:cNvGrpSpPr>
              <p:nvPr/>
            </p:nvGrpSpPr>
            <p:grpSpPr bwMode="auto">
              <a:xfrm>
                <a:off x="80891" y="3033303"/>
                <a:ext cx="5100710" cy="6278942"/>
                <a:chOff x="80891" y="3033303"/>
                <a:chExt cx="5100710" cy="6278942"/>
              </a:xfrm>
            </p:grpSpPr>
            <p:sp>
              <p:nvSpPr>
                <p:cNvPr id="4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5"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5323"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5313" name="TextBox 4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5310"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7" name="Slide Number Placeholder 36"/>
          <p:cNvSpPr>
            <a:spLocks noGrp="1"/>
          </p:cNvSpPr>
          <p:nvPr>
            <p:ph type="sldNum" sz="quarter" idx="12"/>
          </p:nvPr>
        </p:nvSpPr>
        <p:spPr>
          <a:xfrm>
            <a:off x="3525838" y="6438900"/>
            <a:ext cx="2311400" cy="365125"/>
          </a:xfrm>
        </p:spPr>
        <p:txBody>
          <a:bodyPr/>
          <a:lstStyle/>
          <a:p>
            <a:pPr>
              <a:defRPr/>
            </a:pPr>
            <a:fld id="{CB672BB8-0354-4ED6-BB0F-E759132EDFC2}" type="slidenum">
              <a:rPr lang="en-US" smtClean="0">
                <a:latin typeface="F_jalal" pitchFamily="2" charset="0"/>
              </a:rPr>
              <a:pPr>
                <a:defRPr/>
              </a:pPr>
              <a:t>53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632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632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327" name="Rectangle 1"/>
          <p:cNvSpPr>
            <a:spLocks noChangeArrowheads="1"/>
          </p:cNvSpPr>
          <p:nvPr/>
        </p:nvSpPr>
        <p:spPr bwMode="auto">
          <a:xfrm>
            <a:off x="2867025" y="1477963"/>
            <a:ext cx="6626225" cy="2835275"/>
          </a:xfrm>
          <a:prstGeom prst="rect">
            <a:avLst/>
          </a:prstGeom>
          <a:noFill/>
          <a:ln w="9525">
            <a:noFill/>
            <a:miter lim="800000"/>
            <a:headEnd/>
            <a:tailEnd/>
          </a:ln>
        </p:spPr>
        <p:txBody>
          <a:bodyPr lIns="95747" tIns="47875" rIns="95747" bIns="47875" anchor="ctr">
            <a:spAutoFit/>
          </a:bodyPr>
          <a:lstStyle/>
          <a:p>
            <a:pPr algn="just"/>
            <a:r>
              <a:rPr lang="fa-IR" sz="1600" b="1">
                <a:latin typeface="Calibri" pitchFamily="34" charset="0"/>
                <a:cs typeface="B Nazanin" pitchFamily="2" charset="-78"/>
              </a:rPr>
              <a:t>معرفی جبهه شمالی بنا :</a:t>
            </a:r>
            <a:endParaRPr lang="en-US" sz="1600" b="1">
              <a:latin typeface="Calibri" pitchFamily="34" charset="0"/>
              <a:cs typeface="B Nazanin" pitchFamily="2" charset="-78"/>
            </a:endParaRPr>
          </a:p>
          <a:p>
            <a:pPr algn="just" eaLnBrk="0" hangingPunct="0"/>
            <a:r>
              <a:rPr lang="fa-IR" sz="1100">
                <a:latin typeface="Calibri" pitchFamily="34" charset="0"/>
                <a:cs typeface="B Nazanin" pitchFamily="2" charset="-78"/>
              </a:rPr>
              <a:t>در این ضلع بنا ایوان شمالی قرار دارد که ورودی بنا می باشد و کوچک تر و کم عمق تر نسبت به ایوان اصلی بنا می باشد با پوشش منحنی ، در این جبهه نیز در هر طرف ایوان پلکانی برای دسترسی به طبقه بالا وجود دارد و تفاوت آن نسبت به جبهه جنوبی در این است که ابتدا دو پلکان مزبور قرار دارند بعد دو ردیف حجره، ولی تزئینات حجره به صورت قرینه شبیه به جبهه جنوبی می باشد. بالای سردر ورودی در طبقه دوم اتاقی به عنوان دفتر تولیت مدرسه قرار دارد که ارتباط به این اتاق توسط پلکان کنار ایوان میسر است. این اتاق درست بالای در ورودی قرار دارد و نیز هشتی موجود در این جبهه به علت تعریض خیابان برچیده شده است.</a:t>
            </a:r>
          </a:p>
          <a:p>
            <a:pPr algn="just" eaLnBrk="0" hangingPunct="0"/>
            <a:endParaRPr lang="fa-IR" sz="1600" b="1">
              <a:latin typeface="Calibri" pitchFamily="34" charset="0"/>
              <a:cs typeface="B Nazanin" pitchFamily="2" charset="-78"/>
            </a:endParaRPr>
          </a:p>
          <a:p>
            <a:pPr algn="just" eaLnBrk="0" hangingPunct="0"/>
            <a:r>
              <a:rPr lang="fa-IR" sz="1600" b="1">
                <a:latin typeface="Calibri" pitchFamily="34" charset="0"/>
                <a:cs typeface="B Nazanin" pitchFamily="2" charset="-78"/>
              </a:rPr>
              <a:t>تزئینات :</a:t>
            </a:r>
          </a:p>
          <a:p>
            <a:pPr algn="just"/>
            <a:r>
              <a:rPr lang="fa-IR" sz="1100">
                <a:latin typeface="Calibri" pitchFamily="34" charset="0"/>
                <a:cs typeface="B Nazanin" pitchFamily="2" charset="-78"/>
              </a:rPr>
              <a:t>بنای سردر از آجر و ملات گچ بوده و به علت گودی حیاط مدرسه از سطح خیابان پلکانی مقابل سر در احداث شده است. ئر زیر طاق که آجر چینی آن به طور نیم گنید اجرا شده اقدام به مقرنس بندی نموده اند. مقرنس ایوان تماما از گچ بوده و به وسیله قطعات چوب و هم چنین طناب های سازو به طاق پوشش ا یوان آویزان گردیده است. روی این مقرنس ها به وسیله رنگ روغن به رنگ کاشی نقاشی شده است .پیشانی طاق نیز با کاشی معرق کبود رنگ تزئین شده و کتیبه سنگی بنا نیز روی درورودی نصب شده است. ایوان شمالی بنا که بعد از راهروی ورودی واقه شده تزئینات آجرچینی (رسمی بندی) دارد. آجر چینی به صورت خفته و راسته و در نهایت به حالت رسمی بندی ظاهر شده که خطوط این رسمی بندی توسط رنگ آبی خط گرفته شده است.</a:t>
            </a:r>
            <a:endParaRPr lang="en-US" sz="1100">
              <a:latin typeface="Calibri" pitchFamily="34" charset="0"/>
              <a:cs typeface="B Nazanin" pitchFamily="2" charset="-78"/>
            </a:endParaRPr>
          </a:p>
          <a:p>
            <a:pPr algn="just" eaLnBrk="0" hangingPunct="0"/>
            <a:endParaRPr lang="fa-IR" sz="1500">
              <a:latin typeface="Calibri" pitchFamily="34" charset="0"/>
              <a:cs typeface="B Nazanin" pitchFamily="2" charset="-78"/>
            </a:endParaRPr>
          </a:p>
        </p:txBody>
      </p:sp>
      <p:pic>
        <p:nvPicPr>
          <p:cNvPr id="56328" name="Picture 18" descr="نمای شمالی حیاط.png"/>
          <p:cNvPicPr>
            <a:picLocks noChangeAspect="1"/>
          </p:cNvPicPr>
          <p:nvPr/>
        </p:nvPicPr>
        <p:blipFill>
          <a:blip r:embed="rId5">
            <a:clrChange>
              <a:clrFrom>
                <a:srgbClr val="FFFFFF"/>
              </a:clrFrom>
              <a:clrTo>
                <a:srgbClr val="FFFFFF">
                  <a:alpha val="0"/>
                </a:srgbClr>
              </a:clrTo>
            </a:clrChange>
            <a:lum bright="-40000"/>
          </a:blip>
          <a:srcRect l="13333" t="27083" r="16666" b="36458"/>
          <a:stretch>
            <a:fillRect/>
          </a:stretch>
        </p:blipFill>
        <p:spPr bwMode="auto">
          <a:xfrm>
            <a:off x="3598863" y="4081463"/>
            <a:ext cx="5305425" cy="1984375"/>
          </a:xfrm>
          <a:prstGeom prst="rect">
            <a:avLst/>
          </a:prstGeom>
          <a:noFill/>
          <a:ln w="9525">
            <a:noFill/>
            <a:miter lim="800000"/>
            <a:headEnd/>
            <a:tailEnd/>
          </a:ln>
        </p:spPr>
      </p:pic>
      <p:pic>
        <p:nvPicPr>
          <p:cNvPr id="56329" name="Picture 35"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56330" name="Group 36"/>
          <p:cNvGrpSpPr>
            <a:grpSpLocks/>
          </p:cNvGrpSpPr>
          <p:nvPr/>
        </p:nvGrpSpPr>
        <p:grpSpPr bwMode="auto">
          <a:xfrm>
            <a:off x="325438" y="1616075"/>
            <a:ext cx="3425825" cy="5187950"/>
            <a:chOff x="421417" y="2261407"/>
            <a:chExt cx="4426324" cy="7263590"/>
          </a:xfrm>
        </p:grpSpPr>
        <p:grpSp>
          <p:nvGrpSpPr>
            <p:cNvPr id="56334" name="Group 82"/>
            <p:cNvGrpSpPr>
              <a:grpSpLocks/>
            </p:cNvGrpSpPr>
            <p:nvPr/>
          </p:nvGrpSpPr>
          <p:grpSpPr bwMode="auto">
            <a:xfrm>
              <a:off x="421417" y="2261407"/>
              <a:ext cx="4426324" cy="7263590"/>
              <a:chOff x="80891" y="3033303"/>
              <a:chExt cx="5100710" cy="6278942"/>
            </a:xfrm>
          </p:grpSpPr>
          <p:pic>
            <p:nvPicPr>
              <p:cNvPr id="56336"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6337" name="Group 29"/>
              <p:cNvGrpSpPr>
                <a:grpSpLocks/>
              </p:cNvGrpSpPr>
              <p:nvPr/>
            </p:nvGrpSpPr>
            <p:grpSpPr bwMode="auto">
              <a:xfrm>
                <a:off x="80891" y="3033303"/>
                <a:ext cx="5100710" cy="6278942"/>
                <a:chOff x="80891" y="3033303"/>
                <a:chExt cx="5100710" cy="6278942"/>
              </a:xfrm>
            </p:grpSpPr>
            <p:sp>
              <p:nvSpPr>
                <p:cNvPr id="4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3"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6345"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6335"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6332"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4" name="Slide Number Placeholder 36"/>
          <p:cNvSpPr>
            <a:spLocks noGrp="1"/>
          </p:cNvSpPr>
          <p:nvPr>
            <p:ph type="sldNum" sz="quarter" idx="12"/>
          </p:nvPr>
        </p:nvSpPr>
        <p:spPr>
          <a:xfrm>
            <a:off x="3525838" y="6438900"/>
            <a:ext cx="2311400" cy="365125"/>
          </a:xfrm>
        </p:spPr>
        <p:txBody>
          <a:bodyPr/>
          <a:lstStyle/>
          <a:p>
            <a:pPr>
              <a:defRPr/>
            </a:pPr>
            <a:fld id="{1CD563AA-72DE-44D9-847F-399A2DFAEB59}" type="slidenum">
              <a:rPr lang="en-US" smtClean="0">
                <a:latin typeface="F_jalal" pitchFamily="2" charset="0"/>
              </a:rPr>
              <a:pPr>
                <a:defRPr/>
              </a:pPr>
              <a:t>54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7346"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7347"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57348"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66"/>
          <p:cNvGrpSpPr>
            <a:grpSpLocks/>
          </p:cNvGrpSpPr>
          <p:nvPr/>
        </p:nvGrpSpPr>
        <p:grpSpPr bwMode="auto">
          <a:xfrm>
            <a:off x="3161960" y="1457098"/>
            <a:ext cx="5494734" cy="5277187"/>
            <a:chOff x="4000524" y="1844704"/>
            <a:chExt cx="3929092" cy="4853616"/>
          </a:xfrm>
          <a:solidFill>
            <a:schemeClr val="bg1"/>
          </a:solidFill>
        </p:grpSpPr>
        <p:grpSp>
          <p:nvGrpSpPr>
            <p:cNvPr id="3" name="Group 38"/>
            <p:cNvGrpSpPr>
              <a:grpSpLocks/>
            </p:cNvGrpSpPr>
            <p:nvPr/>
          </p:nvGrpSpPr>
          <p:grpSpPr bwMode="auto">
            <a:xfrm>
              <a:off x="4000524" y="1844704"/>
              <a:ext cx="3929092" cy="4853616"/>
              <a:chOff x="2857494" y="1844743"/>
              <a:chExt cx="3929123" cy="4853593"/>
            </a:xfrm>
            <a:grpFill/>
          </p:grpSpPr>
          <p:pic>
            <p:nvPicPr>
              <p:cNvPr id="37" name="Picture 74" descr="پلان وهمکف خطوط برش.png"/>
              <p:cNvPicPr>
                <a:picLocks noChangeAspect="1"/>
              </p:cNvPicPr>
              <p:nvPr/>
            </p:nvPicPr>
            <p:blipFill>
              <a:blip r:embed="rId6" cstate="print">
                <a:clrChange>
                  <a:clrFrom>
                    <a:srgbClr val="FFFFFF"/>
                  </a:clrFrom>
                  <a:clrTo>
                    <a:srgbClr val="FFFFFF">
                      <a:alpha val="0"/>
                    </a:srgbClr>
                  </a:clrTo>
                </a:clrChange>
                <a:duotone>
                  <a:schemeClr val="bg2">
                    <a:shade val="45000"/>
                    <a:satMod val="135000"/>
                  </a:schemeClr>
                  <a:prstClr val="white"/>
                </a:duotone>
              </a:blip>
              <a:srcRect l="3999" r="3000"/>
              <a:stretch>
                <a:fillRect/>
              </a:stretch>
            </p:blipFill>
            <p:spPr bwMode="auto">
              <a:xfrm rot="5400000">
                <a:off x="2615887" y="2086350"/>
                <a:ext cx="4412338" cy="3929123"/>
              </a:xfrm>
              <a:prstGeom prst="rect">
                <a:avLst/>
              </a:prstGeom>
              <a:grpFill/>
              <a:ln w="9525">
                <a:noFill/>
                <a:miter lim="800000"/>
                <a:headEnd/>
                <a:tailEnd/>
              </a:ln>
            </p:spPr>
          </p:pic>
          <p:sp>
            <p:nvSpPr>
              <p:cNvPr id="38" name="Rectangle 37"/>
              <p:cNvSpPr/>
              <p:nvPr/>
            </p:nvSpPr>
            <p:spPr bwMode="auto">
              <a:xfrm>
                <a:off x="5715002" y="6429418"/>
                <a:ext cx="274322" cy="268918"/>
              </a:xfrm>
              <a:prstGeom prst="rect">
                <a:avLst/>
              </a:prstGeom>
              <a:grp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sp>
          <p:nvSpPr>
            <p:cNvPr id="36" name="Rectangle 35"/>
            <p:cNvSpPr/>
            <p:nvPr/>
          </p:nvSpPr>
          <p:spPr bwMode="auto">
            <a:xfrm>
              <a:off x="7358082" y="6215081"/>
              <a:ext cx="205740" cy="268920"/>
            </a:xfrm>
            <a:prstGeom prst="rect">
              <a:avLst/>
            </a:prstGeom>
            <a:grp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7</a:t>
              </a:r>
            </a:p>
          </p:txBody>
        </p:sp>
      </p:grpSp>
      <p:sp>
        <p:nvSpPr>
          <p:cNvPr id="57352" name="TextBox 8"/>
          <p:cNvSpPr txBox="1">
            <a:spLocks noChangeArrowheads="1"/>
          </p:cNvSpPr>
          <p:nvPr/>
        </p:nvSpPr>
        <p:spPr bwMode="auto">
          <a:xfrm>
            <a:off x="5553075" y="1944688"/>
            <a:ext cx="1935163" cy="342900"/>
          </a:xfrm>
          <a:prstGeom prst="rect">
            <a:avLst/>
          </a:prstGeom>
          <a:noFill/>
          <a:ln w="9525">
            <a:noFill/>
            <a:miter lim="800000"/>
            <a:headEnd/>
            <a:tailEnd/>
          </a:ln>
        </p:spPr>
        <p:txBody>
          <a:bodyPr lIns="95747" tIns="47875" rIns="95747" bIns="47875">
            <a:spAutoFit/>
          </a:bodyPr>
          <a:lstStyle/>
          <a:p>
            <a:pPr algn="l" rtl="0"/>
            <a:r>
              <a:rPr lang="fa-IR" sz="1600" b="1">
                <a:latin typeface="Calibri" pitchFamily="34" charset="0"/>
                <a:cs typeface="2  Nazanin" pitchFamily="2" charset="-78"/>
              </a:rPr>
              <a:t>مستند سازي</a:t>
            </a:r>
          </a:p>
        </p:txBody>
      </p:sp>
      <p:pic>
        <p:nvPicPr>
          <p:cNvPr id="57353" name="Picture 2" descr="E:\memari\maremat\قلی جدید\IMG_4011.jpg"/>
          <p:cNvPicPr>
            <a:picLocks noChangeAspect="1" noChangeArrowheads="1"/>
          </p:cNvPicPr>
          <p:nvPr/>
        </p:nvPicPr>
        <p:blipFill>
          <a:blip r:embed="rId7"/>
          <a:srcRect/>
          <a:stretch>
            <a:fillRect/>
          </a:stretch>
        </p:blipFill>
        <p:spPr bwMode="auto">
          <a:xfrm>
            <a:off x="7542213" y="2000250"/>
            <a:ext cx="1579562" cy="1814513"/>
          </a:xfrm>
          <a:prstGeom prst="rect">
            <a:avLst/>
          </a:prstGeom>
          <a:noFill/>
          <a:ln w="9525">
            <a:noFill/>
            <a:miter lim="800000"/>
            <a:headEnd/>
            <a:tailEnd/>
          </a:ln>
        </p:spPr>
      </p:pic>
      <p:pic>
        <p:nvPicPr>
          <p:cNvPr id="57354" name="Picture 3" descr="E:\memari\maremat\قلی جدید\IMG_4009.jpg"/>
          <p:cNvPicPr>
            <a:picLocks noChangeAspect="1" noChangeArrowheads="1"/>
          </p:cNvPicPr>
          <p:nvPr/>
        </p:nvPicPr>
        <p:blipFill>
          <a:blip r:embed="rId8"/>
          <a:srcRect/>
          <a:stretch>
            <a:fillRect/>
          </a:stretch>
        </p:blipFill>
        <p:spPr bwMode="auto">
          <a:xfrm>
            <a:off x="3302000" y="4227513"/>
            <a:ext cx="1577975" cy="1814512"/>
          </a:xfrm>
          <a:prstGeom prst="rect">
            <a:avLst/>
          </a:prstGeom>
          <a:noFill/>
          <a:ln w="9525">
            <a:noFill/>
            <a:miter lim="800000"/>
            <a:headEnd/>
            <a:tailEnd/>
          </a:ln>
        </p:spPr>
      </p:pic>
      <p:pic>
        <p:nvPicPr>
          <p:cNvPr id="57355" name="Picture 4" descr="E:\memari\maremat\قلی جدید\IMG_4010.jpg"/>
          <p:cNvPicPr>
            <a:picLocks noChangeAspect="1" noChangeArrowheads="1"/>
          </p:cNvPicPr>
          <p:nvPr/>
        </p:nvPicPr>
        <p:blipFill>
          <a:blip r:embed="rId9"/>
          <a:srcRect/>
          <a:stretch>
            <a:fillRect/>
          </a:stretch>
        </p:blipFill>
        <p:spPr bwMode="auto">
          <a:xfrm>
            <a:off x="5561013" y="2957513"/>
            <a:ext cx="1431925" cy="1643062"/>
          </a:xfrm>
          <a:prstGeom prst="rect">
            <a:avLst/>
          </a:prstGeom>
          <a:noFill/>
          <a:ln w="9525">
            <a:noFill/>
            <a:miter lim="800000"/>
            <a:headEnd/>
            <a:tailEnd/>
          </a:ln>
        </p:spPr>
      </p:pic>
      <p:pic>
        <p:nvPicPr>
          <p:cNvPr id="57356" name="Picture 3" descr="G:\mostanad\maryami\26102009004.jpg"/>
          <p:cNvPicPr>
            <a:picLocks noChangeAspect="1" noChangeArrowheads="1"/>
          </p:cNvPicPr>
          <p:nvPr/>
        </p:nvPicPr>
        <p:blipFill>
          <a:blip r:embed="rId10"/>
          <a:srcRect/>
          <a:stretch>
            <a:fillRect/>
          </a:stretch>
        </p:blipFill>
        <p:spPr bwMode="auto">
          <a:xfrm>
            <a:off x="3162300" y="2100263"/>
            <a:ext cx="1350963" cy="1643062"/>
          </a:xfrm>
          <a:prstGeom prst="rect">
            <a:avLst/>
          </a:prstGeom>
          <a:noFill/>
          <a:ln w="9525">
            <a:noFill/>
            <a:miter lim="800000"/>
            <a:headEnd/>
            <a:tailEnd/>
          </a:ln>
        </p:spPr>
      </p:pic>
      <p:pic>
        <p:nvPicPr>
          <p:cNvPr id="57357" name="Picture 3" descr="E:\memari\maremat\rosta2\1\S7305005.JPG"/>
          <p:cNvPicPr>
            <a:picLocks noChangeAspect="1" noChangeArrowheads="1"/>
          </p:cNvPicPr>
          <p:nvPr/>
        </p:nvPicPr>
        <p:blipFill>
          <a:blip r:embed="rId11">
            <a:lum contrast="20000"/>
          </a:blip>
          <a:srcRect/>
          <a:stretch>
            <a:fillRect/>
          </a:stretch>
        </p:blipFill>
        <p:spPr bwMode="auto">
          <a:xfrm>
            <a:off x="7226300" y="4681538"/>
            <a:ext cx="2090738" cy="1468437"/>
          </a:xfrm>
          <a:prstGeom prst="rect">
            <a:avLst/>
          </a:prstGeom>
          <a:noFill/>
          <a:ln w="9525">
            <a:noFill/>
            <a:miter lim="800000"/>
            <a:headEnd/>
            <a:tailEnd/>
          </a:ln>
        </p:spPr>
      </p:pic>
      <p:pic>
        <p:nvPicPr>
          <p:cNvPr id="57358" name="Picture 44" descr="Picture4.jpg"/>
          <p:cNvPicPr>
            <a:picLocks noChangeAspect="1"/>
          </p:cNvPicPr>
          <p:nvPr/>
        </p:nvPicPr>
        <p:blipFill>
          <a:blip r:embed="rId12"/>
          <a:srcRect/>
          <a:stretch>
            <a:fillRect/>
          </a:stretch>
        </p:blipFill>
        <p:spPr bwMode="auto">
          <a:xfrm>
            <a:off x="0" y="0"/>
            <a:ext cx="838200" cy="604838"/>
          </a:xfrm>
          <a:prstGeom prst="rect">
            <a:avLst/>
          </a:prstGeom>
          <a:noFill/>
          <a:ln w="9525">
            <a:noFill/>
            <a:miter lim="800000"/>
            <a:headEnd/>
            <a:tailEnd/>
          </a:ln>
        </p:spPr>
      </p:pic>
      <p:grpSp>
        <p:nvGrpSpPr>
          <p:cNvPr id="57359" name="Group 45"/>
          <p:cNvGrpSpPr>
            <a:grpSpLocks/>
          </p:cNvGrpSpPr>
          <p:nvPr/>
        </p:nvGrpSpPr>
        <p:grpSpPr bwMode="auto">
          <a:xfrm>
            <a:off x="325438" y="1616075"/>
            <a:ext cx="3425825" cy="5187950"/>
            <a:chOff x="421417" y="2261407"/>
            <a:chExt cx="4426324" cy="7263590"/>
          </a:xfrm>
        </p:grpSpPr>
        <p:grpSp>
          <p:nvGrpSpPr>
            <p:cNvPr id="57363" name="Group 82"/>
            <p:cNvGrpSpPr>
              <a:grpSpLocks/>
            </p:cNvGrpSpPr>
            <p:nvPr/>
          </p:nvGrpSpPr>
          <p:grpSpPr bwMode="auto">
            <a:xfrm>
              <a:off x="421417" y="2261407"/>
              <a:ext cx="4426324" cy="7263590"/>
              <a:chOff x="80891" y="3033303"/>
              <a:chExt cx="5100710" cy="6278942"/>
            </a:xfrm>
          </p:grpSpPr>
          <p:pic>
            <p:nvPicPr>
              <p:cNvPr id="57365" name="Picture 6" descr="C:\Documents and Settings\fahime\My Documents\My Pictures\p1.jpg"/>
              <p:cNvPicPr>
                <a:picLocks noChangeAspect="1" noChangeArrowheads="1"/>
              </p:cNvPicPr>
              <p:nvPr/>
            </p:nvPicPr>
            <p:blipFill>
              <a:blip r:embed="rId13">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7366" name="Group 29"/>
              <p:cNvGrpSpPr>
                <a:grpSpLocks/>
              </p:cNvGrpSpPr>
              <p:nvPr/>
            </p:nvGrpSpPr>
            <p:grpSpPr bwMode="auto">
              <a:xfrm>
                <a:off x="80891" y="3033303"/>
                <a:ext cx="5100710" cy="6278942"/>
                <a:chOff x="80891" y="3033303"/>
                <a:chExt cx="5100710" cy="6278942"/>
              </a:xfrm>
            </p:grpSpPr>
            <p:sp>
              <p:nvSpPr>
                <p:cNvPr id="5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7374" name="Picture 4" descr="C:\Documents and Settings\fahime\My Documents\My Pictures\66.jpg"/>
                <p:cNvPicPr>
                  <a:picLocks noChangeAspect="1" noChangeArrowheads="1"/>
                </p:cNvPicPr>
                <p:nvPr/>
              </p:nvPicPr>
              <p:blipFill>
                <a:blip r:embed="rId14">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7364" name="TextBox 4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57361" name="Picture 52" descr="Picture15.jpg"/>
          <p:cNvPicPr>
            <a:picLocks noChangeAspect="1"/>
          </p:cNvPicPr>
          <p:nvPr/>
        </p:nvPicPr>
        <p:blipFill>
          <a:blip r:embed="rId15"/>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4" name="Slide Number Placeholder 36"/>
          <p:cNvSpPr>
            <a:spLocks noGrp="1"/>
          </p:cNvSpPr>
          <p:nvPr>
            <p:ph type="sldNum" sz="quarter" idx="12"/>
          </p:nvPr>
        </p:nvSpPr>
        <p:spPr>
          <a:xfrm>
            <a:off x="3525838" y="6438900"/>
            <a:ext cx="2311400" cy="365125"/>
          </a:xfrm>
        </p:spPr>
        <p:txBody>
          <a:bodyPr/>
          <a:lstStyle/>
          <a:p>
            <a:pPr>
              <a:defRPr/>
            </a:pPr>
            <a:fld id="{2FEBEB80-1370-4A71-B3AA-402EF99E31FE}" type="slidenum">
              <a:rPr lang="en-US" smtClean="0">
                <a:latin typeface="F_jalal" pitchFamily="2" charset="0"/>
              </a:rPr>
              <a:pPr>
                <a:defRPr/>
              </a:pPr>
              <a:t>55</a:t>
            </a:fld>
            <a:endParaRPr lang="en-US" dirty="0">
              <a:latin typeface="F_jalal" pitchFamily="2"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8371"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58372"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8375" name="Group 38"/>
          <p:cNvGrpSpPr>
            <a:grpSpLocks/>
          </p:cNvGrpSpPr>
          <p:nvPr/>
        </p:nvGrpSpPr>
        <p:grpSpPr bwMode="auto">
          <a:xfrm>
            <a:off x="3360738" y="3646488"/>
            <a:ext cx="4862512" cy="2984500"/>
            <a:chOff x="2428860" y="3773230"/>
            <a:chExt cx="4488276" cy="2984924"/>
          </a:xfrm>
        </p:grpSpPr>
        <p:sp>
          <p:nvSpPr>
            <p:cNvPr id="58398" name="AutoShape 8"/>
            <p:cNvSpPr>
              <a:spLocks noChangeArrowheads="1"/>
            </p:cNvSpPr>
            <p:nvPr/>
          </p:nvSpPr>
          <p:spPr bwMode="gray">
            <a:xfrm>
              <a:off x="4500562"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58399" name="Group 84"/>
            <p:cNvGrpSpPr>
              <a:grpSpLocks/>
            </p:cNvGrpSpPr>
            <p:nvPr/>
          </p:nvGrpSpPr>
          <p:grpSpPr bwMode="auto">
            <a:xfrm>
              <a:off x="2428860" y="3773230"/>
              <a:ext cx="2428892" cy="2727604"/>
              <a:chOff x="2000232" y="2214554"/>
              <a:chExt cx="2000264" cy="2727604"/>
            </a:xfrm>
          </p:grpSpPr>
          <p:pic>
            <p:nvPicPr>
              <p:cNvPr id="58404" name="Picture 74" descr="پلان وهمکف خطوط برش.png"/>
              <p:cNvPicPr>
                <a:picLocks noChangeAspect="1"/>
              </p:cNvPicPr>
              <p:nvPr/>
            </p:nvPicPr>
            <p:blipFill>
              <a:blip r:embed="rId6">
                <a:clrChange>
                  <a:clrFrom>
                    <a:srgbClr val="FFFFFF"/>
                  </a:clrFrom>
                  <a:clrTo>
                    <a:srgbClr val="FFFFFF">
                      <a:alpha val="0"/>
                    </a:srgbClr>
                  </a:clrTo>
                </a:clrChange>
              </a:blip>
              <a:srcRect l="3999" r="3000"/>
              <a:stretch>
                <a:fillRect/>
              </a:stretch>
            </p:blipFill>
            <p:spPr bwMode="auto">
              <a:xfrm rot="5400000">
                <a:off x="1636562" y="2578224"/>
                <a:ext cx="2727604" cy="2000264"/>
              </a:xfrm>
              <a:prstGeom prst="rect">
                <a:avLst/>
              </a:prstGeom>
              <a:noFill/>
              <a:ln w="9525">
                <a:noFill/>
                <a:miter lim="800000"/>
                <a:headEnd/>
                <a:tailEnd/>
              </a:ln>
            </p:spPr>
          </p:pic>
          <p:sp>
            <p:nvSpPr>
              <p:cNvPr id="58405" name="Oval 78"/>
              <p:cNvSpPr>
                <a:spLocks noChangeArrowheads="1"/>
              </p:cNvSpPr>
              <p:nvPr/>
            </p:nvSpPr>
            <p:spPr bwMode="auto">
              <a:xfrm>
                <a:off x="2857488" y="4357694"/>
                <a:ext cx="571504" cy="500066"/>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58400" name="Group 125"/>
            <p:cNvGrpSpPr>
              <a:grpSpLocks/>
            </p:cNvGrpSpPr>
            <p:nvPr/>
          </p:nvGrpSpPr>
          <p:grpSpPr bwMode="auto">
            <a:xfrm>
              <a:off x="5476946" y="3965394"/>
              <a:ext cx="1440190" cy="2792760"/>
              <a:chOff x="4782411" y="3035780"/>
              <a:chExt cx="1500198" cy="2941137"/>
            </a:xfrm>
          </p:grpSpPr>
          <p:pic>
            <p:nvPicPr>
              <p:cNvPr id="58401" name="Picture 79" descr="untitled222.jpg"/>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4782411" y="3035780"/>
                <a:ext cx="1500198" cy="2269334"/>
              </a:xfrm>
              <a:prstGeom prst="rect">
                <a:avLst/>
              </a:prstGeom>
              <a:noFill/>
              <a:ln w="9525">
                <a:noFill/>
                <a:miter lim="800000"/>
                <a:headEnd/>
                <a:tailEnd/>
              </a:ln>
            </p:spPr>
          </p:pic>
          <p:cxnSp>
            <p:nvCxnSpPr>
              <p:cNvPr id="58402" name="Straight Arrow Connector 106"/>
              <p:cNvCxnSpPr>
                <a:cxnSpLocks noChangeShapeType="1"/>
              </p:cNvCxnSpPr>
              <p:nvPr/>
            </p:nvCxnSpPr>
            <p:spPr bwMode="auto">
              <a:xfrm rot="16200000" flipV="1">
                <a:off x="5263246" y="5405621"/>
                <a:ext cx="526633" cy="0"/>
              </a:xfrm>
              <a:prstGeom prst="straightConnector1">
                <a:avLst/>
              </a:prstGeom>
              <a:noFill/>
              <a:ln w="38100" algn="ctr">
                <a:solidFill>
                  <a:srgbClr val="921A37"/>
                </a:solidFill>
                <a:round/>
                <a:headEnd/>
                <a:tailEnd type="arrow" w="med" len="med"/>
              </a:ln>
            </p:spPr>
          </p:cxnSp>
          <p:sp>
            <p:nvSpPr>
              <p:cNvPr id="40" name="Rectangle 39"/>
              <p:cNvSpPr/>
              <p:nvPr/>
            </p:nvSpPr>
            <p:spPr>
              <a:xfrm>
                <a:off x="5377732" y="5668937"/>
                <a:ext cx="285752" cy="307980"/>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sp>
        <p:nvSpPr>
          <p:cNvPr id="58376" name="TextBox 54"/>
          <p:cNvSpPr txBox="1">
            <a:spLocks noChangeArrowheads="1"/>
          </p:cNvSpPr>
          <p:nvPr/>
        </p:nvSpPr>
        <p:spPr bwMode="auto">
          <a:xfrm>
            <a:off x="6818313" y="3557588"/>
            <a:ext cx="385762" cy="342900"/>
          </a:xfrm>
          <a:prstGeom prst="rect">
            <a:avLst/>
          </a:prstGeom>
          <a:noFill/>
          <a:ln w="9525">
            <a:noFill/>
            <a:miter lim="800000"/>
            <a:headEnd/>
            <a:tailEnd/>
          </a:ln>
        </p:spPr>
        <p:txBody>
          <a:bodyPr lIns="95782" tIns="47891" rIns="95782" bIns="47891">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58377" name="Picture 31" descr="E:\memari\maremat\rosta2\1\S7305001.JPG"/>
          <p:cNvPicPr>
            <a:picLocks noChangeAspect="1" noChangeArrowheads="1"/>
          </p:cNvPicPr>
          <p:nvPr/>
        </p:nvPicPr>
        <p:blipFill>
          <a:blip r:embed="rId8"/>
          <a:srcRect/>
          <a:stretch>
            <a:fillRect/>
          </a:stretch>
        </p:blipFill>
        <p:spPr bwMode="auto">
          <a:xfrm>
            <a:off x="4264025" y="1652588"/>
            <a:ext cx="1470025" cy="1928812"/>
          </a:xfrm>
          <a:prstGeom prst="rect">
            <a:avLst/>
          </a:prstGeom>
          <a:noFill/>
          <a:ln w="9525">
            <a:noFill/>
            <a:miter lim="800000"/>
            <a:headEnd/>
            <a:tailEnd/>
          </a:ln>
        </p:spPr>
      </p:pic>
      <p:pic>
        <p:nvPicPr>
          <p:cNvPr id="58378" name="Picture 32" descr="E:\memari\maremat\rosta2\1\S7305014.JPG"/>
          <p:cNvPicPr>
            <a:picLocks noChangeAspect="1" noChangeArrowheads="1"/>
          </p:cNvPicPr>
          <p:nvPr/>
        </p:nvPicPr>
        <p:blipFill>
          <a:blip r:embed="rId9"/>
          <a:srcRect/>
          <a:stretch>
            <a:fillRect/>
          </a:stretch>
        </p:blipFill>
        <p:spPr bwMode="auto">
          <a:xfrm>
            <a:off x="6275388" y="1652588"/>
            <a:ext cx="1625600" cy="1928812"/>
          </a:xfrm>
          <a:prstGeom prst="rect">
            <a:avLst/>
          </a:prstGeom>
          <a:noFill/>
          <a:ln w="9525">
            <a:noFill/>
            <a:miter lim="800000"/>
            <a:headEnd/>
            <a:tailEnd/>
          </a:ln>
        </p:spPr>
      </p:pic>
      <p:sp>
        <p:nvSpPr>
          <p:cNvPr id="58379" name="TextBox 54"/>
          <p:cNvSpPr txBox="1">
            <a:spLocks noChangeArrowheads="1"/>
          </p:cNvSpPr>
          <p:nvPr/>
        </p:nvSpPr>
        <p:spPr bwMode="auto">
          <a:xfrm>
            <a:off x="4805363" y="3581400"/>
            <a:ext cx="387350" cy="342900"/>
          </a:xfrm>
          <a:prstGeom prst="rect">
            <a:avLst/>
          </a:prstGeom>
          <a:noFill/>
          <a:ln w="9525">
            <a:noFill/>
            <a:miter lim="800000"/>
            <a:headEnd/>
            <a:tailEnd/>
          </a:ln>
        </p:spPr>
        <p:txBody>
          <a:bodyPr lIns="95782" tIns="47891" rIns="95782" bIns="47891">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58380" name="Picture 46"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58381" name="Group 47"/>
          <p:cNvGrpSpPr>
            <a:grpSpLocks/>
          </p:cNvGrpSpPr>
          <p:nvPr/>
        </p:nvGrpSpPr>
        <p:grpSpPr bwMode="auto">
          <a:xfrm>
            <a:off x="325438" y="1616075"/>
            <a:ext cx="3425825" cy="5187950"/>
            <a:chOff x="421417" y="2261407"/>
            <a:chExt cx="4426324" cy="7263590"/>
          </a:xfrm>
        </p:grpSpPr>
        <p:grpSp>
          <p:nvGrpSpPr>
            <p:cNvPr id="58386" name="Group 82"/>
            <p:cNvGrpSpPr>
              <a:grpSpLocks/>
            </p:cNvGrpSpPr>
            <p:nvPr/>
          </p:nvGrpSpPr>
          <p:grpSpPr bwMode="auto">
            <a:xfrm>
              <a:off x="421417" y="2261407"/>
              <a:ext cx="4426324" cy="7263590"/>
              <a:chOff x="80891" y="3033303"/>
              <a:chExt cx="5100710" cy="6278942"/>
            </a:xfrm>
          </p:grpSpPr>
          <p:pic>
            <p:nvPicPr>
              <p:cNvPr id="58388"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8389" name="Group 29"/>
              <p:cNvGrpSpPr>
                <a:grpSpLocks/>
              </p:cNvGrpSpPr>
              <p:nvPr/>
            </p:nvGrpSpPr>
            <p:grpSpPr bwMode="auto">
              <a:xfrm>
                <a:off x="80891" y="3033303"/>
                <a:ext cx="5100710" cy="6278942"/>
                <a:chOff x="80891" y="3033303"/>
                <a:chExt cx="5100710" cy="6278942"/>
              </a:xfrm>
            </p:grpSpPr>
            <p:sp>
              <p:nvSpPr>
                <p:cNvPr id="54"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8397"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8387" name="TextBox 4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3"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58383" name="TextBox 63"/>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ورودی بنا</a:t>
            </a:r>
            <a:endParaRPr lang="en-US" sz="1000">
              <a:latin typeface="Calibri" pitchFamily="34" charset="0"/>
              <a:cs typeface="B Nazanin" pitchFamily="2" charset="-78"/>
            </a:endParaRPr>
          </a:p>
        </p:txBody>
      </p:sp>
      <p:pic>
        <p:nvPicPr>
          <p:cNvPr id="58384"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5" name="Slide Number Placeholder 36"/>
          <p:cNvSpPr>
            <a:spLocks noGrp="1"/>
          </p:cNvSpPr>
          <p:nvPr>
            <p:ph type="sldNum" sz="quarter" idx="12"/>
          </p:nvPr>
        </p:nvSpPr>
        <p:spPr>
          <a:xfrm>
            <a:off x="3525838" y="6438900"/>
            <a:ext cx="2311400" cy="365125"/>
          </a:xfrm>
        </p:spPr>
        <p:txBody>
          <a:bodyPr/>
          <a:lstStyle/>
          <a:p>
            <a:pPr>
              <a:defRPr/>
            </a:pPr>
            <a:fld id="{729FB42C-908F-4E91-A1E8-F847CC227167}" type="slidenum">
              <a:rPr lang="en-US" smtClean="0">
                <a:latin typeface="F_jalal" pitchFamily="2" charset="0"/>
              </a:rPr>
              <a:pPr>
                <a:defRPr/>
              </a:pPr>
              <a:t>56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5939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5939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399" name="Group 38"/>
          <p:cNvGrpSpPr>
            <a:grpSpLocks/>
          </p:cNvGrpSpPr>
          <p:nvPr/>
        </p:nvGrpSpPr>
        <p:grpSpPr bwMode="auto">
          <a:xfrm>
            <a:off x="3482975" y="3375025"/>
            <a:ext cx="4772025" cy="2992438"/>
            <a:chOff x="2428860" y="3508889"/>
            <a:chExt cx="4405343" cy="2991945"/>
          </a:xfrm>
        </p:grpSpPr>
        <p:sp>
          <p:nvSpPr>
            <p:cNvPr id="59425" name="AutoShape 8"/>
            <p:cNvSpPr>
              <a:spLocks noChangeArrowheads="1"/>
            </p:cNvSpPr>
            <p:nvPr/>
          </p:nvSpPr>
          <p:spPr bwMode="gray">
            <a:xfrm>
              <a:off x="4500562"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59426" name="Group 84"/>
            <p:cNvGrpSpPr>
              <a:grpSpLocks/>
            </p:cNvGrpSpPr>
            <p:nvPr/>
          </p:nvGrpSpPr>
          <p:grpSpPr bwMode="auto">
            <a:xfrm>
              <a:off x="2428860" y="3773230"/>
              <a:ext cx="2428892" cy="2727604"/>
              <a:chOff x="2000232" y="2214554"/>
              <a:chExt cx="2000264" cy="2727604"/>
            </a:xfrm>
          </p:grpSpPr>
          <p:pic>
            <p:nvPicPr>
              <p:cNvPr id="59436"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1636562" y="2578224"/>
                <a:ext cx="2727604" cy="2000264"/>
              </a:xfrm>
              <a:prstGeom prst="rect">
                <a:avLst/>
              </a:prstGeom>
              <a:noFill/>
              <a:ln w="9525">
                <a:noFill/>
                <a:miter lim="800000"/>
                <a:headEnd/>
                <a:tailEnd/>
              </a:ln>
            </p:spPr>
          </p:pic>
          <p:sp>
            <p:nvSpPr>
              <p:cNvPr id="59437" name="Oval 78"/>
              <p:cNvSpPr>
                <a:spLocks noChangeArrowheads="1"/>
              </p:cNvSpPr>
              <p:nvPr/>
            </p:nvSpPr>
            <p:spPr bwMode="auto">
              <a:xfrm>
                <a:off x="2857488" y="4357694"/>
                <a:ext cx="571504" cy="500066"/>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59427" name="Group 126"/>
            <p:cNvGrpSpPr>
              <a:grpSpLocks/>
            </p:cNvGrpSpPr>
            <p:nvPr/>
          </p:nvGrpSpPr>
          <p:grpSpPr bwMode="auto">
            <a:xfrm>
              <a:off x="5000631" y="3508889"/>
              <a:ext cx="1833572" cy="2689213"/>
              <a:chOff x="4286248" y="2555021"/>
              <a:chExt cx="1909970" cy="2832089"/>
            </a:xfrm>
          </p:grpSpPr>
          <p:grpSp>
            <p:nvGrpSpPr>
              <p:cNvPr id="59428" name="Group 125"/>
              <p:cNvGrpSpPr>
                <a:grpSpLocks/>
              </p:cNvGrpSpPr>
              <p:nvPr/>
            </p:nvGrpSpPr>
            <p:grpSpPr bwMode="auto">
              <a:xfrm>
                <a:off x="4500562" y="2555021"/>
                <a:ext cx="1695656" cy="2832089"/>
                <a:chOff x="4500562" y="2555021"/>
                <a:chExt cx="1695656" cy="2832089"/>
              </a:xfrm>
            </p:grpSpPr>
            <p:pic>
              <p:nvPicPr>
                <p:cNvPr id="59431" name="Picture 79" descr="untitled222.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4696021" y="3117774"/>
                  <a:ext cx="1500197" cy="2269336"/>
                </a:xfrm>
                <a:prstGeom prst="rect">
                  <a:avLst/>
                </a:prstGeom>
                <a:noFill/>
                <a:ln w="9525">
                  <a:noFill/>
                  <a:miter lim="800000"/>
                  <a:headEnd/>
                  <a:tailEnd/>
                </a:ln>
              </p:spPr>
            </p:pic>
            <p:cxnSp>
              <p:nvCxnSpPr>
                <p:cNvPr id="59432" name="Straight Arrow Connector 104"/>
                <p:cNvCxnSpPr>
                  <a:cxnSpLocks noChangeShapeType="1"/>
                </p:cNvCxnSpPr>
                <p:nvPr/>
              </p:nvCxnSpPr>
              <p:spPr bwMode="auto">
                <a:xfrm rot="5400000">
                  <a:off x="5144298" y="4214024"/>
                  <a:ext cx="285752" cy="1588"/>
                </a:xfrm>
                <a:prstGeom prst="straightConnector1">
                  <a:avLst/>
                </a:prstGeom>
                <a:noFill/>
                <a:ln w="28575" algn="ctr">
                  <a:solidFill>
                    <a:srgbClr val="921A37"/>
                  </a:solidFill>
                  <a:round/>
                  <a:headEnd/>
                  <a:tailEnd type="arrow" w="med" len="med"/>
                </a:ln>
              </p:spPr>
            </p:cxnSp>
            <p:cxnSp>
              <p:nvCxnSpPr>
                <p:cNvPr id="59433" name="Straight Arrow Connector 106"/>
                <p:cNvCxnSpPr>
                  <a:cxnSpLocks noChangeShapeType="1"/>
                </p:cNvCxnSpPr>
                <p:nvPr/>
              </p:nvCxnSpPr>
              <p:spPr bwMode="auto">
                <a:xfrm rot="5400000">
                  <a:off x="5088929" y="3010617"/>
                  <a:ext cx="500860" cy="794"/>
                </a:xfrm>
                <a:prstGeom prst="straightConnector1">
                  <a:avLst/>
                </a:prstGeom>
                <a:noFill/>
                <a:ln w="38100" algn="ctr">
                  <a:solidFill>
                    <a:srgbClr val="921A37"/>
                  </a:solidFill>
                  <a:round/>
                  <a:headEnd/>
                  <a:tailEnd type="arrow" w="med" len="med"/>
                </a:ln>
              </p:spPr>
            </p:cxnSp>
            <p:cxnSp>
              <p:nvCxnSpPr>
                <p:cNvPr id="59434" name="Straight Arrow Connector 115"/>
                <p:cNvCxnSpPr>
                  <a:cxnSpLocks noChangeShapeType="1"/>
                </p:cNvCxnSpPr>
                <p:nvPr/>
              </p:nvCxnSpPr>
              <p:spPr bwMode="auto">
                <a:xfrm>
                  <a:off x="4500562" y="4429132"/>
                  <a:ext cx="714380" cy="1588"/>
                </a:xfrm>
                <a:prstGeom prst="straightConnector1">
                  <a:avLst/>
                </a:prstGeom>
                <a:noFill/>
                <a:ln w="28575" algn="ctr">
                  <a:solidFill>
                    <a:srgbClr val="921A37"/>
                  </a:solidFill>
                  <a:round/>
                  <a:headEnd/>
                  <a:tailEnd type="arrow" w="med" len="med"/>
                </a:ln>
              </p:spPr>
            </p:cxnSp>
            <p:sp>
              <p:nvSpPr>
                <p:cNvPr id="58" name="Rectangle 57"/>
                <p:cNvSpPr/>
                <p:nvPr/>
              </p:nvSpPr>
              <p:spPr>
                <a:xfrm>
                  <a:off x="5196086" y="2555021"/>
                  <a:ext cx="285752" cy="30787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sp>
            <p:nvSpPr>
              <p:cNvPr id="50" name="Rectangle 49"/>
              <p:cNvSpPr/>
              <p:nvPr/>
            </p:nvSpPr>
            <p:spPr>
              <a:xfrm>
                <a:off x="5143504" y="3857628"/>
                <a:ext cx="214314" cy="30787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p>
            </p:txBody>
          </p:sp>
          <p:sp>
            <p:nvSpPr>
              <p:cNvPr id="51" name="Rectangle 50"/>
              <p:cNvSpPr/>
              <p:nvPr/>
            </p:nvSpPr>
            <p:spPr>
              <a:xfrm>
                <a:off x="4286248" y="4286256"/>
                <a:ext cx="285752" cy="307872"/>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3</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grpSp>
        <p:nvGrpSpPr>
          <p:cNvPr id="59400" name="Group 37"/>
          <p:cNvGrpSpPr>
            <a:grpSpLocks/>
          </p:cNvGrpSpPr>
          <p:nvPr/>
        </p:nvGrpSpPr>
        <p:grpSpPr bwMode="auto">
          <a:xfrm>
            <a:off x="3327400" y="1500188"/>
            <a:ext cx="5340350" cy="1814512"/>
            <a:chOff x="3571867" y="1285860"/>
            <a:chExt cx="5072099" cy="2000379"/>
          </a:xfrm>
        </p:grpSpPr>
        <p:pic>
          <p:nvPicPr>
            <p:cNvPr id="59422" name="Picture 2" descr="E:\memari\maremat\قلی جدید\IMG_4011.jpg"/>
            <p:cNvPicPr>
              <a:picLocks noChangeAspect="1" noChangeArrowheads="1"/>
            </p:cNvPicPr>
            <p:nvPr/>
          </p:nvPicPr>
          <p:blipFill>
            <a:blip r:embed="rId7"/>
            <a:srcRect/>
            <a:stretch>
              <a:fillRect/>
            </a:stretch>
          </p:blipFill>
          <p:spPr bwMode="auto">
            <a:xfrm rot="5400000">
              <a:off x="6893677" y="1535951"/>
              <a:ext cx="2000379" cy="1500198"/>
            </a:xfrm>
            <a:prstGeom prst="rect">
              <a:avLst/>
            </a:prstGeom>
            <a:noFill/>
            <a:ln w="9525">
              <a:noFill/>
              <a:miter lim="800000"/>
              <a:headEnd/>
              <a:tailEnd/>
            </a:ln>
          </p:spPr>
        </p:pic>
        <p:pic>
          <p:nvPicPr>
            <p:cNvPr id="59423" name="Picture 3" descr="E:\memari\maremat\قلی جدید\IMG_4009.jpg"/>
            <p:cNvPicPr>
              <a:picLocks noChangeAspect="1" noChangeArrowheads="1"/>
            </p:cNvPicPr>
            <p:nvPr/>
          </p:nvPicPr>
          <p:blipFill>
            <a:blip r:embed="rId8"/>
            <a:srcRect/>
            <a:stretch>
              <a:fillRect/>
            </a:stretch>
          </p:blipFill>
          <p:spPr bwMode="auto">
            <a:xfrm rot="5400000">
              <a:off x="3321834" y="1535894"/>
              <a:ext cx="2000265" cy="1500199"/>
            </a:xfrm>
            <a:prstGeom prst="rect">
              <a:avLst/>
            </a:prstGeom>
            <a:noFill/>
            <a:ln w="9525">
              <a:noFill/>
              <a:miter lim="800000"/>
              <a:headEnd/>
              <a:tailEnd/>
            </a:ln>
          </p:spPr>
        </p:pic>
        <p:pic>
          <p:nvPicPr>
            <p:cNvPr id="59424" name="Picture 4" descr="E:\memari\maremat\قلی جدید\IMG_4010.jpg"/>
            <p:cNvPicPr>
              <a:picLocks noChangeAspect="1" noChangeArrowheads="1"/>
            </p:cNvPicPr>
            <p:nvPr/>
          </p:nvPicPr>
          <p:blipFill>
            <a:blip r:embed="rId9"/>
            <a:srcRect/>
            <a:stretch>
              <a:fillRect/>
            </a:stretch>
          </p:blipFill>
          <p:spPr bwMode="auto">
            <a:xfrm rot="5400000">
              <a:off x="5107784" y="1535896"/>
              <a:ext cx="2000265" cy="1500198"/>
            </a:xfrm>
            <a:prstGeom prst="rect">
              <a:avLst/>
            </a:prstGeom>
            <a:noFill/>
            <a:ln w="9525">
              <a:noFill/>
              <a:miter lim="800000"/>
              <a:headEnd/>
              <a:tailEnd/>
            </a:ln>
          </p:spPr>
        </p:pic>
      </p:grpSp>
      <p:sp>
        <p:nvSpPr>
          <p:cNvPr id="59401" name="TextBox 54"/>
          <p:cNvSpPr txBox="1">
            <a:spLocks noChangeArrowheads="1"/>
          </p:cNvSpPr>
          <p:nvPr/>
        </p:nvSpPr>
        <p:spPr bwMode="auto">
          <a:xfrm>
            <a:off x="7661275" y="3319463"/>
            <a:ext cx="387350" cy="328612"/>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1</a:t>
            </a:r>
            <a:endParaRPr lang="en-US" sz="1500">
              <a:latin typeface="Calibri" pitchFamily="34" charset="0"/>
              <a:cs typeface="B Nazanin" pitchFamily="2" charset="-78"/>
            </a:endParaRPr>
          </a:p>
        </p:txBody>
      </p:sp>
      <p:sp>
        <p:nvSpPr>
          <p:cNvPr id="59402" name="TextBox 55"/>
          <p:cNvSpPr txBox="1">
            <a:spLocks noChangeArrowheads="1"/>
          </p:cNvSpPr>
          <p:nvPr/>
        </p:nvSpPr>
        <p:spPr bwMode="auto">
          <a:xfrm>
            <a:off x="3868738" y="3317875"/>
            <a:ext cx="387350" cy="327025"/>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3</a:t>
            </a:r>
            <a:endParaRPr lang="en-US" sz="1500">
              <a:latin typeface="Calibri" pitchFamily="34" charset="0"/>
              <a:cs typeface="B Nazanin" pitchFamily="2" charset="-78"/>
            </a:endParaRPr>
          </a:p>
        </p:txBody>
      </p:sp>
      <p:sp>
        <p:nvSpPr>
          <p:cNvPr id="59403" name="TextBox 56"/>
          <p:cNvSpPr txBox="1">
            <a:spLocks noChangeArrowheads="1"/>
          </p:cNvSpPr>
          <p:nvPr/>
        </p:nvSpPr>
        <p:spPr bwMode="auto">
          <a:xfrm>
            <a:off x="5726113" y="3335338"/>
            <a:ext cx="387350" cy="327025"/>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2</a:t>
            </a:r>
            <a:endParaRPr lang="en-US" sz="1500">
              <a:latin typeface="Calibri" pitchFamily="34" charset="0"/>
              <a:cs typeface="B Nazanin" pitchFamily="2" charset="-78"/>
            </a:endParaRPr>
          </a:p>
        </p:txBody>
      </p:sp>
      <p:pic>
        <p:nvPicPr>
          <p:cNvPr id="59404" name="Picture 41"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59405" name="Group 42"/>
          <p:cNvGrpSpPr>
            <a:grpSpLocks/>
          </p:cNvGrpSpPr>
          <p:nvPr/>
        </p:nvGrpSpPr>
        <p:grpSpPr bwMode="auto">
          <a:xfrm>
            <a:off x="325438" y="1616075"/>
            <a:ext cx="3425825" cy="5187950"/>
            <a:chOff x="421417" y="2261407"/>
            <a:chExt cx="4426324" cy="7263590"/>
          </a:xfrm>
        </p:grpSpPr>
        <p:grpSp>
          <p:nvGrpSpPr>
            <p:cNvPr id="59410" name="Group 82"/>
            <p:cNvGrpSpPr>
              <a:grpSpLocks/>
            </p:cNvGrpSpPr>
            <p:nvPr/>
          </p:nvGrpSpPr>
          <p:grpSpPr bwMode="auto">
            <a:xfrm>
              <a:off x="421417" y="2261407"/>
              <a:ext cx="4426324" cy="7263590"/>
              <a:chOff x="80891" y="3033303"/>
              <a:chExt cx="5100710" cy="6278942"/>
            </a:xfrm>
          </p:grpSpPr>
          <p:pic>
            <p:nvPicPr>
              <p:cNvPr id="59412"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59413" name="Group 29"/>
              <p:cNvGrpSpPr>
                <a:grpSpLocks/>
              </p:cNvGrpSpPr>
              <p:nvPr/>
            </p:nvGrpSpPr>
            <p:grpSpPr bwMode="auto">
              <a:xfrm>
                <a:off x="80891" y="3033303"/>
                <a:ext cx="5100710" cy="6278942"/>
                <a:chOff x="80891" y="3033303"/>
                <a:chExt cx="5100710" cy="6278942"/>
              </a:xfrm>
            </p:grpSpPr>
            <p:sp>
              <p:nvSpPr>
                <p:cNvPr id="6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59421"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59411" name="TextBox 44"/>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59407" name="TextBox 77"/>
          <p:cNvSpPr txBox="1">
            <a:spLocks noChangeArrowheads="1"/>
          </p:cNvSpPr>
          <p:nvPr/>
        </p:nvSpPr>
        <p:spPr bwMode="auto">
          <a:xfrm>
            <a:off x="942975"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ایوان ورودی بنا</a:t>
            </a:r>
            <a:endParaRPr lang="en-US" sz="1000">
              <a:latin typeface="Calibri" pitchFamily="34" charset="0"/>
              <a:cs typeface="B Nazanin" pitchFamily="2" charset="-78"/>
            </a:endParaRPr>
          </a:p>
        </p:txBody>
      </p:sp>
      <p:pic>
        <p:nvPicPr>
          <p:cNvPr id="59408"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4" name="Slide Number Placeholder 36"/>
          <p:cNvSpPr>
            <a:spLocks noGrp="1"/>
          </p:cNvSpPr>
          <p:nvPr>
            <p:ph type="sldNum" sz="quarter" idx="12"/>
          </p:nvPr>
        </p:nvSpPr>
        <p:spPr>
          <a:xfrm>
            <a:off x="3525838" y="6438900"/>
            <a:ext cx="2311400" cy="365125"/>
          </a:xfrm>
        </p:spPr>
        <p:txBody>
          <a:bodyPr/>
          <a:lstStyle/>
          <a:p>
            <a:pPr>
              <a:defRPr/>
            </a:pPr>
            <a:fld id="{36909811-0E94-4332-A592-5A4E441EDF85}" type="slidenum">
              <a:rPr lang="en-US" smtClean="0">
                <a:latin typeface="F_jalal" pitchFamily="2" charset="0"/>
              </a:rPr>
              <a:pPr>
                <a:defRPr/>
              </a:pPr>
              <a:t>57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041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042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0423" name="Picture 2" descr="E:\memari\maremat\rosta2\1\S7305001.JPG"/>
          <p:cNvPicPr>
            <a:picLocks noChangeAspect="1" noChangeArrowheads="1"/>
          </p:cNvPicPr>
          <p:nvPr/>
        </p:nvPicPr>
        <p:blipFill>
          <a:blip r:embed="rId5"/>
          <a:srcRect/>
          <a:stretch>
            <a:fillRect/>
          </a:stretch>
        </p:blipFill>
        <p:spPr bwMode="auto">
          <a:xfrm>
            <a:off x="8112125" y="1882775"/>
            <a:ext cx="1277938" cy="1571625"/>
          </a:xfrm>
          <a:prstGeom prst="rect">
            <a:avLst/>
          </a:prstGeom>
          <a:noFill/>
          <a:ln w="9525">
            <a:noFill/>
            <a:miter lim="800000"/>
            <a:headEnd/>
            <a:tailEnd/>
          </a:ln>
        </p:spPr>
      </p:pic>
      <p:pic>
        <p:nvPicPr>
          <p:cNvPr id="60424" name="Picture 3" descr="E:\memari\maremat\rosta2\1\S7305005.JPG"/>
          <p:cNvPicPr>
            <a:picLocks noChangeAspect="1" noChangeArrowheads="1"/>
          </p:cNvPicPr>
          <p:nvPr/>
        </p:nvPicPr>
        <p:blipFill>
          <a:blip r:embed="rId6"/>
          <a:srcRect/>
          <a:stretch>
            <a:fillRect/>
          </a:stretch>
        </p:blipFill>
        <p:spPr bwMode="auto">
          <a:xfrm>
            <a:off x="2889250" y="1922463"/>
            <a:ext cx="1625600" cy="1143000"/>
          </a:xfrm>
          <a:prstGeom prst="rect">
            <a:avLst/>
          </a:prstGeom>
          <a:noFill/>
          <a:ln w="9525">
            <a:noFill/>
            <a:miter lim="800000"/>
            <a:headEnd/>
            <a:tailEnd/>
          </a:ln>
        </p:spPr>
      </p:pic>
      <p:pic>
        <p:nvPicPr>
          <p:cNvPr id="60425" name="Picture 4" descr="E:\memari\maremat\rosta2\1\S7305040.JPG"/>
          <p:cNvPicPr>
            <a:picLocks noChangeAspect="1" noChangeArrowheads="1"/>
          </p:cNvPicPr>
          <p:nvPr/>
        </p:nvPicPr>
        <p:blipFill>
          <a:blip r:embed="rId7"/>
          <a:srcRect/>
          <a:stretch>
            <a:fillRect/>
          </a:stretch>
        </p:blipFill>
        <p:spPr bwMode="auto">
          <a:xfrm>
            <a:off x="4784725" y="1905000"/>
            <a:ext cx="1651000" cy="1143000"/>
          </a:xfrm>
          <a:prstGeom prst="rect">
            <a:avLst/>
          </a:prstGeom>
          <a:noFill/>
          <a:ln w="9525">
            <a:noFill/>
            <a:miter lim="800000"/>
            <a:headEnd/>
            <a:tailEnd/>
          </a:ln>
        </p:spPr>
      </p:pic>
      <p:pic>
        <p:nvPicPr>
          <p:cNvPr id="60426" name="Picture 5" descr="E:\memari\maremat\rosta2\1\S7305042.JPG"/>
          <p:cNvPicPr>
            <a:picLocks noChangeAspect="1" noChangeArrowheads="1"/>
          </p:cNvPicPr>
          <p:nvPr/>
        </p:nvPicPr>
        <p:blipFill>
          <a:blip r:embed="rId8"/>
          <a:srcRect/>
          <a:stretch>
            <a:fillRect/>
          </a:stretch>
        </p:blipFill>
        <p:spPr bwMode="auto">
          <a:xfrm>
            <a:off x="6642100" y="1882775"/>
            <a:ext cx="1258888" cy="1571625"/>
          </a:xfrm>
          <a:prstGeom prst="rect">
            <a:avLst/>
          </a:prstGeom>
          <a:noFill/>
          <a:ln w="9525">
            <a:noFill/>
            <a:miter lim="800000"/>
            <a:headEnd/>
            <a:tailEnd/>
          </a:ln>
        </p:spPr>
      </p:pic>
      <p:grpSp>
        <p:nvGrpSpPr>
          <p:cNvPr id="60427" name="Group 77"/>
          <p:cNvGrpSpPr>
            <a:grpSpLocks/>
          </p:cNvGrpSpPr>
          <p:nvPr/>
        </p:nvGrpSpPr>
        <p:grpSpPr bwMode="auto">
          <a:xfrm>
            <a:off x="4481513" y="3646488"/>
            <a:ext cx="4643437" cy="2949575"/>
            <a:chOff x="3000364" y="4143383"/>
            <a:chExt cx="4286251" cy="2948516"/>
          </a:xfrm>
        </p:grpSpPr>
        <p:cxnSp>
          <p:nvCxnSpPr>
            <p:cNvPr id="60451" name="Straight Arrow Connector 115"/>
            <p:cNvCxnSpPr>
              <a:cxnSpLocks noChangeShapeType="1"/>
            </p:cNvCxnSpPr>
            <p:nvPr/>
          </p:nvCxnSpPr>
          <p:spPr bwMode="auto">
            <a:xfrm rot="16200000" flipH="1">
              <a:off x="6285758" y="5358580"/>
              <a:ext cx="573012" cy="0"/>
            </a:xfrm>
            <a:prstGeom prst="straightConnector1">
              <a:avLst/>
            </a:prstGeom>
            <a:noFill/>
            <a:ln w="28575" algn="ctr">
              <a:solidFill>
                <a:srgbClr val="921A37"/>
              </a:solidFill>
              <a:round/>
              <a:headEnd/>
              <a:tailEnd type="arrow" w="med" len="med"/>
            </a:ln>
          </p:spPr>
        </p:cxnSp>
        <p:grpSp>
          <p:nvGrpSpPr>
            <p:cNvPr id="60452" name="Group 66"/>
            <p:cNvGrpSpPr>
              <a:grpSpLocks/>
            </p:cNvGrpSpPr>
            <p:nvPr/>
          </p:nvGrpSpPr>
          <p:grpSpPr bwMode="auto">
            <a:xfrm>
              <a:off x="3000364" y="4143383"/>
              <a:ext cx="4286251" cy="2948516"/>
              <a:chOff x="3571897" y="3773200"/>
              <a:chExt cx="4286251" cy="2948516"/>
            </a:xfrm>
          </p:grpSpPr>
          <p:grpSp>
            <p:nvGrpSpPr>
              <p:cNvPr id="60453" name="Group 38"/>
              <p:cNvGrpSpPr>
                <a:grpSpLocks/>
              </p:cNvGrpSpPr>
              <p:nvPr/>
            </p:nvGrpSpPr>
            <p:grpSpPr bwMode="auto">
              <a:xfrm>
                <a:off x="3571897" y="3773200"/>
                <a:ext cx="4286251" cy="2948516"/>
                <a:chOff x="2428860" y="3773230"/>
                <a:chExt cx="4286284" cy="2948502"/>
              </a:xfrm>
            </p:grpSpPr>
            <p:sp>
              <p:nvSpPr>
                <p:cNvPr id="60455" name="AutoShape 8"/>
                <p:cNvSpPr>
                  <a:spLocks noChangeArrowheads="1"/>
                </p:cNvSpPr>
                <p:nvPr/>
              </p:nvSpPr>
              <p:spPr bwMode="gray">
                <a:xfrm>
                  <a:off x="4500562"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60456" name="Group 84"/>
                <p:cNvGrpSpPr>
                  <a:grpSpLocks/>
                </p:cNvGrpSpPr>
                <p:nvPr/>
              </p:nvGrpSpPr>
              <p:grpSpPr bwMode="auto">
                <a:xfrm>
                  <a:off x="2428860" y="3773230"/>
                  <a:ext cx="2428892" cy="2727604"/>
                  <a:chOff x="2000232" y="2214554"/>
                  <a:chExt cx="2000264" cy="2727604"/>
                </a:xfrm>
              </p:grpSpPr>
              <p:pic>
                <p:nvPicPr>
                  <p:cNvPr id="60466" name="Picture 74" descr="پلان وهمکف خطوط برش.png"/>
                  <p:cNvPicPr>
                    <a:picLocks noChangeAspect="1"/>
                  </p:cNvPicPr>
                  <p:nvPr/>
                </p:nvPicPr>
                <p:blipFill>
                  <a:blip r:embed="rId9">
                    <a:clrChange>
                      <a:clrFrom>
                        <a:srgbClr val="FFFFFF"/>
                      </a:clrFrom>
                      <a:clrTo>
                        <a:srgbClr val="FFFFFF">
                          <a:alpha val="0"/>
                        </a:srgbClr>
                      </a:clrTo>
                    </a:clrChange>
                  </a:blip>
                  <a:srcRect l="3999" r="3000"/>
                  <a:stretch>
                    <a:fillRect/>
                  </a:stretch>
                </p:blipFill>
                <p:spPr bwMode="auto">
                  <a:xfrm rot="5400000">
                    <a:off x="1636562" y="2578224"/>
                    <a:ext cx="2727604" cy="2000264"/>
                  </a:xfrm>
                  <a:prstGeom prst="rect">
                    <a:avLst/>
                  </a:prstGeom>
                  <a:noFill/>
                  <a:ln w="9525">
                    <a:noFill/>
                    <a:miter lim="800000"/>
                    <a:headEnd/>
                    <a:tailEnd/>
                  </a:ln>
                </p:spPr>
              </p:pic>
              <p:sp>
                <p:nvSpPr>
                  <p:cNvPr id="60467" name="Oval 78"/>
                  <p:cNvSpPr>
                    <a:spLocks noChangeArrowheads="1"/>
                  </p:cNvSpPr>
                  <p:nvPr/>
                </p:nvSpPr>
                <p:spPr bwMode="auto">
                  <a:xfrm>
                    <a:off x="2857488" y="4357694"/>
                    <a:ext cx="571504" cy="500066"/>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0457" name="Group 126"/>
                <p:cNvGrpSpPr>
                  <a:grpSpLocks/>
                </p:cNvGrpSpPr>
                <p:nvPr/>
              </p:nvGrpSpPr>
              <p:grpSpPr bwMode="auto">
                <a:xfrm>
                  <a:off x="5000616" y="4203106"/>
                  <a:ext cx="1714528" cy="2518626"/>
                  <a:chOff x="4286233" y="3286123"/>
                  <a:chExt cx="1785966" cy="2652441"/>
                </a:xfrm>
              </p:grpSpPr>
              <p:grpSp>
                <p:nvGrpSpPr>
                  <p:cNvPr id="60458" name="Group 125"/>
                  <p:cNvGrpSpPr>
                    <a:grpSpLocks/>
                  </p:cNvGrpSpPr>
                  <p:nvPr/>
                </p:nvGrpSpPr>
                <p:grpSpPr bwMode="auto">
                  <a:xfrm>
                    <a:off x="4500562" y="3286123"/>
                    <a:ext cx="1571637" cy="2652441"/>
                    <a:chOff x="4500562" y="3286123"/>
                    <a:chExt cx="1571637" cy="2652441"/>
                  </a:xfrm>
                </p:grpSpPr>
                <p:pic>
                  <p:nvPicPr>
                    <p:cNvPr id="60461" name="Picture 79" descr="untitled222.jpg"/>
                    <p:cNvPicPr>
                      <a:picLocks noChangeAspect="1"/>
                    </p:cNvPicPr>
                    <p:nvPr/>
                  </p:nvPicPr>
                  <p:blipFill>
                    <a:blip r:embed="rId10">
                      <a:clrChange>
                        <a:clrFrom>
                          <a:srgbClr val="FFFFFF"/>
                        </a:clrFrom>
                        <a:clrTo>
                          <a:srgbClr val="FFFFFF">
                            <a:alpha val="0"/>
                          </a:srgbClr>
                        </a:clrTo>
                      </a:clrChange>
                    </a:blip>
                    <a:srcRect/>
                    <a:stretch>
                      <a:fillRect/>
                    </a:stretch>
                  </p:blipFill>
                  <p:spPr bwMode="auto">
                    <a:xfrm>
                      <a:off x="4572002" y="3286123"/>
                      <a:ext cx="1500197" cy="2269334"/>
                    </a:xfrm>
                    <a:prstGeom prst="rect">
                      <a:avLst/>
                    </a:prstGeom>
                    <a:noFill/>
                    <a:ln w="9525">
                      <a:noFill/>
                      <a:miter lim="800000"/>
                      <a:headEnd/>
                      <a:tailEnd/>
                    </a:ln>
                  </p:spPr>
                </p:pic>
                <p:cxnSp>
                  <p:nvCxnSpPr>
                    <p:cNvPr id="60462" name="Straight Arrow Connector 104"/>
                    <p:cNvCxnSpPr>
                      <a:cxnSpLocks noChangeShapeType="1"/>
                    </p:cNvCxnSpPr>
                    <p:nvPr/>
                  </p:nvCxnSpPr>
                  <p:spPr bwMode="auto">
                    <a:xfrm rot="16200000" flipV="1">
                      <a:off x="5291352" y="5064723"/>
                      <a:ext cx="445457" cy="223245"/>
                    </a:xfrm>
                    <a:prstGeom prst="straightConnector1">
                      <a:avLst/>
                    </a:prstGeom>
                    <a:noFill/>
                    <a:ln w="28575" algn="ctr">
                      <a:solidFill>
                        <a:srgbClr val="921A37"/>
                      </a:solidFill>
                      <a:round/>
                      <a:headEnd/>
                      <a:tailEnd type="arrow" w="med" len="med"/>
                    </a:ln>
                  </p:spPr>
                </p:cxnSp>
                <p:cxnSp>
                  <p:nvCxnSpPr>
                    <p:cNvPr id="60463" name="Straight Arrow Connector 106"/>
                    <p:cNvCxnSpPr>
                      <a:cxnSpLocks noChangeShapeType="1"/>
                    </p:cNvCxnSpPr>
                    <p:nvPr/>
                  </p:nvCxnSpPr>
                  <p:spPr bwMode="auto">
                    <a:xfrm rot="5400000" flipH="1" flipV="1">
                      <a:off x="4866222" y="5341841"/>
                      <a:ext cx="627637" cy="1654"/>
                    </a:xfrm>
                    <a:prstGeom prst="straightConnector1">
                      <a:avLst/>
                    </a:prstGeom>
                    <a:noFill/>
                    <a:ln w="38100" algn="ctr">
                      <a:solidFill>
                        <a:srgbClr val="921A37"/>
                      </a:solidFill>
                      <a:round/>
                      <a:headEnd/>
                      <a:tailEnd type="arrow" w="med" len="med"/>
                    </a:ln>
                  </p:spPr>
                </p:cxnSp>
                <p:cxnSp>
                  <p:nvCxnSpPr>
                    <p:cNvPr id="60464" name="Straight Arrow Connector 115"/>
                    <p:cNvCxnSpPr>
                      <a:cxnSpLocks noChangeShapeType="1"/>
                    </p:cNvCxnSpPr>
                    <p:nvPr/>
                  </p:nvCxnSpPr>
                  <p:spPr bwMode="auto">
                    <a:xfrm>
                      <a:off x="4500562" y="4429132"/>
                      <a:ext cx="714380" cy="1588"/>
                    </a:xfrm>
                    <a:prstGeom prst="straightConnector1">
                      <a:avLst/>
                    </a:prstGeom>
                    <a:noFill/>
                    <a:ln w="28575" algn="ctr">
                      <a:solidFill>
                        <a:srgbClr val="921A37"/>
                      </a:solidFill>
                      <a:round/>
                      <a:headEnd/>
                      <a:tailEnd type="arrow" w="med" len="med"/>
                    </a:ln>
                  </p:spPr>
                </p:cxnSp>
                <p:sp>
                  <p:nvSpPr>
                    <p:cNvPr id="54" name="Rectangle 53"/>
                    <p:cNvSpPr/>
                    <p:nvPr/>
                  </p:nvSpPr>
                  <p:spPr>
                    <a:xfrm>
                      <a:off x="5030383" y="5630716"/>
                      <a:ext cx="285752" cy="307848"/>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4</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sp>
                <p:nvSpPr>
                  <p:cNvPr id="47" name="Rectangle 46"/>
                  <p:cNvSpPr/>
                  <p:nvPr/>
                </p:nvSpPr>
                <p:spPr>
                  <a:xfrm>
                    <a:off x="4286233" y="4276524"/>
                    <a:ext cx="184540" cy="307848"/>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6</a:t>
                    </a:r>
                  </a:p>
                </p:txBody>
              </p:sp>
              <p:sp>
                <p:nvSpPr>
                  <p:cNvPr id="48" name="Rectangle 47"/>
                  <p:cNvSpPr/>
                  <p:nvPr/>
                </p:nvSpPr>
                <p:spPr>
                  <a:xfrm>
                    <a:off x="5179247" y="3510508"/>
                    <a:ext cx="285752" cy="307848"/>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5</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sp>
            <p:nvSpPr>
              <p:cNvPr id="42" name="Rectangle 41"/>
              <p:cNvSpPr/>
              <p:nvPr/>
            </p:nvSpPr>
            <p:spPr bwMode="auto">
              <a:xfrm>
                <a:off x="7358082" y="6215083"/>
                <a:ext cx="205740" cy="292319"/>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7</a:t>
                </a:r>
              </a:p>
            </p:txBody>
          </p:sp>
        </p:grpSp>
      </p:grpSp>
      <p:sp>
        <p:nvSpPr>
          <p:cNvPr id="60428" name="TextBox 79"/>
          <p:cNvSpPr txBox="1">
            <a:spLocks noChangeArrowheads="1"/>
          </p:cNvSpPr>
          <p:nvPr/>
        </p:nvSpPr>
        <p:spPr bwMode="auto">
          <a:xfrm>
            <a:off x="8577263" y="3502025"/>
            <a:ext cx="309562" cy="328613"/>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4</a:t>
            </a:r>
            <a:endParaRPr lang="en-US" sz="1500">
              <a:latin typeface="Calibri" pitchFamily="34" charset="0"/>
              <a:cs typeface="B Nazanin" pitchFamily="2" charset="-78"/>
            </a:endParaRPr>
          </a:p>
        </p:txBody>
      </p:sp>
      <p:sp>
        <p:nvSpPr>
          <p:cNvPr id="60429" name="TextBox 85"/>
          <p:cNvSpPr txBox="1">
            <a:spLocks noChangeArrowheads="1"/>
          </p:cNvSpPr>
          <p:nvPr/>
        </p:nvSpPr>
        <p:spPr bwMode="auto">
          <a:xfrm>
            <a:off x="5481638" y="3101975"/>
            <a:ext cx="309562" cy="328613"/>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6</a:t>
            </a:r>
            <a:endParaRPr lang="en-US" sz="1500">
              <a:latin typeface="Calibri" pitchFamily="34" charset="0"/>
              <a:cs typeface="B Nazanin" pitchFamily="2" charset="-78"/>
            </a:endParaRPr>
          </a:p>
        </p:txBody>
      </p:sp>
      <p:sp>
        <p:nvSpPr>
          <p:cNvPr id="60430" name="TextBox 86"/>
          <p:cNvSpPr txBox="1">
            <a:spLocks noChangeArrowheads="1"/>
          </p:cNvSpPr>
          <p:nvPr/>
        </p:nvSpPr>
        <p:spPr bwMode="auto">
          <a:xfrm>
            <a:off x="7105650" y="3454400"/>
            <a:ext cx="309563" cy="327025"/>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5</a:t>
            </a:r>
            <a:endParaRPr lang="en-US" sz="1500">
              <a:latin typeface="Calibri" pitchFamily="34" charset="0"/>
              <a:cs typeface="B Nazanin" pitchFamily="2" charset="-78"/>
            </a:endParaRPr>
          </a:p>
        </p:txBody>
      </p:sp>
      <p:pic>
        <p:nvPicPr>
          <p:cNvPr id="60431" name="Picture 2" descr="E:\memari\maremat\قلی جدید\IMG_4011.jpg"/>
          <p:cNvPicPr>
            <a:picLocks noChangeAspect="1" noChangeArrowheads="1"/>
          </p:cNvPicPr>
          <p:nvPr/>
        </p:nvPicPr>
        <p:blipFill>
          <a:blip r:embed="rId11"/>
          <a:srcRect l="10204" r="6122" b="49847"/>
          <a:stretch>
            <a:fillRect/>
          </a:stretch>
        </p:blipFill>
        <p:spPr bwMode="auto">
          <a:xfrm>
            <a:off x="2889250" y="3351213"/>
            <a:ext cx="1625600" cy="1143000"/>
          </a:xfrm>
          <a:prstGeom prst="rect">
            <a:avLst/>
          </a:prstGeom>
          <a:noFill/>
          <a:ln w="9525">
            <a:noFill/>
            <a:miter lim="800000"/>
            <a:headEnd/>
            <a:tailEnd/>
          </a:ln>
        </p:spPr>
      </p:pic>
      <p:sp>
        <p:nvSpPr>
          <p:cNvPr id="60432" name="TextBox 85"/>
          <p:cNvSpPr txBox="1">
            <a:spLocks noChangeArrowheads="1"/>
          </p:cNvSpPr>
          <p:nvPr/>
        </p:nvSpPr>
        <p:spPr bwMode="auto">
          <a:xfrm>
            <a:off x="3508375" y="4478338"/>
            <a:ext cx="309563" cy="327025"/>
          </a:xfrm>
          <a:prstGeom prst="rect">
            <a:avLst/>
          </a:prstGeom>
          <a:noFill/>
          <a:ln w="9525">
            <a:noFill/>
            <a:miter lim="800000"/>
            <a:headEnd/>
            <a:tailEnd/>
          </a:ln>
        </p:spPr>
        <p:txBody>
          <a:bodyPr lIns="95782" tIns="47891" rIns="95782" bIns="47891">
            <a:spAutoFit/>
          </a:bodyPr>
          <a:lstStyle/>
          <a:p>
            <a:pPr algn="l" rtl="0"/>
            <a:r>
              <a:rPr lang="fa-IR" sz="1500">
                <a:latin typeface="Calibri" pitchFamily="34" charset="0"/>
                <a:cs typeface="B Nazanin" pitchFamily="2" charset="-78"/>
              </a:rPr>
              <a:t>8</a:t>
            </a:r>
            <a:endParaRPr lang="en-US" sz="1500">
              <a:latin typeface="Calibri" pitchFamily="34" charset="0"/>
              <a:cs typeface="B Nazanin" pitchFamily="2" charset="-78"/>
            </a:endParaRPr>
          </a:p>
        </p:txBody>
      </p:sp>
      <p:pic>
        <p:nvPicPr>
          <p:cNvPr id="60433" name="Picture 62" descr="Picture4.jpg"/>
          <p:cNvPicPr>
            <a:picLocks noChangeAspect="1"/>
          </p:cNvPicPr>
          <p:nvPr/>
        </p:nvPicPr>
        <p:blipFill>
          <a:blip r:embed="rId12"/>
          <a:srcRect/>
          <a:stretch>
            <a:fillRect/>
          </a:stretch>
        </p:blipFill>
        <p:spPr bwMode="auto">
          <a:xfrm>
            <a:off x="0" y="0"/>
            <a:ext cx="838200" cy="604838"/>
          </a:xfrm>
          <a:prstGeom prst="rect">
            <a:avLst/>
          </a:prstGeom>
          <a:noFill/>
          <a:ln w="9525">
            <a:noFill/>
            <a:miter lim="800000"/>
            <a:headEnd/>
            <a:tailEnd/>
          </a:ln>
        </p:spPr>
      </p:pic>
      <p:grpSp>
        <p:nvGrpSpPr>
          <p:cNvPr id="60434" name="Group 63"/>
          <p:cNvGrpSpPr>
            <a:grpSpLocks/>
          </p:cNvGrpSpPr>
          <p:nvPr/>
        </p:nvGrpSpPr>
        <p:grpSpPr bwMode="auto">
          <a:xfrm>
            <a:off x="325438" y="1616075"/>
            <a:ext cx="3425825" cy="5187950"/>
            <a:chOff x="421417" y="2261407"/>
            <a:chExt cx="4426324" cy="7263590"/>
          </a:xfrm>
        </p:grpSpPr>
        <p:grpSp>
          <p:nvGrpSpPr>
            <p:cNvPr id="60439" name="Group 82"/>
            <p:cNvGrpSpPr>
              <a:grpSpLocks/>
            </p:cNvGrpSpPr>
            <p:nvPr/>
          </p:nvGrpSpPr>
          <p:grpSpPr bwMode="auto">
            <a:xfrm>
              <a:off x="421417" y="2261407"/>
              <a:ext cx="4426324" cy="7263590"/>
              <a:chOff x="80891" y="3033303"/>
              <a:chExt cx="5100710" cy="6278942"/>
            </a:xfrm>
          </p:grpSpPr>
          <p:pic>
            <p:nvPicPr>
              <p:cNvPr id="60441" name="Picture 6" descr="C:\Documents and Settings\fahime\My Documents\My Pictures\p1.jpg"/>
              <p:cNvPicPr>
                <a:picLocks noChangeAspect="1" noChangeArrowheads="1"/>
              </p:cNvPicPr>
              <p:nvPr/>
            </p:nvPicPr>
            <p:blipFill>
              <a:blip r:embed="rId13">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0442" name="Group 29"/>
              <p:cNvGrpSpPr>
                <a:grpSpLocks/>
              </p:cNvGrpSpPr>
              <p:nvPr/>
            </p:nvGrpSpPr>
            <p:grpSpPr bwMode="auto">
              <a:xfrm>
                <a:off x="80891" y="3033303"/>
                <a:ext cx="5100710" cy="6278942"/>
                <a:chOff x="80891" y="3033303"/>
                <a:chExt cx="5100710" cy="6278942"/>
              </a:xfrm>
            </p:grpSpPr>
            <p:sp>
              <p:nvSpPr>
                <p:cNvPr id="6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0450" name="Picture 4" descr="C:\Documents and Settings\fahime\My Documents\My Pictures\66.jpg"/>
                <p:cNvPicPr>
                  <a:picLocks noChangeAspect="1" noChangeArrowheads="1"/>
                </p:cNvPicPr>
                <p:nvPr/>
              </p:nvPicPr>
              <p:blipFill>
                <a:blip r:embed="rId14">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0440" name="TextBox 6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0436" name="TextBox 77"/>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هشتی ورودی بنا</a:t>
            </a:r>
            <a:endParaRPr lang="en-US" sz="1000">
              <a:latin typeface="Calibri" pitchFamily="34" charset="0"/>
              <a:cs typeface="B Nazanin" pitchFamily="2" charset="-78"/>
            </a:endParaRPr>
          </a:p>
        </p:txBody>
      </p:sp>
      <p:pic>
        <p:nvPicPr>
          <p:cNvPr id="60437" name="Picture 52" descr="Picture15.jpg"/>
          <p:cNvPicPr>
            <a:picLocks noChangeAspect="1"/>
          </p:cNvPicPr>
          <p:nvPr/>
        </p:nvPicPr>
        <p:blipFill>
          <a:blip r:embed="rId15"/>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0" name="Slide Number Placeholder 36"/>
          <p:cNvSpPr>
            <a:spLocks noGrp="1"/>
          </p:cNvSpPr>
          <p:nvPr>
            <p:ph type="sldNum" sz="quarter" idx="12"/>
          </p:nvPr>
        </p:nvSpPr>
        <p:spPr>
          <a:xfrm>
            <a:off x="3525838" y="6438900"/>
            <a:ext cx="2311400" cy="365125"/>
          </a:xfrm>
        </p:spPr>
        <p:txBody>
          <a:bodyPr/>
          <a:lstStyle/>
          <a:p>
            <a:pPr>
              <a:defRPr/>
            </a:pPr>
            <a:fld id="{8C069D06-3A31-47A5-9AB1-95839D059F84}" type="slidenum">
              <a:rPr lang="en-US" smtClean="0">
                <a:latin typeface="F_jalal" pitchFamily="2" charset="0"/>
              </a:rPr>
              <a:pPr>
                <a:defRPr/>
              </a:pPr>
              <a:t>58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4" descr="ffff.jpg"/>
          <p:cNvPicPr>
            <a:picLocks noChangeAspect="1"/>
          </p:cNvPicPr>
          <p:nvPr/>
        </p:nvPicPr>
        <p:blipFill>
          <a:blip r:embed="rId2"/>
          <a:srcRect/>
          <a:stretch>
            <a:fillRect/>
          </a:stretch>
        </p:blipFill>
        <p:spPr bwMode="auto">
          <a:xfrm>
            <a:off x="0" y="0"/>
            <a:ext cx="9906000" cy="1204913"/>
          </a:xfrm>
          <a:prstGeom prst="rect">
            <a:avLst/>
          </a:prstGeom>
          <a:noFill/>
          <a:ln w="9525">
            <a:noFill/>
            <a:miter lim="800000"/>
            <a:headEnd/>
            <a:tailEnd/>
          </a:ln>
        </p:spPr>
      </p:pic>
      <p:pic>
        <p:nvPicPr>
          <p:cNvPr id="61443" name="Picture 25" descr="Picture15.jpg"/>
          <p:cNvPicPr>
            <a:picLocks noChangeAspect="1"/>
          </p:cNvPicPr>
          <p:nvPr/>
        </p:nvPicPr>
        <p:blipFill>
          <a:blip r:embed="rId3"/>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446" name="Group 63"/>
          <p:cNvGrpSpPr>
            <a:grpSpLocks/>
          </p:cNvGrpSpPr>
          <p:nvPr/>
        </p:nvGrpSpPr>
        <p:grpSpPr bwMode="auto">
          <a:xfrm>
            <a:off x="3714750" y="3406775"/>
            <a:ext cx="4416425" cy="2906713"/>
            <a:chOff x="3428991" y="3294877"/>
            <a:chExt cx="4076168" cy="2907738"/>
          </a:xfrm>
        </p:grpSpPr>
        <p:grpSp>
          <p:nvGrpSpPr>
            <p:cNvPr id="61475" name="Group 38"/>
            <p:cNvGrpSpPr>
              <a:grpSpLocks/>
            </p:cNvGrpSpPr>
            <p:nvPr/>
          </p:nvGrpSpPr>
          <p:grpSpPr bwMode="auto">
            <a:xfrm>
              <a:off x="3428991" y="3485282"/>
              <a:ext cx="2857519" cy="2717333"/>
              <a:chOff x="2428860" y="3773230"/>
              <a:chExt cx="2905546" cy="2727604"/>
            </a:xfrm>
          </p:grpSpPr>
          <p:sp>
            <p:nvSpPr>
              <p:cNvPr id="61485" name="AutoShape 8"/>
              <p:cNvSpPr>
                <a:spLocks noChangeArrowheads="1"/>
              </p:cNvSpPr>
              <p:nvPr/>
            </p:nvSpPr>
            <p:spPr bwMode="gray">
              <a:xfrm>
                <a:off x="4548588"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61486" name="Group 84"/>
              <p:cNvGrpSpPr>
                <a:grpSpLocks/>
              </p:cNvGrpSpPr>
              <p:nvPr/>
            </p:nvGrpSpPr>
            <p:grpSpPr bwMode="auto">
              <a:xfrm>
                <a:off x="2428860" y="3773230"/>
                <a:ext cx="2428892" cy="2727604"/>
                <a:chOff x="2000232" y="2214554"/>
                <a:chExt cx="2000264" cy="2727604"/>
              </a:xfrm>
            </p:grpSpPr>
            <p:pic>
              <p:nvPicPr>
                <p:cNvPr id="61487" name="Picture 74" descr="پلان وهمکف خطوط برش.png"/>
                <p:cNvPicPr>
                  <a:picLocks noChangeAspect="1"/>
                </p:cNvPicPr>
                <p:nvPr/>
              </p:nvPicPr>
              <p:blipFill>
                <a:blip r:embed="rId4">
                  <a:clrChange>
                    <a:clrFrom>
                      <a:srgbClr val="FFFFFF"/>
                    </a:clrFrom>
                    <a:clrTo>
                      <a:srgbClr val="FFFFFF">
                        <a:alpha val="0"/>
                      </a:srgbClr>
                    </a:clrTo>
                  </a:clrChange>
                </a:blip>
                <a:srcRect l="3999" r="3000"/>
                <a:stretch>
                  <a:fillRect/>
                </a:stretch>
              </p:blipFill>
              <p:spPr bwMode="auto">
                <a:xfrm rot="5400000">
                  <a:off x="1636562" y="2578224"/>
                  <a:ext cx="2727604" cy="2000264"/>
                </a:xfrm>
                <a:prstGeom prst="rect">
                  <a:avLst/>
                </a:prstGeom>
                <a:noFill/>
                <a:ln w="9525">
                  <a:noFill/>
                  <a:miter lim="800000"/>
                  <a:headEnd/>
                  <a:tailEnd/>
                </a:ln>
              </p:spPr>
            </p:pic>
            <p:sp>
              <p:nvSpPr>
                <p:cNvPr id="61488" name="Oval 78"/>
                <p:cNvSpPr>
                  <a:spLocks noChangeArrowheads="1"/>
                </p:cNvSpPr>
                <p:nvPr/>
              </p:nvSpPr>
              <p:spPr bwMode="auto">
                <a:xfrm>
                  <a:off x="2757614" y="4214790"/>
                  <a:ext cx="319379" cy="357203"/>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pic>
          <p:nvPicPr>
            <p:cNvPr id="61476" name="Picture 74" descr="پلان وهمکف خطوط برش.png"/>
            <p:cNvPicPr>
              <a:picLocks noChangeAspect="1"/>
            </p:cNvPicPr>
            <p:nvPr/>
          </p:nvPicPr>
          <p:blipFill>
            <a:blip r:embed="rId4">
              <a:clrChange>
                <a:clrFrom>
                  <a:srgbClr val="FFFFFF"/>
                </a:clrFrom>
                <a:clrTo>
                  <a:srgbClr val="FFFFFF">
                    <a:alpha val="0"/>
                  </a:srgbClr>
                </a:clrTo>
              </a:clrChange>
            </a:blip>
            <a:srcRect l="73521" t="52281" r="16699" b="42519"/>
            <a:stretch>
              <a:fillRect/>
            </a:stretch>
          </p:blipFill>
          <p:spPr bwMode="auto">
            <a:xfrm rot="5400000">
              <a:off x="5824268" y="4391311"/>
              <a:ext cx="2286011" cy="1075771"/>
            </a:xfrm>
            <a:prstGeom prst="rect">
              <a:avLst/>
            </a:prstGeom>
            <a:noFill/>
            <a:ln w="9525">
              <a:noFill/>
              <a:miter lim="800000"/>
              <a:headEnd/>
              <a:tailEnd/>
            </a:ln>
          </p:spPr>
        </p:pic>
        <p:cxnSp>
          <p:nvCxnSpPr>
            <p:cNvPr id="61477" name="Straight Arrow Connector 106"/>
            <p:cNvCxnSpPr>
              <a:cxnSpLocks noChangeShapeType="1"/>
            </p:cNvCxnSpPr>
            <p:nvPr/>
          </p:nvCxnSpPr>
          <p:spPr bwMode="auto">
            <a:xfrm rot="5400000">
              <a:off x="6822298" y="3679034"/>
              <a:ext cx="357188" cy="1"/>
            </a:xfrm>
            <a:prstGeom prst="straightConnector1">
              <a:avLst/>
            </a:prstGeom>
            <a:noFill/>
            <a:ln w="38100" algn="ctr">
              <a:solidFill>
                <a:srgbClr val="921A37"/>
              </a:solidFill>
              <a:round/>
              <a:headEnd/>
              <a:tailEnd type="arrow" w="med" len="med"/>
            </a:ln>
          </p:spPr>
        </p:cxnSp>
        <p:sp>
          <p:nvSpPr>
            <p:cNvPr id="38" name="Rectangle 37"/>
            <p:cNvSpPr/>
            <p:nvPr/>
          </p:nvSpPr>
          <p:spPr bwMode="auto">
            <a:xfrm>
              <a:off x="6873980" y="3294877"/>
              <a:ext cx="269788" cy="292423"/>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1479" name="Straight Arrow Connector 106"/>
            <p:cNvCxnSpPr>
              <a:cxnSpLocks noChangeShapeType="1"/>
            </p:cNvCxnSpPr>
            <p:nvPr/>
          </p:nvCxnSpPr>
          <p:spPr bwMode="auto">
            <a:xfrm rot="5400000">
              <a:off x="6500432" y="5143116"/>
              <a:ext cx="428625" cy="793"/>
            </a:xfrm>
            <a:prstGeom prst="straightConnector1">
              <a:avLst/>
            </a:prstGeom>
            <a:noFill/>
            <a:ln w="38100" algn="ctr">
              <a:solidFill>
                <a:srgbClr val="921A37"/>
              </a:solidFill>
              <a:round/>
              <a:headEnd/>
              <a:tailEnd type="arrow" w="med" len="med"/>
            </a:ln>
          </p:spPr>
        </p:cxnSp>
        <p:cxnSp>
          <p:nvCxnSpPr>
            <p:cNvPr id="61480" name="Straight Arrow Connector 106"/>
            <p:cNvCxnSpPr>
              <a:cxnSpLocks noChangeShapeType="1"/>
            </p:cNvCxnSpPr>
            <p:nvPr/>
          </p:nvCxnSpPr>
          <p:spPr bwMode="auto">
            <a:xfrm>
              <a:off x="6286512" y="5072074"/>
              <a:ext cx="714380" cy="1588"/>
            </a:xfrm>
            <a:prstGeom prst="straightConnector1">
              <a:avLst/>
            </a:prstGeom>
            <a:noFill/>
            <a:ln w="38100" algn="ctr">
              <a:solidFill>
                <a:srgbClr val="921A37"/>
              </a:solidFill>
              <a:round/>
              <a:headEnd/>
              <a:tailEnd type="arrow" w="med" len="med"/>
            </a:ln>
          </p:spPr>
        </p:cxnSp>
        <p:sp>
          <p:nvSpPr>
            <p:cNvPr id="41" name="Rectangle 40"/>
            <p:cNvSpPr/>
            <p:nvPr/>
          </p:nvSpPr>
          <p:spPr bwMode="auto">
            <a:xfrm>
              <a:off x="6945418" y="5192925"/>
              <a:ext cx="269788" cy="323204"/>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4</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2" name="Rectangle 41"/>
            <p:cNvSpPr/>
            <p:nvPr/>
          </p:nvSpPr>
          <p:spPr bwMode="auto">
            <a:xfrm>
              <a:off x="6572264" y="4714884"/>
              <a:ext cx="269788" cy="323204"/>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3</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3" name="Rectangle 42"/>
            <p:cNvSpPr/>
            <p:nvPr/>
          </p:nvSpPr>
          <p:spPr bwMode="auto">
            <a:xfrm>
              <a:off x="6072198" y="4929198"/>
              <a:ext cx="269788" cy="292423"/>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1484" name="Straight Arrow Connector 106"/>
            <p:cNvCxnSpPr>
              <a:cxnSpLocks noChangeShapeType="1"/>
            </p:cNvCxnSpPr>
            <p:nvPr/>
          </p:nvCxnSpPr>
          <p:spPr bwMode="auto">
            <a:xfrm rot="5400000" flipH="1" flipV="1">
              <a:off x="6862778" y="4995878"/>
              <a:ext cx="428625" cy="9521"/>
            </a:xfrm>
            <a:prstGeom prst="straightConnector1">
              <a:avLst/>
            </a:prstGeom>
            <a:noFill/>
            <a:ln w="38100" algn="ctr">
              <a:solidFill>
                <a:srgbClr val="921A37"/>
              </a:solidFill>
              <a:round/>
              <a:headEnd/>
              <a:tailEnd type="arrow" w="med" len="med"/>
            </a:ln>
          </p:spPr>
        </p:cxnSp>
      </p:grpSp>
      <p:grpSp>
        <p:nvGrpSpPr>
          <p:cNvPr id="61447" name="Group 62"/>
          <p:cNvGrpSpPr>
            <a:grpSpLocks/>
          </p:cNvGrpSpPr>
          <p:nvPr/>
        </p:nvGrpSpPr>
        <p:grpSpPr bwMode="auto">
          <a:xfrm>
            <a:off x="3538538" y="1795463"/>
            <a:ext cx="5262562" cy="1824037"/>
            <a:chOff x="3000364" y="1428736"/>
            <a:chExt cx="4857783" cy="1823367"/>
          </a:xfrm>
        </p:grpSpPr>
        <p:grpSp>
          <p:nvGrpSpPr>
            <p:cNvPr id="61466" name="Group 40"/>
            <p:cNvGrpSpPr>
              <a:grpSpLocks/>
            </p:cNvGrpSpPr>
            <p:nvPr/>
          </p:nvGrpSpPr>
          <p:grpSpPr bwMode="auto">
            <a:xfrm>
              <a:off x="3000364" y="1428736"/>
              <a:ext cx="4857783" cy="1571636"/>
              <a:chOff x="3071802" y="1357298"/>
              <a:chExt cx="4857783" cy="1571636"/>
            </a:xfrm>
          </p:grpSpPr>
          <p:pic>
            <p:nvPicPr>
              <p:cNvPr id="61471" name="Picture 4" descr="E:\memari\maremat\قلی جدید\IMG_4017.jpg"/>
              <p:cNvPicPr>
                <a:picLocks noChangeAspect="1" noChangeArrowheads="1"/>
              </p:cNvPicPr>
              <p:nvPr/>
            </p:nvPicPr>
            <p:blipFill>
              <a:blip r:embed="rId5"/>
              <a:srcRect/>
              <a:stretch>
                <a:fillRect/>
              </a:stretch>
            </p:blipFill>
            <p:spPr bwMode="auto">
              <a:xfrm>
                <a:off x="5572132" y="1357298"/>
                <a:ext cx="1143008" cy="1571636"/>
              </a:xfrm>
              <a:prstGeom prst="rect">
                <a:avLst/>
              </a:prstGeom>
              <a:noFill/>
              <a:ln w="9525">
                <a:noFill/>
                <a:miter lim="800000"/>
                <a:headEnd/>
                <a:tailEnd/>
              </a:ln>
            </p:spPr>
          </p:pic>
          <p:pic>
            <p:nvPicPr>
              <p:cNvPr id="61472" name="Picture 2" descr="E:\memari\maremat\قلی جدید\IMG_4015.jpg"/>
              <p:cNvPicPr>
                <a:picLocks noChangeAspect="1" noChangeArrowheads="1"/>
              </p:cNvPicPr>
              <p:nvPr/>
            </p:nvPicPr>
            <p:blipFill>
              <a:blip r:embed="rId6"/>
              <a:srcRect/>
              <a:stretch>
                <a:fillRect/>
              </a:stretch>
            </p:blipFill>
            <p:spPr bwMode="auto">
              <a:xfrm>
                <a:off x="6786578" y="1357298"/>
                <a:ext cx="1143007" cy="1571636"/>
              </a:xfrm>
              <a:prstGeom prst="rect">
                <a:avLst/>
              </a:prstGeom>
              <a:noFill/>
              <a:ln w="9525">
                <a:noFill/>
                <a:miter lim="800000"/>
                <a:headEnd/>
                <a:tailEnd/>
              </a:ln>
            </p:spPr>
          </p:pic>
          <p:pic>
            <p:nvPicPr>
              <p:cNvPr id="61473" name="Picture 3" descr="E:\memari\maremat\قلی جدید\IMG_4016.jpg"/>
              <p:cNvPicPr>
                <a:picLocks noChangeAspect="1" noChangeArrowheads="1"/>
              </p:cNvPicPr>
              <p:nvPr/>
            </p:nvPicPr>
            <p:blipFill>
              <a:blip r:embed="rId7"/>
              <a:srcRect/>
              <a:stretch>
                <a:fillRect/>
              </a:stretch>
            </p:blipFill>
            <p:spPr bwMode="auto">
              <a:xfrm>
                <a:off x="4357686" y="1357298"/>
                <a:ext cx="1143008" cy="1571636"/>
              </a:xfrm>
              <a:prstGeom prst="rect">
                <a:avLst/>
              </a:prstGeom>
              <a:noFill/>
              <a:ln w="9525">
                <a:noFill/>
                <a:miter lim="800000"/>
                <a:headEnd/>
                <a:tailEnd/>
              </a:ln>
            </p:spPr>
          </p:pic>
          <p:pic>
            <p:nvPicPr>
              <p:cNvPr id="61474" name="Picture 5" descr="E:\memari\maremat\قلی جدید\IMG_4018.jpg"/>
              <p:cNvPicPr>
                <a:picLocks noChangeAspect="1" noChangeArrowheads="1"/>
              </p:cNvPicPr>
              <p:nvPr/>
            </p:nvPicPr>
            <p:blipFill>
              <a:blip r:embed="rId8"/>
              <a:srcRect/>
              <a:stretch>
                <a:fillRect/>
              </a:stretch>
            </p:blipFill>
            <p:spPr bwMode="auto">
              <a:xfrm>
                <a:off x="3071802" y="1357298"/>
                <a:ext cx="1214446" cy="1571635"/>
              </a:xfrm>
              <a:prstGeom prst="rect">
                <a:avLst/>
              </a:prstGeom>
              <a:noFill/>
              <a:ln w="9525">
                <a:noFill/>
                <a:miter lim="800000"/>
                <a:headEnd/>
                <a:tailEnd/>
              </a:ln>
            </p:spPr>
          </p:pic>
        </p:grpSp>
        <p:sp>
          <p:nvSpPr>
            <p:cNvPr id="61467" name="TextBox 53"/>
            <p:cNvSpPr txBox="1">
              <a:spLocks noChangeArrowheads="1"/>
            </p:cNvSpPr>
            <p:nvPr/>
          </p:nvSpPr>
          <p:spPr bwMode="auto">
            <a:xfrm>
              <a:off x="7000892" y="2928934"/>
              <a:ext cx="357190" cy="323169"/>
            </a:xfrm>
            <a:prstGeom prst="rect">
              <a:avLst/>
            </a:prstGeom>
            <a:noFill/>
            <a:ln w="9525">
              <a:noFill/>
              <a:miter lim="800000"/>
              <a:headEnd/>
              <a:tailEnd/>
            </a:ln>
          </p:spPr>
          <p:txBody>
            <a:bodyPr>
              <a:spAutoFit/>
            </a:bodyPr>
            <a:lstStyle/>
            <a:p>
              <a:pPr algn="l" rtl="0"/>
              <a:r>
                <a:rPr lang="fa-IR" sz="1500">
                  <a:latin typeface="Calibri" pitchFamily="34" charset="0"/>
                  <a:cs typeface="B Nazanin" pitchFamily="2" charset="-78"/>
                </a:rPr>
                <a:t>1</a:t>
              </a:r>
              <a:endParaRPr lang="en-US" sz="1500">
                <a:latin typeface="Calibri" pitchFamily="34" charset="0"/>
                <a:cs typeface="B Nazanin" pitchFamily="2" charset="-78"/>
              </a:endParaRPr>
            </a:p>
          </p:txBody>
        </p:sp>
        <p:sp>
          <p:nvSpPr>
            <p:cNvPr id="61468" name="TextBox 57"/>
            <p:cNvSpPr txBox="1">
              <a:spLocks noChangeArrowheads="1"/>
            </p:cNvSpPr>
            <p:nvPr/>
          </p:nvSpPr>
          <p:spPr bwMode="auto">
            <a:xfrm>
              <a:off x="3357554" y="2928934"/>
              <a:ext cx="357190" cy="323169"/>
            </a:xfrm>
            <a:prstGeom prst="rect">
              <a:avLst/>
            </a:prstGeom>
            <a:noFill/>
            <a:ln w="9525">
              <a:noFill/>
              <a:miter lim="800000"/>
              <a:headEnd/>
              <a:tailEnd/>
            </a:ln>
          </p:spPr>
          <p:txBody>
            <a:bodyPr>
              <a:spAutoFit/>
            </a:bodyPr>
            <a:lstStyle/>
            <a:p>
              <a:pPr algn="l" rtl="0"/>
              <a:r>
                <a:rPr lang="fa-IR" sz="1500">
                  <a:latin typeface="Calibri" pitchFamily="34" charset="0"/>
                  <a:cs typeface="B Nazanin" pitchFamily="2" charset="-78"/>
                </a:rPr>
                <a:t>4</a:t>
              </a:r>
              <a:endParaRPr lang="en-US" sz="1500">
                <a:latin typeface="Calibri" pitchFamily="34" charset="0"/>
                <a:cs typeface="B Nazanin" pitchFamily="2" charset="-78"/>
              </a:endParaRPr>
            </a:p>
          </p:txBody>
        </p:sp>
        <p:sp>
          <p:nvSpPr>
            <p:cNvPr id="61469" name="TextBox 59"/>
            <p:cNvSpPr txBox="1">
              <a:spLocks noChangeArrowheads="1"/>
            </p:cNvSpPr>
            <p:nvPr/>
          </p:nvSpPr>
          <p:spPr bwMode="auto">
            <a:xfrm>
              <a:off x="4643438" y="2928934"/>
              <a:ext cx="357190" cy="323169"/>
            </a:xfrm>
            <a:prstGeom prst="rect">
              <a:avLst/>
            </a:prstGeom>
            <a:noFill/>
            <a:ln w="9525">
              <a:noFill/>
              <a:miter lim="800000"/>
              <a:headEnd/>
              <a:tailEnd/>
            </a:ln>
          </p:spPr>
          <p:txBody>
            <a:bodyPr>
              <a:spAutoFit/>
            </a:bodyPr>
            <a:lstStyle/>
            <a:p>
              <a:pPr algn="l" rtl="0"/>
              <a:r>
                <a:rPr lang="fa-IR" sz="1500">
                  <a:latin typeface="Calibri" pitchFamily="34" charset="0"/>
                  <a:cs typeface="B Nazanin" pitchFamily="2" charset="-78"/>
                </a:rPr>
                <a:t>3</a:t>
              </a:r>
              <a:endParaRPr lang="en-US" sz="1500">
                <a:latin typeface="Calibri" pitchFamily="34" charset="0"/>
                <a:cs typeface="B Nazanin" pitchFamily="2" charset="-78"/>
              </a:endParaRPr>
            </a:p>
          </p:txBody>
        </p:sp>
        <p:sp>
          <p:nvSpPr>
            <p:cNvPr id="61470" name="TextBox 60"/>
            <p:cNvSpPr txBox="1">
              <a:spLocks noChangeArrowheads="1"/>
            </p:cNvSpPr>
            <p:nvPr/>
          </p:nvSpPr>
          <p:spPr bwMode="auto">
            <a:xfrm>
              <a:off x="6000760" y="2928934"/>
              <a:ext cx="214314" cy="323169"/>
            </a:xfrm>
            <a:prstGeom prst="rect">
              <a:avLst/>
            </a:prstGeom>
            <a:noFill/>
            <a:ln w="9525">
              <a:noFill/>
              <a:miter lim="800000"/>
              <a:headEnd/>
              <a:tailEnd/>
            </a:ln>
          </p:spPr>
          <p:txBody>
            <a:bodyPr>
              <a:spAutoFit/>
            </a:bodyPr>
            <a:lstStyle/>
            <a:p>
              <a:pPr algn="l" rtl="0"/>
              <a:r>
                <a:rPr lang="fa-IR" sz="1500">
                  <a:latin typeface="Calibri" pitchFamily="34" charset="0"/>
                  <a:cs typeface="B Nazanin" pitchFamily="2" charset="-78"/>
                </a:rPr>
                <a:t>2</a:t>
              </a:r>
              <a:endParaRPr lang="en-US" sz="1500">
                <a:latin typeface="Calibri" pitchFamily="34" charset="0"/>
                <a:cs typeface="B Nazanin" pitchFamily="2" charset="-78"/>
              </a:endParaRPr>
            </a:p>
          </p:txBody>
        </p:sp>
      </p:grpSp>
      <p:pic>
        <p:nvPicPr>
          <p:cNvPr id="61448" name="Picture 60"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61449" name="Group 61"/>
          <p:cNvGrpSpPr>
            <a:grpSpLocks/>
          </p:cNvGrpSpPr>
          <p:nvPr/>
        </p:nvGrpSpPr>
        <p:grpSpPr bwMode="auto">
          <a:xfrm>
            <a:off x="325438" y="1616075"/>
            <a:ext cx="3425825" cy="5187950"/>
            <a:chOff x="421417" y="2261407"/>
            <a:chExt cx="4426324" cy="7263590"/>
          </a:xfrm>
        </p:grpSpPr>
        <p:grpSp>
          <p:nvGrpSpPr>
            <p:cNvPr id="61454" name="Group 82"/>
            <p:cNvGrpSpPr>
              <a:grpSpLocks/>
            </p:cNvGrpSpPr>
            <p:nvPr/>
          </p:nvGrpSpPr>
          <p:grpSpPr bwMode="auto">
            <a:xfrm>
              <a:off x="421417" y="2261407"/>
              <a:ext cx="4426324" cy="7263590"/>
              <a:chOff x="80891" y="3033303"/>
              <a:chExt cx="5100710" cy="6278942"/>
            </a:xfrm>
          </p:grpSpPr>
          <p:pic>
            <p:nvPicPr>
              <p:cNvPr id="61456"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1457" name="Group 29"/>
              <p:cNvGrpSpPr>
                <a:grpSpLocks/>
              </p:cNvGrpSpPr>
              <p:nvPr/>
            </p:nvGrpSpPr>
            <p:grpSpPr bwMode="auto">
              <a:xfrm>
                <a:off x="80891" y="3033303"/>
                <a:ext cx="5100710" cy="6278942"/>
                <a:chOff x="80891" y="3033303"/>
                <a:chExt cx="5100710" cy="6278942"/>
              </a:xfrm>
            </p:grpSpPr>
            <p:sp>
              <p:nvSpPr>
                <p:cNvPr id="6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1465"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1455" name="TextBox 6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1451" name="TextBox 75"/>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طبقه همکف</a:t>
            </a:r>
            <a:endParaRPr lang="en-US" sz="1000">
              <a:latin typeface="Calibri" pitchFamily="34" charset="0"/>
              <a:cs typeface="B Nazanin" pitchFamily="2" charset="-78"/>
            </a:endParaRPr>
          </a:p>
        </p:txBody>
      </p:sp>
      <p:pic>
        <p:nvPicPr>
          <p:cNvPr id="61452"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6" name="Slide Number Placeholder 36"/>
          <p:cNvSpPr>
            <a:spLocks noGrp="1"/>
          </p:cNvSpPr>
          <p:nvPr>
            <p:ph type="sldNum" sz="quarter" idx="12"/>
          </p:nvPr>
        </p:nvSpPr>
        <p:spPr>
          <a:xfrm>
            <a:off x="3525838" y="6438900"/>
            <a:ext cx="2311400" cy="365125"/>
          </a:xfrm>
        </p:spPr>
        <p:txBody>
          <a:bodyPr/>
          <a:lstStyle/>
          <a:p>
            <a:pPr>
              <a:defRPr/>
            </a:pPr>
            <a:fld id="{8934AFB3-8708-4C55-B3A2-3887F817FFAD}" type="slidenum">
              <a:rPr lang="en-US" smtClean="0">
                <a:latin typeface="F_jalal" pitchFamily="2" charset="0"/>
              </a:rPr>
              <a:pPr>
                <a:defRPr/>
              </a:pPr>
              <a:t>59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17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17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75" name="Rectangle 2"/>
          <p:cNvSpPr>
            <a:spLocks noChangeArrowheads="1"/>
          </p:cNvSpPr>
          <p:nvPr/>
        </p:nvSpPr>
        <p:spPr bwMode="auto">
          <a:xfrm>
            <a:off x="2713038" y="1500188"/>
            <a:ext cx="6729412" cy="2019300"/>
          </a:xfrm>
          <a:prstGeom prst="rect">
            <a:avLst/>
          </a:prstGeom>
          <a:noFill/>
          <a:ln w="9525">
            <a:noFill/>
            <a:miter lim="800000"/>
            <a:headEnd/>
            <a:tailEnd/>
          </a:ln>
        </p:spPr>
        <p:txBody>
          <a:bodyPr lIns="95735" tIns="47870" rIns="95735" bIns="47870" anchor="ctr">
            <a:spAutoFit/>
          </a:bodyPr>
          <a:lstStyle/>
          <a:p>
            <a:pPr algn="just" eaLnBrk="0" hangingPunct="0"/>
            <a:r>
              <a:rPr lang="fa-IR" sz="1600" b="1">
                <a:latin typeface="BZar"/>
                <a:cs typeface="B Nazanin" pitchFamily="2" charset="-78"/>
              </a:rPr>
              <a:t>وضعیت زلزله خیزی منطقه :</a:t>
            </a:r>
            <a:endParaRPr lang="en-US" sz="1600" b="1">
              <a:latin typeface="BZar"/>
              <a:cs typeface="B Nazanin" pitchFamily="2" charset="-78"/>
            </a:endParaRPr>
          </a:p>
          <a:p>
            <a:pPr algn="just" eaLnBrk="0" hangingPunct="0"/>
            <a:r>
              <a:rPr lang="fa-IR" sz="1100">
                <a:latin typeface="BZar"/>
                <a:cs typeface="B Nazanin" pitchFamily="2" charset="-78"/>
              </a:rPr>
              <a:t>شهر مشهد که در یک چاله ساختما نی در شمال شرقی ایران واقع شده، از شرق وجنوب شرقی، با یک گسل حدود</a:t>
            </a:r>
            <a:r>
              <a:rPr lang="en-US" sz="1100">
                <a:latin typeface="BZar"/>
                <a:cs typeface="B Nazanin" pitchFamily="2" charset="-78"/>
              </a:rPr>
              <a:t> </a:t>
            </a:r>
            <a:r>
              <a:rPr lang="fa-IR" sz="1100">
                <a:latin typeface="BZar"/>
                <a:cs typeface="B Nazanin" pitchFamily="2" charset="-78"/>
              </a:rPr>
              <a:t>100</a:t>
            </a:r>
            <a:r>
              <a:rPr lang="en-US" sz="1100">
                <a:latin typeface="BZar"/>
                <a:cs typeface="B Nazanin" pitchFamily="2" charset="-78"/>
              </a:rPr>
              <a:t> </a:t>
            </a:r>
            <a:r>
              <a:rPr lang="fa-IR" sz="1100">
                <a:latin typeface="BZar"/>
                <a:cs typeface="B Nazanin" pitchFamily="2" charset="-78"/>
              </a:rPr>
              <a:t>کیلومتری تقریبا</a:t>
            </a:r>
            <a:r>
              <a:rPr lang="en-US" sz="1100">
                <a:latin typeface="BZar"/>
                <a:cs typeface="B Nazanin" pitchFamily="2" charset="-78"/>
              </a:rPr>
              <a:t> </a:t>
            </a:r>
            <a:r>
              <a:rPr lang="fa-IR" sz="1100">
                <a:latin typeface="BZar"/>
                <a:cs typeface="B Nazanin" pitchFamily="2" charset="-78"/>
              </a:rPr>
              <a:t>20</a:t>
            </a:r>
            <a:r>
              <a:rPr lang="en-US" sz="1100">
                <a:latin typeface="BZar"/>
                <a:cs typeface="B Nazanin" pitchFamily="2" charset="-78"/>
              </a:rPr>
              <a:t> </a:t>
            </a:r>
            <a:r>
              <a:rPr lang="fa-IR" sz="1100">
                <a:latin typeface="BZar"/>
                <a:cs typeface="B Nazanin" pitchFamily="2" charset="-78"/>
              </a:rPr>
              <a:t>کیلومتر و از جنوب و جنوب غربی با گسلی که حدود</a:t>
            </a:r>
            <a:r>
              <a:rPr lang="en-US" sz="1100">
                <a:latin typeface="BZar"/>
                <a:cs typeface="B Nazanin" pitchFamily="2" charset="-78"/>
              </a:rPr>
              <a:t> </a:t>
            </a:r>
            <a:r>
              <a:rPr lang="fa-IR" sz="1100">
                <a:latin typeface="BZar"/>
                <a:cs typeface="B Nazanin" pitchFamily="2" charset="-78"/>
              </a:rPr>
              <a:t>90</a:t>
            </a:r>
            <a:r>
              <a:rPr lang="en-US" sz="1100">
                <a:latin typeface="BZar"/>
                <a:cs typeface="B Nazanin" pitchFamily="2" charset="-78"/>
              </a:rPr>
              <a:t> </a:t>
            </a:r>
            <a:r>
              <a:rPr lang="fa-IR" sz="1100">
                <a:latin typeface="BZar"/>
                <a:cs typeface="B Nazanin" pitchFamily="2" charset="-78"/>
              </a:rPr>
              <a:t>کیلومتر طول دارد، تقریباً </a:t>
            </a:r>
            <a:r>
              <a:rPr lang="en-US" sz="1100">
                <a:latin typeface="BZar"/>
                <a:cs typeface="B Nazanin" pitchFamily="2" charset="-78"/>
              </a:rPr>
              <a:t> </a:t>
            </a:r>
            <a:r>
              <a:rPr lang="fa-IR" sz="1100">
                <a:latin typeface="BZar"/>
                <a:cs typeface="B Nazanin" pitchFamily="2" charset="-78"/>
              </a:rPr>
              <a:t>2کیبلومتر فاصله دارد</a:t>
            </a:r>
            <a:r>
              <a:rPr lang="en-US" sz="1100">
                <a:latin typeface="BZar"/>
                <a:cs typeface="B Nazanin" pitchFamily="2" charset="-78"/>
              </a:rPr>
              <a:t>. </a:t>
            </a:r>
            <a:r>
              <a:rPr lang="fa-IR" sz="1100">
                <a:latin typeface="BZar"/>
                <a:cs typeface="B Nazanin" pitchFamily="2" charset="-78"/>
              </a:rPr>
              <a:t>جهت این گسل ها شما ل غربی</a:t>
            </a:r>
            <a:r>
              <a:rPr lang="en-US" sz="1100">
                <a:latin typeface="BZar"/>
                <a:cs typeface="B Nazanin" pitchFamily="2" charset="-78"/>
              </a:rPr>
              <a:t>- </a:t>
            </a:r>
            <a:r>
              <a:rPr lang="fa-IR" sz="1100">
                <a:latin typeface="BZar"/>
                <a:cs typeface="B Nazanin" pitchFamily="2" charset="-78"/>
              </a:rPr>
              <a:t>جنوب شرقی است و شرق و غرب شهر مشهد را احاطه کرده اند</a:t>
            </a:r>
            <a:r>
              <a:rPr lang="en-US" sz="1100">
                <a:latin typeface="BZar"/>
                <a:cs typeface="B Nazanin" pitchFamily="2" charset="-78"/>
              </a:rPr>
              <a:t>.</a:t>
            </a:r>
          </a:p>
          <a:p>
            <a:pPr algn="just"/>
            <a:endParaRPr lang="fa-IR" sz="1600" b="1">
              <a:latin typeface="BZar"/>
              <a:cs typeface="B Nazanin" pitchFamily="2" charset="-78"/>
            </a:endParaRPr>
          </a:p>
          <a:p>
            <a:pPr algn="just"/>
            <a:r>
              <a:rPr lang="fa-IR" sz="1600" b="1">
                <a:latin typeface="BZar"/>
                <a:cs typeface="B Nazanin" pitchFamily="2" charset="-78"/>
              </a:rPr>
              <a:t>گسل های ا طراف مشهد:</a:t>
            </a:r>
            <a:endParaRPr lang="en-US" sz="1600" b="1">
              <a:latin typeface="BZar"/>
              <a:cs typeface="B Nazanin" pitchFamily="2" charset="-78"/>
            </a:endParaRPr>
          </a:p>
          <a:p>
            <a:pPr algn="just"/>
            <a:r>
              <a:rPr lang="fa-IR" sz="1100">
                <a:latin typeface="BZar"/>
                <a:cs typeface="B Nazanin" pitchFamily="2" charset="-78"/>
              </a:rPr>
              <a:t>گسل جنوب شرقی حرکت راستگرد وگسل جنوب غربی شهر مشهد به صورت رورا نده است</a:t>
            </a:r>
            <a:r>
              <a:rPr lang="en-US" sz="1100">
                <a:latin typeface="BZar"/>
                <a:cs typeface="B Nazanin" pitchFamily="2" charset="-78"/>
              </a:rPr>
              <a:t> . </a:t>
            </a:r>
            <a:r>
              <a:rPr lang="fa-IR" sz="1100">
                <a:latin typeface="BZar"/>
                <a:cs typeface="B Nazanin" pitchFamily="2" charset="-78"/>
              </a:rPr>
              <a:t>فعالیت هر کدام از ا ین گسل ها می تواند خطرا ت جدی برای شهر چند میلیونی مشهد در پی داشته با شد و سوابق تا ریخی نیز از وقوع زلزله های مخرب در این شهر حکا یت دارد.</a:t>
            </a:r>
          </a:p>
          <a:p>
            <a:pPr algn="just" eaLnBrk="0" hangingPunct="0"/>
            <a:endParaRPr lang="en-US" sz="1100">
              <a:latin typeface="Calibri" pitchFamily="34" charset="0"/>
              <a:cs typeface="B Nazanin" pitchFamily="2" charset="-78"/>
            </a:endParaRPr>
          </a:p>
          <a:p>
            <a:pPr algn="just" eaLnBrk="0" hangingPunct="0"/>
            <a:endParaRPr lang="en-US" sz="1100">
              <a:latin typeface="Calibri" pitchFamily="34" charset="0"/>
              <a:cs typeface="B Nazanin" pitchFamily="2" charset="-78"/>
            </a:endParaRPr>
          </a:p>
        </p:txBody>
      </p:sp>
      <p:grpSp>
        <p:nvGrpSpPr>
          <p:cNvPr id="7176" name="Group 13"/>
          <p:cNvGrpSpPr>
            <a:grpSpLocks/>
          </p:cNvGrpSpPr>
          <p:nvPr/>
        </p:nvGrpSpPr>
        <p:grpSpPr bwMode="auto">
          <a:xfrm>
            <a:off x="2925763" y="3375025"/>
            <a:ext cx="7099300" cy="2836863"/>
            <a:chOff x="3478839" y="4600575"/>
            <a:chExt cx="8866469" cy="3752086"/>
          </a:xfrm>
        </p:grpSpPr>
        <p:pic>
          <p:nvPicPr>
            <p:cNvPr id="22" name="Picture 0" descr="گسل های اصراف مشهد.bmp"/>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blip>
            <a:srcRect/>
            <a:stretch>
              <a:fillRect/>
            </a:stretch>
          </p:blipFill>
          <p:spPr bwMode="auto">
            <a:xfrm>
              <a:off x="7574590" y="5021325"/>
              <a:ext cx="4326898" cy="3098460"/>
            </a:xfrm>
            <a:prstGeom prst="rect">
              <a:avLst/>
            </a:prstGeom>
            <a:noFill/>
          </p:spPr>
        </p:pic>
        <p:pic>
          <p:nvPicPr>
            <p:cNvPr id="7195" name="Picture 8" descr="13.jpg"/>
            <p:cNvPicPr>
              <a:picLocks noChangeAspect="1"/>
            </p:cNvPicPr>
            <p:nvPr/>
          </p:nvPicPr>
          <p:blipFill>
            <a:blip r:embed="rId6"/>
            <a:srcRect/>
            <a:stretch>
              <a:fillRect/>
            </a:stretch>
          </p:blipFill>
          <p:spPr bwMode="auto">
            <a:xfrm>
              <a:off x="3478839" y="4600575"/>
              <a:ext cx="3629324" cy="3315346"/>
            </a:xfrm>
            <a:prstGeom prst="rect">
              <a:avLst/>
            </a:prstGeom>
            <a:noFill/>
            <a:ln w="9525">
              <a:noFill/>
              <a:miter lim="800000"/>
              <a:headEnd/>
              <a:tailEnd/>
            </a:ln>
          </p:spPr>
        </p:pic>
        <p:sp>
          <p:nvSpPr>
            <p:cNvPr id="7196" name="TextBox 9"/>
            <p:cNvSpPr txBox="1">
              <a:spLocks noChangeArrowheads="1"/>
            </p:cNvSpPr>
            <p:nvPr/>
          </p:nvSpPr>
          <p:spPr bwMode="auto">
            <a:xfrm>
              <a:off x="4082892" y="8027025"/>
              <a:ext cx="3400159" cy="325636"/>
            </a:xfrm>
            <a:prstGeom prst="rect">
              <a:avLst/>
            </a:prstGeom>
            <a:noFill/>
            <a:ln w="9525">
              <a:noFill/>
              <a:miter lim="800000"/>
              <a:headEnd/>
              <a:tailEnd/>
            </a:ln>
          </p:spPr>
          <p:txBody>
            <a:bodyPr>
              <a:spAutoFit/>
            </a:bodyPr>
            <a:lstStyle/>
            <a:p>
              <a:pPr algn="l" rtl="0"/>
              <a:r>
                <a:rPr lang="fa-IR" sz="1000">
                  <a:latin typeface="Calibri" pitchFamily="34" charset="0"/>
                  <a:cs typeface="B Nazanin" pitchFamily="2" charset="-78"/>
                </a:rPr>
                <a:t>وضعيت گسل هاي فعال و غير فعال ايران</a:t>
              </a:r>
              <a:endParaRPr lang="en-US" sz="1000">
                <a:latin typeface="Calibri" pitchFamily="34" charset="0"/>
                <a:cs typeface="B Nazanin" pitchFamily="2" charset="-78"/>
              </a:endParaRPr>
            </a:p>
          </p:txBody>
        </p:sp>
        <p:sp>
          <p:nvSpPr>
            <p:cNvPr id="7197" name="TextBox 10"/>
            <p:cNvSpPr txBox="1">
              <a:spLocks noChangeArrowheads="1"/>
            </p:cNvSpPr>
            <p:nvPr/>
          </p:nvSpPr>
          <p:spPr bwMode="auto">
            <a:xfrm>
              <a:off x="8514020" y="7990156"/>
              <a:ext cx="3831288" cy="325636"/>
            </a:xfrm>
            <a:prstGeom prst="rect">
              <a:avLst/>
            </a:prstGeom>
            <a:noFill/>
            <a:ln w="9525">
              <a:noFill/>
              <a:miter lim="800000"/>
              <a:headEnd/>
              <a:tailEnd/>
            </a:ln>
          </p:spPr>
          <p:txBody>
            <a:bodyPr>
              <a:spAutoFit/>
            </a:bodyPr>
            <a:lstStyle/>
            <a:p>
              <a:pPr algn="l" rtl="0"/>
              <a:r>
                <a:rPr lang="fa-IR" sz="1000">
                  <a:latin typeface="Calibri" pitchFamily="34" charset="0"/>
                  <a:cs typeface="B Nazanin" pitchFamily="2" charset="-78"/>
                </a:rPr>
                <a:t>بزرگنمايي وضعيت گسل هاي اطراف مشهد</a:t>
              </a:r>
              <a:endParaRPr lang="en-US" sz="1000">
                <a:latin typeface="Calibri" pitchFamily="34" charset="0"/>
                <a:cs typeface="B Nazanin" pitchFamily="2" charset="-78"/>
              </a:endParaRPr>
            </a:p>
          </p:txBody>
        </p:sp>
      </p:grpSp>
      <p:pic>
        <p:nvPicPr>
          <p:cNvPr id="7177" name="Picture 34"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7178" name="Group 16"/>
          <p:cNvGrpSpPr>
            <a:grpSpLocks/>
          </p:cNvGrpSpPr>
          <p:nvPr/>
        </p:nvGrpSpPr>
        <p:grpSpPr bwMode="auto">
          <a:xfrm>
            <a:off x="325438" y="1616075"/>
            <a:ext cx="3425825" cy="5187950"/>
            <a:chOff x="421417" y="2261407"/>
            <a:chExt cx="4426324" cy="7263590"/>
          </a:xfrm>
        </p:grpSpPr>
        <p:grpSp>
          <p:nvGrpSpPr>
            <p:cNvPr id="7183" name="Group 82"/>
            <p:cNvGrpSpPr>
              <a:grpSpLocks/>
            </p:cNvGrpSpPr>
            <p:nvPr/>
          </p:nvGrpSpPr>
          <p:grpSpPr bwMode="auto">
            <a:xfrm>
              <a:off x="421417" y="2261407"/>
              <a:ext cx="4426324" cy="7263590"/>
              <a:chOff x="80891" y="3033303"/>
              <a:chExt cx="5100710" cy="6278942"/>
            </a:xfrm>
          </p:grpSpPr>
          <p:pic>
            <p:nvPicPr>
              <p:cNvPr id="7185"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186" name="Group 29"/>
              <p:cNvGrpSpPr>
                <a:grpSpLocks/>
              </p:cNvGrpSpPr>
              <p:nvPr/>
            </p:nvGrpSpPr>
            <p:grpSpPr bwMode="auto">
              <a:xfrm>
                <a:off x="80891" y="3033303"/>
                <a:ext cx="5100710" cy="6278942"/>
                <a:chOff x="80891" y="3033303"/>
                <a:chExt cx="5100710" cy="6278942"/>
              </a:xfrm>
            </p:grpSpPr>
            <p:sp>
              <p:nvSpPr>
                <p:cNvPr id="3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3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3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193"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184" name="TextBox 1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4" name="Text Box 35"/>
          <p:cNvSpPr txBox="1">
            <a:spLocks noChangeArrowheads="1"/>
          </p:cNvSpPr>
          <p:nvPr/>
        </p:nvSpPr>
        <p:spPr bwMode="auto">
          <a:xfrm>
            <a:off x="7134225" y="544513"/>
            <a:ext cx="2830513" cy="300037"/>
          </a:xfrm>
          <a:prstGeom prst="rect">
            <a:avLst/>
          </a:prstGeom>
          <a:noFill/>
          <a:ln w="9525">
            <a:noFill/>
            <a:miter lim="800000"/>
            <a:headEnd/>
            <a:tailEnd/>
          </a:ln>
          <a:effectLst/>
        </p:spPr>
        <p:txBody>
          <a:bodyPr lIns="68367" tIns="34184" rIns="68367" bIns="34184">
            <a:spAutoFit/>
          </a:bodyPr>
          <a:lstStyle/>
          <a:p>
            <a:pPr algn="ct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2"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7181"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3" name="Slide Number Placeholder 36"/>
          <p:cNvSpPr>
            <a:spLocks noGrp="1"/>
          </p:cNvSpPr>
          <p:nvPr>
            <p:ph type="sldNum" sz="quarter" idx="12"/>
          </p:nvPr>
        </p:nvSpPr>
        <p:spPr>
          <a:xfrm>
            <a:off x="3478213" y="6438900"/>
            <a:ext cx="2312987" cy="365125"/>
          </a:xfrm>
        </p:spPr>
        <p:txBody>
          <a:bodyPr/>
          <a:lstStyle/>
          <a:p>
            <a:pPr>
              <a:defRPr/>
            </a:pPr>
            <a:fld id="{21DDFC8C-0E78-4474-9D06-767DFD33390A}" type="slidenum">
              <a:rPr lang="en-US" smtClean="0">
                <a:latin typeface="F_jalal" pitchFamily="2" charset="0"/>
              </a:rPr>
              <a:pPr>
                <a:defRPr/>
              </a:pPr>
              <a:t>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246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246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2471" name="Group 38"/>
          <p:cNvGrpSpPr>
            <a:grpSpLocks/>
          </p:cNvGrpSpPr>
          <p:nvPr/>
        </p:nvGrpSpPr>
        <p:grpSpPr bwMode="auto">
          <a:xfrm>
            <a:off x="3656013" y="3541713"/>
            <a:ext cx="3095625" cy="2717800"/>
            <a:chOff x="2428860" y="3773230"/>
            <a:chExt cx="2905546" cy="2727604"/>
          </a:xfrm>
        </p:grpSpPr>
        <p:sp>
          <p:nvSpPr>
            <p:cNvPr id="62510" name="AutoShape 8"/>
            <p:cNvSpPr>
              <a:spLocks noChangeArrowheads="1"/>
            </p:cNvSpPr>
            <p:nvPr/>
          </p:nvSpPr>
          <p:spPr bwMode="gray">
            <a:xfrm>
              <a:off x="4548588"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62511" name="Group 84"/>
            <p:cNvGrpSpPr>
              <a:grpSpLocks/>
            </p:cNvGrpSpPr>
            <p:nvPr/>
          </p:nvGrpSpPr>
          <p:grpSpPr bwMode="auto">
            <a:xfrm>
              <a:off x="2428860" y="3773230"/>
              <a:ext cx="2428892" cy="2727604"/>
              <a:chOff x="2000232" y="2214554"/>
              <a:chExt cx="2000264" cy="2727604"/>
            </a:xfrm>
          </p:grpSpPr>
          <p:pic>
            <p:nvPicPr>
              <p:cNvPr id="62512"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1636562" y="2578224"/>
                <a:ext cx="2727604" cy="2000264"/>
              </a:xfrm>
              <a:prstGeom prst="rect">
                <a:avLst/>
              </a:prstGeom>
              <a:noFill/>
              <a:ln w="9525">
                <a:noFill/>
                <a:miter lim="800000"/>
                <a:headEnd/>
                <a:tailEnd/>
              </a:ln>
            </p:spPr>
          </p:pic>
          <p:sp>
            <p:nvSpPr>
              <p:cNvPr id="62513" name="Oval 78"/>
              <p:cNvSpPr>
                <a:spLocks noChangeArrowheads="1"/>
              </p:cNvSpPr>
              <p:nvPr/>
            </p:nvSpPr>
            <p:spPr bwMode="auto">
              <a:xfrm>
                <a:off x="2418973" y="4165884"/>
                <a:ext cx="418741" cy="406109"/>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grpSp>
        <p:nvGrpSpPr>
          <p:cNvPr id="62472" name="Group 38"/>
          <p:cNvGrpSpPr>
            <a:grpSpLocks/>
          </p:cNvGrpSpPr>
          <p:nvPr/>
        </p:nvGrpSpPr>
        <p:grpSpPr bwMode="auto">
          <a:xfrm>
            <a:off x="6673850" y="3414713"/>
            <a:ext cx="2692400" cy="2238375"/>
            <a:chOff x="8701088" y="4700587"/>
            <a:chExt cx="3478128" cy="3133726"/>
          </a:xfrm>
        </p:grpSpPr>
        <p:pic>
          <p:nvPicPr>
            <p:cNvPr id="62502" name="Picture 74" descr="پلان وهمکف خطوط برش.png"/>
            <p:cNvPicPr>
              <a:picLocks noChangeAspect="1"/>
            </p:cNvPicPr>
            <p:nvPr/>
          </p:nvPicPr>
          <p:blipFill>
            <a:blip r:embed="rId6">
              <a:clrChange>
                <a:clrFrom>
                  <a:srgbClr val="FFFFFF"/>
                </a:clrFrom>
                <a:clrTo>
                  <a:srgbClr val="FFFFFF">
                    <a:alpha val="0"/>
                  </a:srgbClr>
                </a:clrTo>
              </a:clrChange>
            </a:blip>
            <a:srcRect l="25641" t="72365" r="61172" b="18053"/>
            <a:stretch>
              <a:fillRect/>
            </a:stretch>
          </p:blipFill>
          <p:spPr bwMode="auto">
            <a:xfrm>
              <a:off x="8701088" y="5700713"/>
              <a:ext cx="2400300" cy="2133600"/>
            </a:xfrm>
            <a:prstGeom prst="rect">
              <a:avLst/>
            </a:prstGeom>
            <a:noFill/>
            <a:ln w="9525">
              <a:noFill/>
              <a:miter lim="800000"/>
              <a:headEnd/>
              <a:tailEnd/>
            </a:ln>
          </p:spPr>
        </p:pic>
        <p:cxnSp>
          <p:nvCxnSpPr>
            <p:cNvPr id="62503" name="Straight Arrow Connector 106"/>
            <p:cNvCxnSpPr>
              <a:cxnSpLocks noChangeShapeType="1"/>
            </p:cNvCxnSpPr>
            <p:nvPr/>
          </p:nvCxnSpPr>
          <p:spPr bwMode="auto">
            <a:xfrm rot="5400000">
              <a:off x="10450513" y="6249988"/>
              <a:ext cx="700087" cy="1587"/>
            </a:xfrm>
            <a:prstGeom prst="straightConnector1">
              <a:avLst/>
            </a:prstGeom>
            <a:noFill/>
            <a:ln w="38100" algn="ctr">
              <a:solidFill>
                <a:srgbClr val="921A37"/>
              </a:solidFill>
              <a:round/>
              <a:headEnd/>
              <a:tailEnd type="arrow" w="med" len="med"/>
            </a:ln>
          </p:spPr>
        </p:cxnSp>
        <p:cxnSp>
          <p:nvCxnSpPr>
            <p:cNvPr id="62504" name="Straight Arrow Connector 106"/>
            <p:cNvCxnSpPr>
              <a:cxnSpLocks noChangeShapeType="1"/>
            </p:cNvCxnSpPr>
            <p:nvPr/>
          </p:nvCxnSpPr>
          <p:spPr bwMode="auto">
            <a:xfrm rot="10800000">
              <a:off x="10501313" y="6900863"/>
              <a:ext cx="1300162" cy="0"/>
            </a:xfrm>
            <a:prstGeom prst="straightConnector1">
              <a:avLst/>
            </a:prstGeom>
            <a:noFill/>
            <a:ln w="38100" algn="ctr">
              <a:solidFill>
                <a:srgbClr val="921A37"/>
              </a:solidFill>
              <a:round/>
              <a:headEnd/>
              <a:tailEnd type="arrow" w="med" len="med"/>
            </a:ln>
          </p:spPr>
        </p:cxnSp>
        <p:sp>
          <p:nvSpPr>
            <p:cNvPr id="43" name="Rectangle 42"/>
            <p:cNvSpPr/>
            <p:nvPr/>
          </p:nvSpPr>
          <p:spPr bwMode="auto">
            <a:xfrm>
              <a:off x="11801513" y="6700852"/>
              <a:ext cx="377703" cy="461050"/>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3</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2506" name="Straight Arrow Connector 106"/>
            <p:cNvCxnSpPr>
              <a:cxnSpLocks noChangeShapeType="1"/>
            </p:cNvCxnSpPr>
            <p:nvPr/>
          </p:nvCxnSpPr>
          <p:spPr bwMode="auto">
            <a:xfrm rot="10800000">
              <a:off x="9301163" y="6900863"/>
              <a:ext cx="600075" cy="1587"/>
            </a:xfrm>
            <a:prstGeom prst="straightConnector1">
              <a:avLst/>
            </a:prstGeom>
            <a:noFill/>
            <a:ln w="38100" algn="ctr">
              <a:solidFill>
                <a:srgbClr val="921A37"/>
              </a:solidFill>
              <a:round/>
              <a:headEnd/>
              <a:tailEnd type="arrow" w="med" len="med"/>
            </a:ln>
          </p:spPr>
        </p:cxnSp>
        <p:sp>
          <p:nvSpPr>
            <p:cNvPr id="45" name="Rectangle 44"/>
            <p:cNvSpPr/>
            <p:nvPr/>
          </p:nvSpPr>
          <p:spPr bwMode="auto">
            <a:xfrm>
              <a:off x="9901262" y="6700852"/>
              <a:ext cx="377703" cy="461050"/>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4</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2508" name="Straight Arrow Connector 106"/>
            <p:cNvCxnSpPr>
              <a:cxnSpLocks noChangeShapeType="1"/>
              <a:stCxn id="47" idx="2"/>
            </p:cNvCxnSpPr>
            <p:nvPr/>
          </p:nvCxnSpPr>
          <p:spPr bwMode="auto">
            <a:xfrm rot="5400000">
              <a:off x="10563548" y="5375628"/>
              <a:ext cx="440652" cy="12668"/>
            </a:xfrm>
            <a:prstGeom prst="straightConnector1">
              <a:avLst/>
            </a:prstGeom>
            <a:noFill/>
            <a:ln w="38100" algn="ctr">
              <a:solidFill>
                <a:srgbClr val="921A37"/>
              </a:solidFill>
              <a:round/>
              <a:headEnd/>
              <a:tailEnd type="arrow" w="med" len="med"/>
            </a:ln>
          </p:spPr>
        </p:cxnSp>
        <p:sp>
          <p:nvSpPr>
            <p:cNvPr id="47" name="Rectangle 46"/>
            <p:cNvSpPr/>
            <p:nvPr/>
          </p:nvSpPr>
          <p:spPr bwMode="auto">
            <a:xfrm>
              <a:off x="10601354" y="4700587"/>
              <a:ext cx="377703" cy="461050"/>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62473" name="Group 86"/>
          <p:cNvGrpSpPr>
            <a:grpSpLocks/>
          </p:cNvGrpSpPr>
          <p:nvPr/>
        </p:nvGrpSpPr>
        <p:grpSpPr bwMode="auto">
          <a:xfrm>
            <a:off x="2989263" y="1741488"/>
            <a:ext cx="6267450" cy="1831975"/>
            <a:chOff x="2714612" y="1626564"/>
            <a:chExt cx="5786478" cy="1833369"/>
          </a:xfrm>
        </p:grpSpPr>
        <p:grpSp>
          <p:nvGrpSpPr>
            <p:cNvPr id="62492" name="Group 78"/>
            <p:cNvGrpSpPr>
              <a:grpSpLocks/>
            </p:cNvGrpSpPr>
            <p:nvPr/>
          </p:nvGrpSpPr>
          <p:grpSpPr bwMode="auto">
            <a:xfrm>
              <a:off x="2714612" y="1626564"/>
              <a:ext cx="4714908" cy="1833369"/>
              <a:chOff x="3000364" y="1626564"/>
              <a:chExt cx="4714908" cy="1833369"/>
            </a:xfrm>
          </p:grpSpPr>
          <p:grpSp>
            <p:nvGrpSpPr>
              <p:cNvPr id="62495" name="Group 74"/>
              <p:cNvGrpSpPr>
                <a:grpSpLocks/>
              </p:cNvGrpSpPr>
              <p:nvPr/>
            </p:nvGrpSpPr>
            <p:grpSpPr bwMode="auto">
              <a:xfrm>
                <a:off x="3000364" y="1626564"/>
                <a:ext cx="4714908" cy="1516684"/>
                <a:chOff x="2857488" y="1698002"/>
                <a:chExt cx="4714908" cy="1516684"/>
              </a:xfrm>
            </p:grpSpPr>
            <p:pic>
              <p:nvPicPr>
                <p:cNvPr id="62499" name="Picture 8" descr="E:\memari\maremat\قلی جدید\IMG_4022.jpg"/>
                <p:cNvPicPr>
                  <a:picLocks noChangeAspect="1" noChangeArrowheads="1"/>
                </p:cNvPicPr>
                <p:nvPr/>
              </p:nvPicPr>
              <p:blipFill>
                <a:blip r:embed="rId7"/>
                <a:srcRect/>
                <a:stretch>
                  <a:fillRect/>
                </a:stretch>
              </p:blipFill>
              <p:spPr bwMode="auto">
                <a:xfrm>
                  <a:off x="4714876" y="1714488"/>
                  <a:ext cx="1285884" cy="1500198"/>
                </a:xfrm>
                <a:prstGeom prst="rect">
                  <a:avLst/>
                </a:prstGeom>
                <a:noFill/>
                <a:ln w="9525">
                  <a:noFill/>
                  <a:miter lim="800000"/>
                  <a:headEnd/>
                  <a:tailEnd/>
                </a:ln>
              </p:spPr>
            </p:pic>
            <p:pic>
              <p:nvPicPr>
                <p:cNvPr id="62500" name="Picture 6" descr="E:\memari\maremat\قلی جدید\IMG_4023.jpg"/>
                <p:cNvPicPr>
                  <a:picLocks noChangeAspect="1" noChangeArrowheads="1"/>
                </p:cNvPicPr>
                <p:nvPr/>
              </p:nvPicPr>
              <p:blipFill>
                <a:blip r:embed="rId8"/>
                <a:srcRect/>
                <a:stretch>
                  <a:fillRect/>
                </a:stretch>
              </p:blipFill>
              <p:spPr bwMode="auto">
                <a:xfrm>
                  <a:off x="2857488" y="1698002"/>
                  <a:ext cx="1643074" cy="1516684"/>
                </a:xfrm>
                <a:prstGeom prst="rect">
                  <a:avLst/>
                </a:prstGeom>
                <a:noFill/>
                <a:ln w="9525">
                  <a:noFill/>
                  <a:miter lim="800000"/>
                  <a:headEnd/>
                  <a:tailEnd/>
                </a:ln>
              </p:spPr>
            </p:pic>
            <p:pic>
              <p:nvPicPr>
                <p:cNvPr id="62501" name="Picture 7" descr="E:\memari\maremat\قلی جدید\IMG_4021.jpg"/>
                <p:cNvPicPr>
                  <a:picLocks noChangeAspect="1" noChangeArrowheads="1"/>
                </p:cNvPicPr>
                <p:nvPr/>
              </p:nvPicPr>
              <p:blipFill>
                <a:blip r:embed="rId9"/>
                <a:srcRect/>
                <a:stretch>
                  <a:fillRect/>
                </a:stretch>
              </p:blipFill>
              <p:spPr bwMode="auto">
                <a:xfrm>
                  <a:off x="6286512" y="1714488"/>
                  <a:ext cx="1285884" cy="1500198"/>
                </a:xfrm>
                <a:prstGeom prst="rect">
                  <a:avLst/>
                </a:prstGeom>
                <a:noFill/>
                <a:ln w="9525">
                  <a:noFill/>
                  <a:miter lim="800000"/>
                  <a:headEnd/>
                  <a:tailEnd/>
                </a:ln>
              </p:spPr>
            </p:pic>
          </p:grpSp>
          <p:sp>
            <p:nvSpPr>
              <p:cNvPr id="62496" name="TextBox 75"/>
              <p:cNvSpPr txBox="1">
                <a:spLocks noChangeArrowheads="1"/>
              </p:cNvSpPr>
              <p:nvPr/>
            </p:nvSpPr>
            <p:spPr bwMode="auto">
              <a:xfrm>
                <a:off x="6786578" y="3121223"/>
                <a:ext cx="357190" cy="338710"/>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62497" name="TextBox 76"/>
              <p:cNvSpPr txBox="1">
                <a:spLocks noChangeArrowheads="1"/>
              </p:cNvSpPr>
              <p:nvPr/>
            </p:nvSpPr>
            <p:spPr bwMode="auto">
              <a:xfrm>
                <a:off x="5143504" y="3071810"/>
                <a:ext cx="357190" cy="338710"/>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sp>
            <p:nvSpPr>
              <p:cNvPr id="62498" name="TextBox 77"/>
              <p:cNvSpPr txBox="1">
                <a:spLocks noChangeArrowheads="1"/>
              </p:cNvSpPr>
              <p:nvPr/>
            </p:nvSpPr>
            <p:spPr bwMode="auto">
              <a:xfrm>
                <a:off x="3500430" y="3071810"/>
                <a:ext cx="357190" cy="338710"/>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4</a:t>
                </a:r>
                <a:endParaRPr lang="en-US" sz="1600">
                  <a:latin typeface="Calibri" pitchFamily="34" charset="0"/>
                  <a:cs typeface="B Nazanin" pitchFamily="2" charset="-78"/>
                </a:endParaRPr>
              </a:p>
            </p:txBody>
          </p:sp>
        </p:grpSp>
        <p:pic>
          <p:nvPicPr>
            <p:cNvPr id="62493" name="Picture 2" descr="E:\memari\maremat\قلی جدید\IMG_4019.jpg"/>
            <p:cNvPicPr>
              <a:picLocks noChangeAspect="1" noChangeArrowheads="1"/>
            </p:cNvPicPr>
            <p:nvPr/>
          </p:nvPicPr>
          <p:blipFill>
            <a:blip r:embed="rId10"/>
            <a:srcRect l="10373" r="17020"/>
            <a:stretch>
              <a:fillRect/>
            </a:stretch>
          </p:blipFill>
          <p:spPr bwMode="auto">
            <a:xfrm>
              <a:off x="7643834" y="1643050"/>
              <a:ext cx="857256" cy="1500198"/>
            </a:xfrm>
            <a:prstGeom prst="rect">
              <a:avLst/>
            </a:prstGeom>
            <a:noFill/>
            <a:ln w="9525">
              <a:noFill/>
              <a:miter lim="800000"/>
              <a:headEnd/>
              <a:tailEnd/>
            </a:ln>
          </p:spPr>
        </p:pic>
        <p:sp>
          <p:nvSpPr>
            <p:cNvPr id="62494" name="TextBox 85"/>
            <p:cNvSpPr txBox="1">
              <a:spLocks noChangeArrowheads="1"/>
            </p:cNvSpPr>
            <p:nvPr/>
          </p:nvSpPr>
          <p:spPr bwMode="auto">
            <a:xfrm>
              <a:off x="7858148" y="3071810"/>
              <a:ext cx="357190" cy="338710"/>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pic>
        <p:nvPicPr>
          <p:cNvPr id="62474" name="Picture 60"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62475" name="Group 61"/>
          <p:cNvGrpSpPr>
            <a:grpSpLocks/>
          </p:cNvGrpSpPr>
          <p:nvPr/>
        </p:nvGrpSpPr>
        <p:grpSpPr bwMode="auto">
          <a:xfrm>
            <a:off x="325438" y="1616075"/>
            <a:ext cx="3425825" cy="5187950"/>
            <a:chOff x="421417" y="2261407"/>
            <a:chExt cx="4426324" cy="7263590"/>
          </a:xfrm>
        </p:grpSpPr>
        <p:grpSp>
          <p:nvGrpSpPr>
            <p:cNvPr id="62480" name="Group 82"/>
            <p:cNvGrpSpPr>
              <a:grpSpLocks/>
            </p:cNvGrpSpPr>
            <p:nvPr/>
          </p:nvGrpSpPr>
          <p:grpSpPr bwMode="auto">
            <a:xfrm>
              <a:off x="421417" y="2261407"/>
              <a:ext cx="4426324" cy="7263590"/>
              <a:chOff x="80891" y="3033303"/>
              <a:chExt cx="5100710" cy="6278942"/>
            </a:xfrm>
          </p:grpSpPr>
          <p:pic>
            <p:nvPicPr>
              <p:cNvPr id="62482"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2483" name="Group 29"/>
              <p:cNvGrpSpPr>
                <a:grpSpLocks/>
              </p:cNvGrpSpPr>
              <p:nvPr/>
            </p:nvGrpSpPr>
            <p:grpSpPr bwMode="auto">
              <a:xfrm>
                <a:off x="80891" y="3033303"/>
                <a:ext cx="5100710" cy="6278942"/>
                <a:chOff x="80891" y="3033303"/>
                <a:chExt cx="5100710" cy="6278942"/>
              </a:xfrm>
            </p:grpSpPr>
            <p:sp>
              <p:nvSpPr>
                <p:cNvPr id="6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2491"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2481" name="TextBox 63"/>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2477" name="TextBox 75"/>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حمام بنا</a:t>
            </a:r>
            <a:endParaRPr lang="en-US" sz="1000">
              <a:latin typeface="Calibri" pitchFamily="34" charset="0"/>
              <a:cs typeface="B Nazanin" pitchFamily="2" charset="-78"/>
            </a:endParaRPr>
          </a:p>
        </p:txBody>
      </p:sp>
      <p:pic>
        <p:nvPicPr>
          <p:cNvPr id="62478"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7" name="Slide Number Placeholder 36"/>
          <p:cNvSpPr>
            <a:spLocks noGrp="1"/>
          </p:cNvSpPr>
          <p:nvPr>
            <p:ph type="sldNum" sz="quarter" idx="12"/>
          </p:nvPr>
        </p:nvSpPr>
        <p:spPr>
          <a:xfrm>
            <a:off x="3525838" y="6438900"/>
            <a:ext cx="2311400" cy="365125"/>
          </a:xfrm>
        </p:spPr>
        <p:txBody>
          <a:bodyPr/>
          <a:lstStyle/>
          <a:p>
            <a:pPr>
              <a:defRPr/>
            </a:pPr>
            <a:fld id="{D09E5353-51AB-4FD3-B71A-5CB1DD9D4AC8}" type="slidenum">
              <a:rPr lang="en-US" smtClean="0">
                <a:latin typeface="F_jalal" pitchFamily="2" charset="0"/>
              </a:rPr>
              <a:pPr>
                <a:defRPr/>
              </a:pPr>
              <a:t>60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349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349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3495" name="Group 29"/>
          <p:cNvGrpSpPr>
            <a:grpSpLocks/>
          </p:cNvGrpSpPr>
          <p:nvPr/>
        </p:nvGrpSpPr>
        <p:grpSpPr bwMode="auto">
          <a:xfrm>
            <a:off x="3656013" y="3467100"/>
            <a:ext cx="3095625" cy="2717800"/>
            <a:chOff x="2428860" y="3716736"/>
            <a:chExt cx="2905546" cy="2727604"/>
          </a:xfrm>
        </p:grpSpPr>
        <p:sp>
          <p:nvSpPr>
            <p:cNvPr id="63542" name="AutoShape 8"/>
            <p:cNvSpPr>
              <a:spLocks noChangeArrowheads="1"/>
            </p:cNvSpPr>
            <p:nvPr/>
          </p:nvSpPr>
          <p:spPr bwMode="gray">
            <a:xfrm>
              <a:off x="4548588" y="6072206"/>
              <a:ext cx="785818" cy="214314"/>
            </a:xfrm>
            <a:prstGeom prst="rightArrow">
              <a:avLst>
                <a:gd name="adj1" fmla="val 35167"/>
                <a:gd name="adj2" fmla="val 121034"/>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grpSp>
          <p:nvGrpSpPr>
            <p:cNvPr id="63543" name="Group 84"/>
            <p:cNvGrpSpPr>
              <a:grpSpLocks/>
            </p:cNvGrpSpPr>
            <p:nvPr/>
          </p:nvGrpSpPr>
          <p:grpSpPr bwMode="auto">
            <a:xfrm>
              <a:off x="2428860" y="3716736"/>
              <a:ext cx="2428892" cy="2727604"/>
              <a:chOff x="2000232" y="2158060"/>
              <a:chExt cx="2000264" cy="2727604"/>
            </a:xfrm>
          </p:grpSpPr>
          <p:pic>
            <p:nvPicPr>
              <p:cNvPr id="63544"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1636562" y="2521730"/>
                <a:ext cx="2727604" cy="2000264"/>
              </a:xfrm>
              <a:prstGeom prst="rect">
                <a:avLst/>
              </a:prstGeom>
              <a:noFill/>
              <a:ln w="9525">
                <a:noFill/>
                <a:miter lim="800000"/>
                <a:headEnd/>
                <a:tailEnd/>
              </a:ln>
            </p:spPr>
          </p:pic>
          <p:sp>
            <p:nvSpPr>
              <p:cNvPr id="63545" name="Oval 78"/>
              <p:cNvSpPr>
                <a:spLocks noChangeArrowheads="1"/>
              </p:cNvSpPr>
              <p:nvPr/>
            </p:nvSpPr>
            <p:spPr bwMode="auto">
              <a:xfrm>
                <a:off x="2359153" y="3592219"/>
                <a:ext cx="538381" cy="621233"/>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grpSp>
        <p:nvGrpSpPr>
          <p:cNvPr id="63496" name="Group 39"/>
          <p:cNvGrpSpPr>
            <a:grpSpLocks/>
          </p:cNvGrpSpPr>
          <p:nvPr/>
        </p:nvGrpSpPr>
        <p:grpSpPr bwMode="auto">
          <a:xfrm>
            <a:off x="2713038" y="1736725"/>
            <a:ext cx="6654800" cy="1504950"/>
            <a:chOff x="2857488" y="1357298"/>
            <a:chExt cx="6143666" cy="1504427"/>
          </a:xfrm>
        </p:grpSpPr>
        <p:grpSp>
          <p:nvGrpSpPr>
            <p:cNvPr id="63529" name="Group 29"/>
            <p:cNvGrpSpPr>
              <a:grpSpLocks/>
            </p:cNvGrpSpPr>
            <p:nvPr/>
          </p:nvGrpSpPr>
          <p:grpSpPr bwMode="auto">
            <a:xfrm>
              <a:off x="6072197" y="1357298"/>
              <a:ext cx="2928957" cy="1504427"/>
              <a:chOff x="4533886" y="1357298"/>
              <a:chExt cx="3143272" cy="1935699"/>
            </a:xfrm>
          </p:grpSpPr>
          <p:pic>
            <p:nvPicPr>
              <p:cNvPr id="63536" name="Picture 2" descr="E:\memari\maremat\قلی جدید\IMG_4024.jpg"/>
              <p:cNvPicPr>
                <a:picLocks noChangeAspect="1" noChangeArrowheads="1"/>
              </p:cNvPicPr>
              <p:nvPr/>
            </p:nvPicPr>
            <p:blipFill>
              <a:blip r:embed="rId6"/>
              <a:srcRect l="17647" r="29411"/>
              <a:stretch>
                <a:fillRect/>
              </a:stretch>
            </p:blipFill>
            <p:spPr bwMode="auto">
              <a:xfrm>
                <a:off x="6994533" y="1357313"/>
                <a:ext cx="682625" cy="1571625"/>
              </a:xfrm>
              <a:prstGeom prst="rect">
                <a:avLst/>
              </a:prstGeom>
              <a:noFill/>
              <a:ln w="9525">
                <a:noFill/>
                <a:miter lim="800000"/>
                <a:headEnd/>
                <a:tailEnd/>
              </a:ln>
            </p:spPr>
          </p:pic>
          <p:sp>
            <p:nvSpPr>
              <p:cNvPr id="63537" name="TextBox 44"/>
              <p:cNvSpPr txBox="1">
                <a:spLocks noChangeArrowheads="1"/>
              </p:cNvSpPr>
              <p:nvPr/>
            </p:nvSpPr>
            <p:spPr bwMode="auto">
              <a:xfrm>
                <a:off x="7137408" y="2857500"/>
                <a:ext cx="357187" cy="435497"/>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63538" name="Picture 3" descr="E:\memari\maremat\قلی جدید\IMG_4025.jpg"/>
              <p:cNvPicPr>
                <a:picLocks noChangeAspect="1" noChangeArrowheads="1"/>
              </p:cNvPicPr>
              <p:nvPr/>
            </p:nvPicPr>
            <p:blipFill>
              <a:blip r:embed="rId7"/>
              <a:srcRect/>
              <a:stretch>
                <a:fillRect/>
              </a:stretch>
            </p:blipFill>
            <p:spPr bwMode="auto">
              <a:xfrm>
                <a:off x="5754690" y="1357313"/>
                <a:ext cx="1136650" cy="1571625"/>
              </a:xfrm>
              <a:prstGeom prst="rect">
                <a:avLst/>
              </a:prstGeom>
              <a:noFill/>
              <a:ln w="9525">
                <a:noFill/>
                <a:miter lim="800000"/>
                <a:headEnd/>
                <a:tailEnd/>
              </a:ln>
            </p:spPr>
          </p:pic>
          <p:sp>
            <p:nvSpPr>
              <p:cNvPr id="63539" name="TextBox 53"/>
              <p:cNvSpPr txBox="1">
                <a:spLocks noChangeArrowheads="1"/>
              </p:cNvSpPr>
              <p:nvPr/>
            </p:nvSpPr>
            <p:spPr bwMode="auto">
              <a:xfrm>
                <a:off x="6034087" y="2857500"/>
                <a:ext cx="357187" cy="435497"/>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pic>
            <p:nvPicPr>
              <p:cNvPr id="63540" name="Picture 4" descr="E:\memari\maremat\قلی جدید\IMG_4026.jpg"/>
              <p:cNvPicPr>
                <a:picLocks noChangeAspect="1" noChangeArrowheads="1"/>
              </p:cNvPicPr>
              <p:nvPr/>
            </p:nvPicPr>
            <p:blipFill>
              <a:blip r:embed="rId8"/>
              <a:srcRect/>
              <a:stretch>
                <a:fillRect/>
              </a:stretch>
            </p:blipFill>
            <p:spPr bwMode="auto">
              <a:xfrm>
                <a:off x="4533886" y="1357298"/>
                <a:ext cx="1143008" cy="1571636"/>
              </a:xfrm>
              <a:prstGeom prst="rect">
                <a:avLst/>
              </a:prstGeom>
              <a:noFill/>
              <a:ln w="9525">
                <a:noFill/>
                <a:miter lim="800000"/>
                <a:headEnd/>
                <a:tailEnd/>
              </a:ln>
            </p:spPr>
          </p:pic>
          <p:sp>
            <p:nvSpPr>
              <p:cNvPr id="63541" name="TextBox 53"/>
              <p:cNvSpPr txBox="1">
                <a:spLocks noChangeArrowheads="1"/>
              </p:cNvSpPr>
              <p:nvPr/>
            </p:nvSpPr>
            <p:spPr bwMode="auto">
              <a:xfrm>
                <a:off x="4891079" y="2857496"/>
                <a:ext cx="357187" cy="435497"/>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grpSp>
        <p:pic>
          <p:nvPicPr>
            <p:cNvPr id="63530" name="Picture 29" descr="E:\memari\maremat\قلی جدید\IMG_4034.jpg"/>
            <p:cNvPicPr>
              <a:picLocks noChangeAspect="1" noChangeArrowheads="1"/>
            </p:cNvPicPr>
            <p:nvPr/>
          </p:nvPicPr>
          <p:blipFill>
            <a:blip r:embed="rId9"/>
            <a:srcRect/>
            <a:stretch>
              <a:fillRect/>
            </a:stretch>
          </p:blipFill>
          <p:spPr bwMode="auto">
            <a:xfrm>
              <a:off x="5000628" y="1357298"/>
              <a:ext cx="974154" cy="1214446"/>
            </a:xfrm>
            <a:prstGeom prst="rect">
              <a:avLst/>
            </a:prstGeom>
            <a:noFill/>
            <a:ln w="9525">
              <a:noFill/>
              <a:miter lim="800000"/>
              <a:headEnd/>
              <a:tailEnd/>
            </a:ln>
          </p:spPr>
        </p:pic>
        <p:pic>
          <p:nvPicPr>
            <p:cNvPr id="63531" name="Picture 30" descr="E:\memari\maremat\قلی جدید\IMG_4038.jpg"/>
            <p:cNvPicPr>
              <a:picLocks noChangeAspect="1" noChangeArrowheads="1"/>
            </p:cNvPicPr>
            <p:nvPr/>
          </p:nvPicPr>
          <p:blipFill>
            <a:blip r:embed="rId10"/>
            <a:srcRect/>
            <a:stretch>
              <a:fillRect/>
            </a:stretch>
          </p:blipFill>
          <p:spPr bwMode="auto">
            <a:xfrm>
              <a:off x="2857488" y="1357298"/>
              <a:ext cx="1000132" cy="1214446"/>
            </a:xfrm>
            <a:prstGeom prst="rect">
              <a:avLst/>
            </a:prstGeom>
            <a:noFill/>
            <a:ln w="9525">
              <a:noFill/>
              <a:miter lim="800000"/>
              <a:headEnd/>
              <a:tailEnd/>
            </a:ln>
          </p:spPr>
        </p:pic>
        <p:pic>
          <p:nvPicPr>
            <p:cNvPr id="63532" name="Picture 31" descr="E:\memari\maremat\قلی جدید\IMG_4037.jpg"/>
            <p:cNvPicPr>
              <a:picLocks noChangeAspect="1" noChangeArrowheads="1"/>
            </p:cNvPicPr>
            <p:nvPr/>
          </p:nvPicPr>
          <p:blipFill>
            <a:blip r:embed="rId11"/>
            <a:srcRect/>
            <a:stretch>
              <a:fillRect/>
            </a:stretch>
          </p:blipFill>
          <p:spPr bwMode="auto">
            <a:xfrm>
              <a:off x="3929058" y="1357298"/>
              <a:ext cx="1000132" cy="1214446"/>
            </a:xfrm>
            <a:prstGeom prst="rect">
              <a:avLst/>
            </a:prstGeom>
            <a:noFill/>
            <a:ln w="9525">
              <a:noFill/>
              <a:miter lim="800000"/>
              <a:headEnd/>
              <a:tailEnd/>
            </a:ln>
          </p:spPr>
        </p:pic>
        <p:sp>
          <p:nvSpPr>
            <p:cNvPr id="63533" name="TextBox 53"/>
            <p:cNvSpPr txBox="1">
              <a:spLocks noChangeArrowheads="1"/>
            </p:cNvSpPr>
            <p:nvPr/>
          </p:nvSpPr>
          <p:spPr bwMode="auto">
            <a:xfrm>
              <a:off x="5357818" y="2500306"/>
              <a:ext cx="357187" cy="33846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4</a:t>
              </a:r>
              <a:endParaRPr lang="en-US" sz="1600">
                <a:latin typeface="Calibri" pitchFamily="34" charset="0"/>
                <a:cs typeface="B Nazanin" pitchFamily="2" charset="-78"/>
              </a:endParaRPr>
            </a:p>
          </p:txBody>
        </p:sp>
        <p:sp>
          <p:nvSpPr>
            <p:cNvPr id="63534" name="TextBox 53"/>
            <p:cNvSpPr txBox="1">
              <a:spLocks noChangeArrowheads="1"/>
            </p:cNvSpPr>
            <p:nvPr/>
          </p:nvSpPr>
          <p:spPr bwMode="auto">
            <a:xfrm>
              <a:off x="3214678" y="2500307"/>
              <a:ext cx="285752" cy="33846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6</a:t>
              </a:r>
              <a:endParaRPr lang="en-US" sz="1600">
                <a:latin typeface="Calibri" pitchFamily="34" charset="0"/>
                <a:cs typeface="B Nazanin" pitchFamily="2" charset="-78"/>
              </a:endParaRPr>
            </a:p>
          </p:txBody>
        </p:sp>
        <p:sp>
          <p:nvSpPr>
            <p:cNvPr id="63535" name="TextBox 53"/>
            <p:cNvSpPr txBox="1">
              <a:spLocks noChangeArrowheads="1"/>
            </p:cNvSpPr>
            <p:nvPr/>
          </p:nvSpPr>
          <p:spPr bwMode="auto">
            <a:xfrm>
              <a:off x="4286248" y="2518942"/>
              <a:ext cx="285752" cy="33846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5</a:t>
              </a:r>
              <a:endParaRPr lang="en-US" sz="1600">
                <a:latin typeface="Calibri" pitchFamily="34" charset="0"/>
                <a:cs typeface="B Nazanin" pitchFamily="2" charset="-78"/>
              </a:endParaRPr>
            </a:p>
          </p:txBody>
        </p:sp>
      </p:grpSp>
      <p:grpSp>
        <p:nvGrpSpPr>
          <p:cNvPr id="63497" name="Group 53"/>
          <p:cNvGrpSpPr>
            <a:grpSpLocks/>
          </p:cNvGrpSpPr>
          <p:nvPr/>
        </p:nvGrpSpPr>
        <p:grpSpPr bwMode="auto">
          <a:xfrm>
            <a:off x="6596063" y="3752850"/>
            <a:ext cx="2614612" cy="2724150"/>
            <a:chOff x="8601075" y="5200650"/>
            <a:chExt cx="3378115" cy="3813175"/>
          </a:xfrm>
        </p:grpSpPr>
        <p:pic>
          <p:nvPicPr>
            <p:cNvPr id="63516" name="Picture 74" descr="پلان وهمکف خطوط برش.png"/>
            <p:cNvPicPr>
              <a:picLocks noChangeAspect="1"/>
            </p:cNvPicPr>
            <p:nvPr/>
          </p:nvPicPr>
          <p:blipFill>
            <a:blip r:embed="rId12">
              <a:clrChange>
                <a:clrFrom>
                  <a:srgbClr val="FFFFFF"/>
                </a:clrFrom>
                <a:clrTo>
                  <a:srgbClr val="FFFFFF">
                    <a:alpha val="0"/>
                  </a:srgbClr>
                </a:clrTo>
              </a:clrChange>
            </a:blip>
            <a:srcRect l="20934" t="54428" r="58820" b="25682"/>
            <a:stretch>
              <a:fillRect/>
            </a:stretch>
          </p:blipFill>
          <p:spPr bwMode="auto">
            <a:xfrm>
              <a:off x="8601075" y="5200650"/>
              <a:ext cx="2400300" cy="3190875"/>
            </a:xfrm>
            <a:prstGeom prst="rect">
              <a:avLst/>
            </a:prstGeom>
            <a:noFill/>
            <a:ln w="9525">
              <a:noFill/>
              <a:miter lim="800000"/>
              <a:headEnd/>
              <a:tailEnd/>
            </a:ln>
          </p:spPr>
        </p:pic>
        <p:cxnSp>
          <p:nvCxnSpPr>
            <p:cNvPr id="63517" name="Straight Arrow Connector 106"/>
            <p:cNvCxnSpPr>
              <a:cxnSpLocks noChangeShapeType="1"/>
            </p:cNvCxnSpPr>
            <p:nvPr/>
          </p:nvCxnSpPr>
          <p:spPr bwMode="auto">
            <a:xfrm rot="10800000">
              <a:off x="10701338" y="8301038"/>
              <a:ext cx="1000125" cy="0"/>
            </a:xfrm>
            <a:prstGeom prst="straightConnector1">
              <a:avLst/>
            </a:prstGeom>
            <a:noFill/>
            <a:ln w="38100" algn="ctr">
              <a:solidFill>
                <a:srgbClr val="921A37"/>
              </a:solidFill>
              <a:round/>
              <a:headEnd/>
              <a:tailEnd type="arrow" w="med" len="med"/>
            </a:ln>
          </p:spPr>
        </p:cxnSp>
        <p:sp>
          <p:nvSpPr>
            <p:cNvPr id="58" name="Rectangle 57"/>
            <p:cNvSpPr/>
            <p:nvPr/>
          </p:nvSpPr>
          <p:spPr bwMode="auto">
            <a:xfrm>
              <a:off x="11601488" y="8101036"/>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3519" name="Straight Arrow Connector 106"/>
            <p:cNvCxnSpPr>
              <a:cxnSpLocks noChangeShapeType="1"/>
            </p:cNvCxnSpPr>
            <p:nvPr/>
          </p:nvCxnSpPr>
          <p:spPr bwMode="auto">
            <a:xfrm rot="10800000">
              <a:off x="9801225" y="8299450"/>
              <a:ext cx="500063" cy="1588"/>
            </a:xfrm>
            <a:prstGeom prst="straightConnector1">
              <a:avLst/>
            </a:prstGeom>
            <a:noFill/>
            <a:ln w="38100" algn="ctr">
              <a:solidFill>
                <a:srgbClr val="921A37"/>
              </a:solidFill>
              <a:round/>
              <a:headEnd/>
              <a:tailEnd type="arrow" w="med" len="med"/>
            </a:ln>
          </p:spPr>
        </p:cxnSp>
        <p:sp>
          <p:nvSpPr>
            <p:cNvPr id="60" name="Rectangle 59"/>
            <p:cNvSpPr/>
            <p:nvPr/>
          </p:nvSpPr>
          <p:spPr bwMode="auto">
            <a:xfrm>
              <a:off x="10301315" y="8101036"/>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3521" name="Straight Arrow Connector 106"/>
            <p:cNvCxnSpPr>
              <a:cxnSpLocks noChangeShapeType="1"/>
            </p:cNvCxnSpPr>
            <p:nvPr/>
          </p:nvCxnSpPr>
          <p:spPr bwMode="auto">
            <a:xfrm rot="10800000">
              <a:off x="10701338" y="7800975"/>
              <a:ext cx="1000125" cy="0"/>
            </a:xfrm>
            <a:prstGeom prst="straightConnector1">
              <a:avLst/>
            </a:prstGeom>
            <a:noFill/>
            <a:ln w="38100" algn="ctr">
              <a:solidFill>
                <a:srgbClr val="921A37"/>
              </a:solidFill>
              <a:round/>
              <a:headEnd/>
              <a:tailEnd type="arrow" w="med" len="med"/>
            </a:ln>
          </p:spPr>
        </p:cxnSp>
        <p:sp>
          <p:nvSpPr>
            <p:cNvPr id="62" name="Rectangle 61"/>
            <p:cNvSpPr/>
            <p:nvPr/>
          </p:nvSpPr>
          <p:spPr bwMode="auto">
            <a:xfrm>
              <a:off x="11601488" y="7600970"/>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4</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3523" name="Straight Arrow Connector 106"/>
            <p:cNvCxnSpPr>
              <a:cxnSpLocks noChangeShapeType="1"/>
            </p:cNvCxnSpPr>
            <p:nvPr/>
          </p:nvCxnSpPr>
          <p:spPr bwMode="auto">
            <a:xfrm rot="5400000">
              <a:off x="9295607" y="8806656"/>
              <a:ext cx="412750" cy="1587"/>
            </a:xfrm>
            <a:prstGeom prst="straightConnector1">
              <a:avLst/>
            </a:prstGeom>
            <a:noFill/>
            <a:ln w="38100" algn="ctr">
              <a:solidFill>
                <a:srgbClr val="921A37"/>
              </a:solidFill>
              <a:round/>
              <a:headEnd/>
              <a:tailEnd type="arrow" w="med" len="med"/>
            </a:ln>
          </p:spPr>
        </p:cxnSp>
        <p:sp>
          <p:nvSpPr>
            <p:cNvPr id="64" name="Rectangle 63"/>
            <p:cNvSpPr/>
            <p:nvPr/>
          </p:nvSpPr>
          <p:spPr bwMode="auto">
            <a:xfrm>
              <a:off x="9323533" y="8313317"/>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3</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3525" name="Straight Arrow Connector 106"/>
            <p:cNvCxnSpPr>
              <a:cxnSpLocks noChangeShapeType="1"/>
            </p:cNvCxnSpPr>
            <p:nvPr/>
          </p:nvCxnSpPr>
          <p:spPr bwMode="auto">
            <a:xfrm rot="10800000">
              <a:off x="10701338" y="6700838"/>
              <a:ext cx="1000125" cy="0"/>
            </a:xfrm>
            <a:prstGeom prst="straightConnector1">
              <a:avLst/>
            </a:prstGeom>
            <a:noFill/>
            <a:ln w="38100" algn="ctr">
              <a:solidFill>
                <a:srgbClr val="921A37"/>
              </a:solidFill>
              <a:round/>
              <a:headEnd/>
              <a:tailEnd type="arrow" w="med" len="med"/>
            </a:ln>
          </p:spPr>
        </p:cxnSp>
        <p:cxnSp>
          <p:nvCxnSpPr>
            <p:cNvPr id="63526" name="Straight Arrow Connector 106"/>
            <p:cNvCxnSpPr>
              <a:cxnSpLocks noChangeShapeType="1"/>
            </p:cNvCxnSpPr>
            <p:nvPr/>
          </p:nvCxnSpPr>
          <p:spPr bwMode="auto">
            <a:xfrm rot="10800000">
              <a:off x="10701338" y="7200900"/>
              <a:ext cx="1000125" cy="0"/>
            </a:xfrm>
            <a:prstGeom prst="straightConnector1">
              <a:avLst/>
            </a:prstGeom>
            <a:noFill/>
            <a:ln w="38100" algn="ctr">
              <a:solidFill>
                <a:srgbClr val="921A37"/>
              </a:solidFill>
              <a:round/>
              <a:headEnd/>
              <a:tailEnd type="arrow" w="med" len="med"/>
            </a:ln>
          </p:spPr>
        </p:cxnSp>
        <p:sp>
          <p:nvSpPr>
            <p:cNvPr id="67" name="Rectangle 66"/>
            <p:cNvSpPr/>
            <p:nvPr/>
          </p:nvSpPr>
          <p:spPr bwMode="auto">
            <a:xfrm>
              <a:off x="11601488" y="6500825"/>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6</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68" name="Rectangle 67"/>
            <p:cNvSpPr/>
            <p:nvPr/>
          </p:nvSpPr>
          <p:spPr bwMode="auto">
            <a:xfrm>
              <a:off x="11601488" y="7000891"/>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5</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pic>
        <p:nvPicPr>
          <p:cNvPr id="63498" name="Picture 68" descr="Picture4.jpg"/>
          <p:cNvPicPr>
            <a:picLocks noChangeAspect="1"/>
          </p:cNvPicPr>
          <p:nvPr/>
        </p:nvPicPr>
        <p:blipFill>
          <a:blip r:embed="rId13"/>
          <a:srcRect/>
          <a:stretch>
            <a:fillRect/>
          </a:stretch>
        </p:blipFill>
        <p:spPr bwMode="auto">
          <a:xfrm>
            <a:off x="0" y="0"/>
            <a:ext cx="838200" cy="604838"/>
          </a:xfrm>
          <a:prstGeom prst="rect">
            <a:avLst/>
          </a:prstGeom>
          <a:noFill/>
          <a:ln w="9525">
            <a:noFill/>
            <a:miter lim="800000"/>
            <a:headEnd/>
            <a:tailEnd/>
          </a:ln>
        </p:spPr>
      </p:pic>
      <p:grpSp>
        <p:nvGrpSpPr>
          <p:cNvPr id="63499" name="Group 69"/>
          <p:cNvGrpSpPr>
            <a:grpSpLocks/>
          </p:cNvGrpSpPr>
          <p:nvPr/>
        </p:nvGrpSpPr>
        <p:grpSpPr bwMode="auto">
          <a:xfrm>
            <a:off x="325438" y="1616075"/>
            <a:ext cx="3425825" cy="5187950"/>
            <a:chOff x="421417" y="2261407"/>
            <a:chExt cx="4426324" cy="7263590"/>
          </a:xfrm>
        </p:grpSpPr>
        <p:grpSp>
          <p:nvGrpSpPr>
            <p:cNvPr id="63504" name="Group 82"/>
            <p:cNvGrpSpPr>
              <a:grpSpLocks/>
            </p:cNvGrpSpPr>
            <p:nvPr/>
          </p:nvGrpSpPr>
          <p:grpSpPr bwMode="auto">
            <a:xfrm>
              <a:off x="421417" y="2261407"/>
              <a:ext cx="4426324" cy="7263590"/>
              <a:chOff x="80891" y="3033303"/>
              <a:chExt cx="5100710" cy="6278942"/>
            </a:xfrm>
          </p:grpSpPr>
          <p:pic>
            <p:nvPicPr>
              <p:cNvPr id="63506" name="Picture 6" descr="C:\Documents and Settings\fahime\My Documents\My Pictures\p1.jpg"/>
              <p:cNvPicPr>
                <a:picLocks noChangeAspect="1" noChangeArrowheads="1"/>
              </p:cNvPicPr>
              <p:nvPr/>
            </p:nvPicPr>
            <p:blipFill>
              <a:blip r:embed="rId14">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3507" name="Group 29"/>
              <p:cNvGrpSpPr>
                <a:grpSpLocks/>
              </p:cNvGrpSpPr>
              <p:nvPr/>
            </p:nvGrpSpPr>
            <p:grpSpPr bwMode="auto">
              <a:xfrm>
                <a:off x="80891" y="3033303"/>
                <a:ext cx="5100710" cy="6278942"/>
                <a:chOff x="80891" y="3033303"/>
                <a:chExt cx="5100710" cy="6278942"/>
              </a:xfrm>
            </p:grpSpPr>
            <p:sp>
              <p:nvSpPr>
                <p:cNvPr id="7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8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8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3515" name="Picture 4" descr="C:\Documents and Settings\fahime\My Documents\My Pictures\66.jpg"/>
                <p:cNvPicPr>
                  <a:picLocks noChangeAspect="1" noChangeArrowheads="1"/>
                </p:cNvPicPr>
                <p:nvPr/>
              </p:nvPicPr>
              <p:blipFill>
                <a:blip r:embed="rId15">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3505" name="TextBox 7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3"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3501" name="TextBox 83"/>
          <p:cNvSpPr txBox="1">
            <a:spLocks noChangeArrowheads="1"/>
          </p:cNvSpPr>
          <p:nvPr/>
        </p:nvSpPr>
        <p:spPr bwMode="auto">
          <a:xfrm>
            <a:off x="1062038" y="3594100"/>
            <a:ext cx="1417637" cy="222250"/>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ضلع شرقی بنا</a:t>
            </a:r>
            <a:endParaRPr lang="en-US" sz="1000">
              <a:latin typeface="Calibri" pitchFamily="34" charset="0"/>
              <a:cs typeface="B Nazanin" pitchFamily="2" charset="-78"/>
            </a:endParaRPr>
          </a:p>
        </p:txBody>
      </p:sp>
      <p:pic>
        <p:nvPicPr>
          <p:cNvPr id="63502" name="Picture 52" descr="Picture15.jpg"/>
          <p:cNvPicPr>
            <a:picLocks noChangeAspect="1"/>
          </p:cNvPicPr>
          <p:nvPr/>
        </p:nvPicPr>
        <p:blipFill>
          <a:blip r:embed="rId16"/>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70" name="Slide Number Placeholder 36"/>
          <p:cNvSpPr>
            <a:spLocks noGrp="1"/>
          </p:cNvSpPr>
          <p:nvPr>
            <p:ph type="sldNum" sz="quarter" idx="12"/>
          </p:nvPr>
        </p:nvSpPr>
        <p:spPr>
          <a:xfrm>
            <a:off x="3525838" y="6438900"/>
            <a:ext cx="2311400" cy="365125"/>
          </a:xfrm>
        </p:spPr>
        <p:txBody>
          <a:bodyPr/>
          <a:lstStyle/>
          <a:p>
            <a:pPr>
              <a:defRPr/>
            </a:pPr>
            <a:fld id="{60F56EE8-64CA-47FD-8C8F-25D8B9D42C1E}" type="slidenum">
              <a:rPr lang="en-US" smtClean="0">
                <a:latin typeface="F_jalal" pitchFamily="2" charset="0"/>
              </a:rPr>
              <a:pPr>
                <a:defRPr/>
              </a:pPr>
              <a:t>61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451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451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4519" name="Group 65"/>
          <p:cNvGrpSpPr>
            <a:grpSpLocks/>
          </p:cNvGrpSpPr>
          <p:nvPr/>
        </p:nvGrpSpPr>
        <p:grpSpPr bwMode="auto">
          <a:xfrm>
            <a:off x="3478213" y="3595688"/>
            <a:ext cx="6175375" cy="2717800"/>
            <a:chOff x="3214678" y="2854336"/>
            <a:chExt cx="5699076" cy="2717804"/>
          </a:xfrm>
        </p:grpSpPr>
        <p:pic>
          <p:nvPicPr>
            <p:cNvPr id="64546" name="Picture 74" descr="پلان وهمکف خطوط برش.png"/>
            <p:cNvPicPr>
              <a:picLocks noChangeAspect="1"/>
            </p:cNvPicPr>
            <p:nvPr/>
          </p:nvPicPr>
          <p:blipFill>
            <a:blip r:embed="rId5">
              <a:clrChange>
                <a:clrFrom>
                  <a:srgbClr val="FFFFFF"/>
                </a:clrFrom>
                <a:clrTo>
                  <a:srgbClr val="FFFFFF">
                    <a:alpha val="0"/>
                  </a:srgbClr>
                </a:clrTo>
              </a:clrChange>
            </a:blip>
            <a:srcRect l="44740" t="61122" r="42221" b="22928"/>
            <a:stretch>
              <a:fillRect/>
            </a:stretch>
          </p:blipFill>
          <p:spPr bwMode="auto">
            <a:xfrm rot="5400000">
              <a:off x="6072198" y="3357562"/>
              <a:ext cx="1714512" cy="1714512"/>
            </a:xfrm>
            <a:prstGeom prst="rect">
              <a:avLst/>
            </a:prstGeom>
            <a:noFill/>
            <a:ln w="9525">
              <a:noFill/>
              <a:miter lim="800000"/>
              <a:headEnd/>
              <a:tailEnd/>
            </a:ln>
          </p:spPr>
        </p:pic>
        <p:cxnSp>
          <p:nvCxnSpPr>
            <p:cNvPr id="64547" name="Straight Arrow Connector 106"/>
            <p:cNvCxnSpPr>
              <a:cxnSpLocks noChangeShapeType="1"/>
            </p:cNvCxnSpPr>
            <p:nvPr/>
          </p:nvCxnSpPr>
          <p:spPr bwMode="auto">
            <a:xfrm rot="10800000">
              <a:off x="8072464" y="4286256"/>
              <a:ext cx="555539" cy="1588"/>
            </a:xfrm>
            <a:prstGeom prst="straightConnector1">
              <a:avLst/>
            </a:prstGeom>
            <a:noFill/>
            <a:ln w="38100" algn="ctr">
              <a:solidFill>
                <a:srgbClr val="921A37"/>
              </a:solidFill>
              <a:round/>
              <a:headEnd/>
              <a:tailEnd type="arrow" w="med" len="med"/>
            </a:ln>
          </p:spPr>
        </p:cxnSp>
        <p:cxnSp>
          <p:nvCxnSpPr>
            <p:cNvPr id="64548" name="Straight Arrow Connector 106"/>
            <p:cNvCxnSpPr>
              <a:cxnSpLocks noChangeShapeType="1"/>
            </p:cNvCxnSpPr>
            <p:nvPr/>
          </p:nvCxnSpPr>
          <p:spPr bwMode="auto">
            <a:xfrm rot="10800000">
              <a:off x="7429521" y="4286256"/>
              <a:ext cx="357188" cy="1588"/>
            </a:xfrm>
            <a:prstGeom prst="straightConnector1">
              <a:avLst/>
            </a:prstGeom>
            <a:noFill/>
            <a:ln w="38100" algn="ctr">
              <a:solidFill>
                <a:srgbClr val="921A37"/>
              </a:solidFill>
              <a:round/>
              <a:headEnd/>
              <a:tailEnd type="arrow" w="med" len="med"/>
            </a:ln>
          </p:spPr>
        </p:cxnSp>
        <p:sp>
          <p:nvSpPr>
            <p:cNvPr id="38" name="Rectangle 37"/>
            <p:cNvSpPr/>
            <p:nvPr/>
          </p:nvSpPr>
          <p:spPr bwMode="auto">
            <a:xfrm>
              <a:off x="7786710" y="4143380"/>
              <a:ext cx="269788" cy="292364"/>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39" name="Rectangle 38"/>
            <p:cNvSpPr/>
            <p:nvPr/>
          </p:nvSpPr>
          <p:spPr bwMode="auto">
            <a:xfrm>
              <a:off x="8643966" y="4143380"/>
              <a:ext cx="269788" cy="292364"/>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64551"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4552"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64553" name="Oval 78"/>
            <p:cNvSpPr>
              <a:spLocks noChangeArrowheads="1"/>
            </p:cNvSpPr>
            <p:nvPr/>
          </p:nvSpPr>
          <p:spPr bwMode="auto">
            <a:xfrm>
              <a:off x="3698780" y="3953008"/>
              <a:ext cx="555536" cy="547562"/>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4520" name="Group 77"/>
          <p:cNvGrpSpPr>
            <a:grpSpLocks/>
          </p:cNvGrpSpPr>
          <p:nvPr/>
        </p:nvGrpSpPr>
        <p:grpSpPr bwMode="auto">
          <a:xfrm>
            <a:off x="3327400" y="1668463"/>
            <a:ext cx="5418138" cy="1954212"/>
            <a:chOff x="3000364" y="1428736"/>
            <a:chExt cx="5357850" cy="2246667"/>
          </a:xfrm>
        </p:grpSpPr>
        <p:pic>
          <p:nvPicPr>
            <p:cNvPr id="64539" name="Picture 3" descr="E:\memari\maremat\قلی جدید\IMG_4043.jpg"/>
            <p:cNvPicPr>
              <a:picLocks noChangeAspect="1" noChangeArrowheads="1"/>
            </p:cNvPicPr>
            <p:nvPr/>
          </p:nvPicPr>
          <p:blipFill>
            <a:blip r:embed="rId6"/>
            <a:srcRect/>
            <a:stretch>
              <a:fillRect/>
            </a:stretch>
          </p:blipFill>
          <p:spPr bwMode="auto">
            <a:xfrm>
              <a:off x="6357950" y="1449597"/>
              <a:ext cx="2000264" cy="1500113"/>
            </a:xfrm>
            <a:prstGeom prst="rect">
              <a:avLst/>
            </a:prstGeom>
            <a:noFill/>
            <a:ln w="9525">
              <a:noFill/>
              <a:miter lim="800000"/>
              <a:headEnd/>
              <a:tailEnd/>
            </a:ln>
          </p:spPr>
        </p:pic>
        <p:grpSp>
          <p:nvGrpSpPr>
            <p:cNvPr id="64540" name="Group 76"/>
            <p:cNvGrpSpPr>
              <a:grpSpLocks/>
            </p:cNvGrpSpPr>
            <p:nvPr/>
          </p:nvGrpSpPr>
          <p:grpSpPr bwMode="auto">
            <a:xfrm>
              <a:off x="3000364" y="1428736"/>
              <a:ext cx="4500594" cy="2246667"/>
              <a:chOff x="3000364" y="1428736"/>
              <a:chExt cx="4500594" cy="2246667"/>
            </a:xfrm>
          </p:grpSpPr>
          <p:pic>
            <p:nvPicPr>
              <p:cNvPr id="64541" name="Picture 2" descr="E:\memari\maremat\قلی جدید\IMG_4044.jpg"/>
              <p:cNvPicPr>
                <a:picLocks noChangeAspect="1" noChangeArrowheads="1"/>
              </p:cNvPicPr>
              <p:nvPr/>
            </p:nvPicPr>
            <p:blipFill>
              <a:blip r:embed="rId7"/>
              <a:srcRect/>
              <a:stretch>
                <a:fillRect/>
              </a:stretch>
            </p:blipFill>
            <p:spPr bwMode="auto">
              <a:xfrm>
                <a:off x="4714876" y="1428736"/>
                <a:ext cx="1428760" cy="1905122"/>
              </a:xfrm>
              <a:prstGeom prst="rect">
                <a:avLst/>
              </a:prstGeom>
              <a:noFill/>
              <a:ln w="9525">
                <a:noFill/>
                <a:miter lim="800000"/>
                <a:headEnd/>
                <a:tailEnd/>
              </a:ln>
            </p:spPr>
          </p:pic>
          <p:sp>
            <p:nvSpPr>
              <p:cNvPr id="64542" name="TextBox 53"/>
              <p:cNvSpPr txBox="1">
                <a:spLocks noChangeArrowheads="1"/>
              </p:cNvSpPr>
              <p:nvPr/>
            </p:nvSpPr>
            <p:spPr bwMode="auto">
              <a:xfrm>
                <a:off x="7215206" y="3014186"/>
                <a:ext cx="285752" cy="38927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sp>
            <p:nvSpPr>
              <p:cNvPr id="64543" name="TextBox 53"/>
              <p:cNvSpPr txBox="1">
                <a:spLocks noChangeArrowheads="1"/>
              </p:cNvSpPr>
              <p:nvPr/>
            </p:nvSpPr>
            <p:spPr bwMode="auto">
              <a:xfrm>
                <a:off x="5286380" y="3286124"/>
                <a:ext cx="285752" cy="38927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pic>
            <p:nvPicPr>
              <p:cNvPr id="64544" name="Picture 4" descr="E:\memari\maremat\قلی جدید\IMG_4052.jpg"/>
              <p:cNvPicPr>
                <a:picLocks noChangeAspect="1" noChangeArrowheads="1"/>
              </p:cNvPicPr>
              <p:nvPr/>
            </p:nvPicPr>
            <p:blipFill>
              <a:blip r:embed="rId8"/>
              <a:srcRect/>
              <a:stretch>
                <a:fillRect/>
              </a:stretch>
            </p:blipFill>
            <p:spPr bwMode="auto">
              <a:xfrm>
                <a:off x="3000364" y="1428736"/>
                <a:ext cx="1500197" cy="1928826"/>
              </a:xfrm>
              <a:prstGeom prst="rect">
                <a:avLst/>
              </a:prstGeom>
              <a:noFill/>
              <a:ln w="9525">
                <a:noFill/>
                <a:miter lim="800000"/>
                <a:headEnd/>
                <a:tailEnd/>
              </a:ln>
            </p:spPr>
          </p:pic>
          <p:sp>
            <p:nvSpPr>
              <p:cNvPr id="64545" name="TextBox 53"/>
              <p:cNvSpPr txBox="1">
                <a:spLocks noChangeArrowheads="1"/>
              </p:cNvSpPr>
              <p:nvPr/>
            </p:nvSpPr>
            <p:spPr bwMode="auto">
              <a:xfrm>
                <a:off x="3500430" y="3286124"/>
                <a:ext cx="285752" cy="389279"/>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grpSp>
      </p:grpSp>
      <p:pic>
        <p:nvPicPr>
          <p:cNvPr id="64521" name="Picture 50"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64522" name="Group 51"/>
          <p:cNvGrpSpPr>
            <a:grpSpLocks/>
          </p:cNvGrpSpPr>
          <p:nvPr/>
        </p:nvGrpSpPr>
        <p:grpSpPr bwMode="auto">
          <a:xfrm>
            <a:off x="325438" y="1616075"/>
            <a:ext cx="3425825" cy="5187950"/>
            <a:chOff x="421417" y="2261407"/>
            <a:chExt cx="4426324" cy="7263590"/>
          </a:xfrm>
        </p:grpSpPr>
        <p:grpSp>
          <p:nvGrpSpPr>
            <p:cNvPr id="64527" name="Group 82"/>
            <p:cNvGrpSpPr>
              <a:grpSpLocks/>
            </p:cNvGrpSpPr>
            <p:nvPr/>
          </p:nvGrpSpPr>
          <p:grpSpPr bwMode="auto">
            <a:xfrm>
              <a:off x="421417" y="2261407"/>
              <a:ext cx="4426324" cy="7263590"/>
              <a:chOff x="80891" y="3033303"/>
              <a:chExt cx="5100710" cy="6278942"/>
            </a:xfrm>
          </p:grpSpPr>
          <p:pic>
            <p:nvPicPr>
              <p:cNvPr id="64529"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4530" name="Group 29"/>
              <p:cNvGrpSpPr>
                <a:grpSpLocks/>
              </p:cNvGrpSpPr>
              <p:nvPr/>
            </p:nvGrpSpPr>
            <p:grpSpPr bwMode="auto">
              <a:xfrm>
                <a:off x="80891" y="3033303"/>
                <a:ext cx="5100710" cy="6278942"/>
                <a:chOff x="80891" y="3033303"/>
                <a:chExt cx="5100710" cy="6278942"/>
              </a:xfrm>
            </p:grpSpPr>
            <p:sp>
              <p:nvSpPr>
                <p:cNvPr id="5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4538"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4528"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4524" name="TextBox 67"/>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ایوان شرقی</a:t>
            </a:r>
            <a:endParaRPr lang="en-US" sz="1000">
              <a:latin typeface="Calibri" pitchFamily="34" charset="0"/>
              <a:cs typeface="B Nazanin" pitchFamily="2" charset="-78"/>
            </a:endParaRPr>
          </a:p>
        </p:txBody>
      </p:sp>
      <p:pic>
        <p:nvPicPr>
          <p:cNvPr id="64525"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8" name="Slide Number Placeholder 36"/>
          <p:cNvSpPr>
            <a:spLocks noGrp="1"/>
          </p:cNvSpPr>
          <p:nvPr>
            <p:ph type="sldNum" sz="quarter" idx="12"/>
          </p:nvPr>
        </p:nvSpPr>
        <p:spPr>
          <a:xfrm>
            <a:off x="3525838" y="6438900"/>
            <a:ext cx="2311400" cy="365125"/>
          </a:xfrm>
        </p:spPr>
        <p:txBody>
          <a:bodyPr/>
          <a:lstStyle/>
          <a:p>
            <a:pPr>
              <a:defRPr/>
            </a:pPr>
            <a:fld id="{CB1496AD-3E17-437C-AD56-4A964998D480}" type="slidenum">
              <a:rPr lang="en-US" smtClean="0">
                <a:latin typeface="F_jalal" pitchFamily="2" charset="0"/>
              </a:rPr>
              <a:pPr>
                <a:defRPr/>
              </a:pPr>
              <a:t>62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553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554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5543" name="Group 65"/>
          <p:cNvGrpSpPr>
            <a:grpSpLocks/>
          </p:cNvGrpSpPr>
          <p:nvPr/>
        </p:nvGrpSpPr>
        <p:grpSpPr bwMode="auto">
          <a:xfrm>
            <a:off x="3500438" y="3759200"/>
            <a:ext cx="3081337" cy="2717800"/>
            <a:chOff x="3214678" y="2854336"/>
            <a:chExt cx="2844526" cy="2717804"/>
          </a:xfrm>
        </p:grpSpPr>
        <p:sp>
          <p:nvSpPr>
            <p:cNvPr id="65573"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5574"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65575" name="Oval 78"/>
            <p:cNvSpPr>
              <a:spLocks noChangeArrowheads="1"/>
            </p:cNvSpPr>
            <p:nvPr/>
          </p:nvSpPr>
          <p:spPr bwMode="auto">
            <a:xfrm>
              <a:off x="3698780" y="3429016"/>
              <a:ext cx="571481" cy="619000"/>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5544" name="Group 37"/>
          <p:cNvGrpSpPr>
            <a:grpSpLocks/>
          </p:cNvGrpSpPr>
          <p:nvPr/>
        </p:nvGrpSpPr>
        <p:grpSpPr bwMode="auto">
          <a:xfrm>
            <a:off x="6346825" y="4405313"/>
            <a:ext cx="3078163" cy="1357312"/>
            <a:chOff x="8201025" y="5700713"/>
            <a:chExt cx="3978191" cy="1900237"/>
          </a:xfrm>
        </p:grpSpPr>
        <p:cxnSp>
          <p:nvCxnSpPr>
            <p:cNvPr id="65568" name="Straight Arrow Connector 106"/>
            <p:cNvCxnSpPr>
              <a:cxnSpLocks noChangeShapeType="1"/>
            </p:cNvCxnSpPr>
            <p:nvPr/>
          </p:nvCxnSpPr>
          <p:spPr bwMode="auto">
            <a:xfrm rot="10800000">
              <a:off x="11101388" y="6600825"/>
              <a:ext cx="777875" cy="1588"/>
            </a:xfrm>
            <a:prstGeom prst="straightConnector1">
              <a:avLst/>
            </a:prstGeom>
            <a:noFill/>
            <a:ln w="38100" algn="ctr">
              <a:solidFill>
                <a:srgbClr val="921A37"/>
              </a:solidFill>
              <a:round/>
              <a:headEnd/>
              <a:tailEnd type="arrow" w="med" len="med"/>
            </a:ln>
          </p:spPr>
        </p:cxnSp>
        <p:sp>
          <p:nvSpPr>
            <p:cNvPr id="40" name="Rectangle 39"/>
            <p:cNvSpPr/>
            <p:nvPr/>
          </p:nvSpPr>
          <p:spPr bwMode="auto">
            <a:xfrm>
              <a:off x="11801513" y="6400812"/>
              <a:ext cx="377703"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pic>
          <p:nvPicPr>
            <p:cNvPr id="65570" name="Picture 74" descr="پلان وهمکف خطوط برش.png"/>
            <p:cNvPicPr>
              <a:picLocks noChangeAspect="1"/>
            </p:cNvPicPr>
            <p:nvPr/>
          </p:nvPicPr>
          <p:blipFill>
            <a:blip r:embed="rId6">
              <a:clrChange>
                <a:clrFrom>
                  <a:srgbClr val="FFFFFF"/>
                </a:clrFrom>
                <a:clrTo>
                  <a:srgbClr val="FFFFFF">
                    <a:alpha val="0"/>
                  </a:srgbClr>
                </a:clrTo>
              </a:clrChange>
            </a:blip>
            <a:srcRect l="24811" t="43474" r="62784" b="50188"/>
            <a:stretch>
              <a:fillRect/>
            </a:stretch>
          </p:blipFill>
          <p:spPr bwMode="auto">
            <a:xfrm>
              <a:off x="8201025" y="5700713"/>
              <a:ext cx="3040063" cy="1900237"/>
            </a:xfrm>
            <a:prstGeom prst="rect">
              <a:avLst/>
            </a:prstGeom>
            <a:noFill/>
            <a:ln w="9525">
              <a:noFill/>
              <a:miter lim="800000"/>
              <a:headEnd/>
              <a:tailEnd/>
            </a:ln>
          </p:spPr>
        </p:pic>
        <p:cxnSp>
          <p:nvCxnSpPr>
            <p:cNvPr id="65571" name="Straight Arrow Connector 106"/>
            <p:cNvCxnSpPr>
              <a:cxnSpLocks noChangeShapeType="1"/>
            </p:cNvCxnSpPr>
            <p:nvPr/>
          </p:nvCxnSpPr>
          <p:spPr bwMode="auto">
            <a:xfrm rot="10800000">
              <a:off x="9801225" y="6600825"/>
              <a:ext cx="777875" cy="1588"/>
            </a:xfrm>
            <a:prstGeom prst="straightConnector1">
              <a:avLst/>
            </a:prstGeom>
            <a:noFill/>
            <a:ln w="38100" algn="ctr">
              <a:solidFill>
                <a:srgbClr val="921A37"/>
              </a:solidFill>
              <a:round/>
              <a:headEnd/>
              <a:tailEnd type="arrow" w="med" len="med"/>
            </a:ln>
          </p:spPr>
        </p:cxnSp>
        <p:sp>
          <p:nvSpPr>
            <p:cNvPr id="43" name="Rectangle 42"/>
            <p:cNvSpPr/>
            <p:nvPr/>
          </p:nvSpPr>
          <p:spPr bwMode="auto">
            <a:xfrm>
              <a:off x="10501341" y="6400812"/>
              <a:ext cx="377703"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65545" name="Group 40"/>
          <p:cNvGrpSpPr>
            <a:grpSpLocks/>
          </p:cNvGrpSpPr>
          <p:nvPr/>
        </p:nvGrpSpPr>
        <p:grpSpPr bwMode="auto">
          <a:xfrm>
            <a:off x="4953000" y="1771650"/>
            <a:ext cx="2751138" cy="2341563"/>
            <a:chOff x="4643438" y="1500174"/>
            <a:chExt cx="2538282" cy="2342361"/>
          </a:xfrm>
        </p:grpSpPr>
        <p:pic>
          <p:nvPicPr>
            <p:cNvPr id="65564" name="Picture 2" descr="E:\memari\maremat\قلی جدید\IMG_4056.jpg"/>
            <p:cNvPicPr>
              <a:picLocks noChangeAspect="1" noChangeArrowheads="1"/>
            </p:cNvPicPr>
            <p:nvPr/>
          </p:nvPicPr>
          <p:blipFill>
            <a:blip r:embed="rId7">
              <a:lum contrast="10000"/>
            </a:blip>
            <a:srcRect l="32613" b="14400"/>
            <a:stretch>
              <a:fillRect/>
            </a:stretch>
          </p:blipFill>
          <p:spPr bwMode="auto">
            <a:xfrm>
              <a:off x="6000760" y="1500174"/>
              <a:ext cx="1180960" cy="2000264"/>
            </a:xfrm>
            <a:prstGeom prst="rect">
              <a:avLst/>
            </a:prstGeom>
            <a:noFill/>
            <a:ln w="9525">
              <a:noFill/>
              <a:miter lim="800000"/>
              <a:headEnd/>
              <a:tailEnd/>
            </a:ln>
          </p:spPr>
        </p:pic>
        <p:pic>
          <p:nvPicPr>
            <p:cNvPr id="65565" name="Picture 3" descr="E:\memari\maremat\قلی جدید\IMG_4045.jpg"/>
            <p:cNvPicPr>
              <a:picLocks noChangeAspect="1" noChangeArrowheads="1"/>
            </p:cNvPicPr>
            <p:nvPr/>
          </p:nvPicPr>
          <p:blipFill>
            <a:blip r:embed="rId8">
              <a:lum contrast="10000"/>
            </a:blip>
            <a:srcRect/>
            <a:stretch>
              <a:fillRect/>
            </a:stretch>
          </p:blipFill>
          <p:spPr bwMode="auto">
            <a:xfrm>
              <a:off x="4643438" y="1500174"/>
              <a:ext cx="1232235" cy="1643074"/>
            </a:xfrm>
            <a:prstGeom prst="rect">
              <a:avLst/>
            </a:prstGeom>
            <a:noFill/>
            <a:ln w="9525">
              <a:noFill/>
              <a:miter lim="800000"/>
              <a:headEnd/>
              <a:tailEnd/>
            </a:ln>
          </p:spPr>
        </p:pic>
        <p:sp>
          <p:nvSpPr>
            <p:cNvPr id="65566" name="TextBox 53"/>
            <p:cNvSpPr txBox="1">
              <a:spLocks noChangeArrowheads="1"/>
            </p:cNvSpPr>
            <p:nvPr/>
          </p:nvSpPr>
          <p:spPr bwMode="auto">
            <a:xfrm>
              <a:off x="6429388" y="3503892"/>
              <a:ext cx="285752" cy="338643"/>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sp>
          <p:nvSpPr>
            <p:cNvPr id="65567" name="TextBox 53"/>
            <p:cNvSpPr txBox="1">
              <a:spLocks noChangeArrowheads="1"/>
            </p:cNvSpPr>
            <p:nvPr/>
          </p:nvSpPr>
          <p:spPr bwMode="auto">
            <a:xfrm>
              <a:off x="5143504" y="3122798"/>
              <a:ext cx="285752" cy="338643"/>
            </a:xfrm>
            <a:prstGeom prst="rect">
              <a:avLst/>
            </a:prstGeom>
            <a:noFill/>
            <a:ln w="9525">
              <a:noFill/>
              <a:miter lim="800000"/>
              <a:headEnd/>
              <a:tailEnd/>
            </a:ln>
          </p:spPr>
          <p:txBody>
            <a:bodyPr>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grpSp>
      <p:pic>
        <p:nvPicPr>
          <p:cNvPr id="65546" name="Picture 48"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65547" name="Group 49"/>
          <p:cNvGrpSpPr>
            <a:grpSpLocks/>
          </p:cNvGrpSpPr>
          <p:nvPr/>
        </p:nvGrpSpPr>
        <p:grpSpPr bwMode="auto">
          <a:xfrm>
            <a:off x="325438" y="1616075"/>
            <a:ext cx="3425825" cy="5187950"/>
            <a:chOff x="421417" y="2261407"/>
            <a:chExt cx="4426324" cy="7263590"/>
          </a:xfrm>
        </p:grpSpPr>
        <p:grpSp>
          <p:nvGrpSpPr>
            <p:cNvPr id="65552" name="Group 82"/>
            <p:cNvGrpSpPr>
              <a:grpSpLocks/>
            </p:cNvGrpSpPr>
            <p:nvPr/>
          </p:nvGrpSpPr>
          <p:grpSpPr bwMode="auto">
            <a:xfrm>
              <a:off x="421417" y="2261407"/>
              <a:ext cx="4426324" cy="7263590"/>
              <a:chOff x="80891" y="3033303"/>
              <a:chExt cx="5100710" cy="6278942"/>
            </a:xfrm>
          </p:grpSpPr>
          <p:pic>
            <p:nvPicPr>
              <p:cNvPr id="65554"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5555" name="Group 29"/>
              <p:cNvGrpSpPr>
                <a:grpSpLocks/>
              </p:cNvGrpSpPr>
              <p:nvPr/>
            </p:nvGrpSpPr>
            <p:grpSpPr bwMode="auto">
              <a:xfrm>
                <a:off x="80891" y="3033303"/>
                <a:ext cx="5100710" cy="6278942"/>
                <a:chOff x="80891" y="3033303"/>
                <a:chExt cx="5100710" cy="6278942"/>
              </a:xfrm>
            </p:grpSpPr>
            <p:sp>
              <p:nvSpPr>
                <p:cNvPr id="5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5563"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5553" name="TextBox 5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5549" name="TextBox 65"/>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ضلع شرقی</a:t>
            </a:r>
            <a:endParaRPr lang="en-US" sz="1000">
              <a:latin typeface="Calibri" pitchFamily="34" charset="0"/>
              <a:cs typeface="B Nazanin" pitchFamily="2" charset="-78"/>
            </a:endParaRPr>
          </a:p>
        </p:txBody>
      </p:sp>
      <p:pic>
        <p:nvPicPr>
          <p:cNvPr id="65550"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8" name="Slide Number Placeholder 36"/>
          <p:cNvSpPr>
            <a:spLocks noGrp="1"/>
          </p:cNvSpPr>
          <p:nvPr>
            <p:ph type="sldNum" sz="quarter" idx="12"/>
          </p:nvPr>
        </p:nvSpPr>
        <p:spPr>
          <a:xfrm>
            <a:off x="3525838" y="6438900"/>
            <a:ext cx="2311400" cy="365125"/>
          </a:xfrm>
        </p:spPr>
        <p:txBody>
          <a:bodyPr/>
          <a:lstStyle/>
          <a:p>
            <a:pPr>
              <a:defRPr/>
            </a:pPr>
            <a:fld id="{39AF7594-7F80-44E6-9E4D-447756565095}" type="slidenum">
              <a:rPr lang="en-US" smtClean="0">
                <a:latin typeface="F_jalal" pitchFamily="2" charset="0"/>
              </a:rPr>
              <a:pPr>
                <a:defRPr/>
              </a:pPr>
              <a:t>63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656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656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6567" name="Group 65"/>
          <p:cNvGrpSpPr>
            <a:grpSpLocks/>
          </p:cNvGrpSpPr>
          <p:nvPr/>
        </p:nvGrpSpPr>
        <p:grpSpPr bwMode="auto">
          <a:xfrm>
            <a:off x="3630613" y="3756025"/>
            <a:ext cx="3082925" cy="2774950"/>
            <a:chOff x="3214677" y="2796278"/>
            <a:chExt cx="2844527" cy="2775863"/>
          </a:xfrm>
        </p:grpSpPr>
        <p:sp>
          <p:nvSpPr>
            <p:cNvPr id="66601"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6602"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9"/>
            </a:xfrm>
            <a:prstGeom prst="rect">
              <a:avLst/>
            </a:prstGeom>
            <a:noFill/>
            <a:ln w="9525">
              <a:noFill/>
              <a:miter lim="800000"/>
              <a:headEnd/>
              <a:tailEnd/>
            </a:ln>
          </p:spPr>
        </p:pic>
        <p:sp>
          <p:nvSpPr>
            <p:cNvPr id="66603" name="Oval 78"/>
            <p:cNvSpPr>
              <a:spLocks noChangeArrowheads="1"/>
            </p:cNvSpPr>
            <p:nvPr/>
          </p:nvSpPr>
          <p:spPr bwMode="auto">
            <a:xfrm>
              <a:off x="3672638" y="2796278"/>
              <a:ext cx="592854" cy="554492"/>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6568" name="Group 37"/>
          <p:cNvGrpSpPr>
            <a:grpSpLocks/>
          </p:cNvGrpSpPr>
          <p:nvPr/>
        </p:nvGrpSpPr>
        <p:grpSpPr bwMode="auto">
          <a:xfrm>
            <a:off x="6477000" y="3673475"/>
            <a:ext cx="2073275" cy="2473325"/>
            <a:chOff x="8201025" y="4600575"/>
            <a:chExt cx="2678019" cy="3461508"/>
          </a:xfrm>
        </p:grpSpPr>
        <p:cxnSp>
          <p:nvCxnSpPr>
            <p:cNvPr id="66594" name="Straight Arrow Connector 106"/>
            <p:cNvCxnSpPr>
              <a:cxnSpLocks noChangeShapeType="1"/>
            </p:cNvCxnSpPr>
            <p:nvPr/>
          </p:nvCxnSpPr>
          <p:spPr bwMode="auto">
            <a:xfrm rot="10800000">
              <a:off x="9801225" y="7800975"/>
              <a:ext cx="777875" cy="1588"/>
            </a:xfrm>
            <a:prstGeom prst="straightConnector1">
              <a:avLst/>
            </a:prstGeom>
            <a:noFill/>
            <a:ln w="38100" algn="ctr">
              <a:solidFill>
                <a:srgbClr val="921A37"/>
              </a:solidFill>
              <a:round/>
              <a:headEnd/>
              <a:tailEnd type="arrow" w="med" len="med"/>
            </a:ln>
          </p:spPr>
        </p:cxnSp>
        <p:sp>
          <p:nvSpPr>
            <p:cNvPr id="40" name="Rectangle 39"/>
            <p:cNvSpPr/>
            <p:nvPr/>
          </p:nvSpPr>
          <p:spPr bwMode="auto">
            <a:xfrm>
              <a:off x="10501342" y="7600970"/>
              <a:ext cx="377702" cy="461113"/>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1" name="Rectangle 40"/>
            <p:cNvSpPr/>
            <p:nvPr/>
          </p:nvSpPr>
          <p:spPr bwMode="auto">
            <a:xfrm>
              <a:off x="10401328" y="7000890"/>
              <a:ext cx="377702" cy="461113"/>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pic>
          <p:nvPicPr>
            <p:cNvPr id="66597" name="Picture 74" descr="پلان وهمکف خطوط برش.png"/>
            <p:cNvPicPr>
              <a:picLocks noChangeAspect="1"/>
            </p:cNvPicPr>
            <p:nvPr/>
          </p:nvPicPr>
          <p:blipFill>
            <a:blip r:embed="rId6">
              <a:clrChange>
                <a:clrFrom>
                  <a:srgbClr val="FFFFFF"/>
                </a:clrFrom>
                <a:clrTo>
                  <a:srgbClr val="FFFFFF">
                    <a:alpha val="0"/>
                  </a:srgbClr>
                </a:clrTo>
              </a:clrChange>
            </a:blip>
            <a:srcRect l="20932" t="3999" r="61127" b="69112"/>
            <a:stretch>
              <a:fillRect/>
            </a:stretch>
          </p:blipFill>
          <p:spPr bwMode="auto">
            <a:xfrm>
              <a:off x="8201025" y="4600575"/>
              <a:ext cx="1800225" cy="3300413"/>
            </a:xfrm>
            <a:prstGeom prst="rect">
              <a:avLst/>
            </a:prstGeom>
            <a:noFill/>
            <a:ln w="9525">
              <a:noFill/>
              <a:miter lim="800000"/>
              <a:headEnd/>
              <a:tailEnd/>
            </a:ln>
          </p:spPr>
        </p:pic>
        <p:cxnSp>
          <p:nvCxnSpPr>
            <p:cNvPr id="66598" name="Straight Arrow Connector 106"/>
            <p:cNvCxnSpPr>
              <a:cxnSpLocks noChangeShapeType="1"/>
            </p:cNvCxnSpPr>
            <p:nvPr/>
          </p:nvCxnSpPr>
          <p:spPr bwMode="auto">
            <a:xfrm rot="10800000">
              <a:off x="9201150" y="7200900"/>
              <a:ext cx="1200150" cy="1588"/>
            </a:xfrm>
            <a:prstGeom prst="straightConnector1">
              <a:avLst/>
            </a:prstGeom>
            <a:noFill/>
            <a:ln w="38100" algn="ctr">
              <a:solidFill>
                <a:srgbClr val="921A37"/>
              </a:solidFill>
              <a:round/>
              <a:headEnd/>
              <a:tailEnd type="arrow" w="med" len="med"/>
            </a:ln>
          </p:spPr>
        </p:cxnSp>
        <p:cxnSp>
          <p:nvCxnSpPr>
            <p:cNvPr id="66599" name="Straight Arrow Connector 106"/>
            <p:cNvCxnSpPr>
              <a:cxnSpLocks noChangeShapeType="1"/>
            </p:cNvCxnSpPr>
            <p:nvPr/>
          </p:nvCxnSpPr>
          <p:spPr bwMode="auto">
            <a:xfrm rot="5400000">
              <a:off x="9001125" y="6800851"/>
              <a:ext cx="600075" cy="0"/>
            </a:xfrm>
            <a:prstGeom prst="straightConnector1">
              <a:avLst/>
            </a:prstGeom>
            <a:noFill/>
            <a:ln w="38100" algn="ctr">
              <a:solidFill>
                <a:srgbClr val="921A37"/>
              </a:solidFill>
              <a:round/>
              <a:headEnd/>
              <a:tailEnd type="arrow" w="med" len="med"/>
            </a:ln>
          </p:spPr>
        </p:cxnSp>
        <p:sp>
          <p:nvSpPr>
            <p:cNvPr id="45" name="Rectangle 44"/>
            <p:cNvSpPr/>
            <p:nvPr/>
          </p:nvSpPr>
          <p:spPr bwMode="auto">
            <a:xfrm>
              <a:off x="9123507" y="6100772"/>
              <a:ext cx="377702" cy="504208"/>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3</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66569" name="Group 45"/>
          <p:cNvGrpSpPr>
            <a:grpSpLocks/>
          </p:cNvGrpSpPr>
          <p:nvPr/>
        </p:nvGrpSpPr>
        <p:grpSpPr bwMode="auto">
          <a:xfrm>
            <a:off x="3636963" y="1771650"/>
            <a:ext cx="5224462" cy="1966913"/>
            <a:chOff x="4700588" y="1800225"/>
            <a:chExt cx="6751637" cy="2752945"/>
          </a:xfrm>
        </p:grpSpPr>
        <p:pic>
          <p:nvPicPr>
            <p:cNvPr id="66588" name="Picture 2" descr="E:\memari\maremat\rosta2\16\S7305208.JPG"/>
            <p:cNvPicPr>
              <a:picLocks noChangeAspect="1" noChangeArrowheads="1"/>
            </p:cNvPicPr>
            <p:nvPr/>
          </p:nvPicPr>
          <p:blipFill>
            <a:blip r:embed="rId7">
              <a:lum contrast="20000"/>
            </a:blip>
            <a:srcRect/>
            <a:stretch>
              <a:fillRect/>
            </a:stretch>
          </p:blipFill>
          <p:spPr bwMode="auto">
            <a:xfrm>
              <a:off x="9701213" y="1800225"/>
              <a:ext cx="1751012" cy="2333625"/>
            </a:xfrm>
            <a:prstGeom prst="rect">
              <a:avLst/>
            </a:prstGeom>
            <a:noFill/>
            <a:ln w="9525">
              <a:noFill/>
              <a:miter lim="800000"/>
              <a:headEnd/>
              <a:tailEnd/>
            </a:ln>
          </p:spPr>
        </p:pic>
        <p:pic>
          <p:nvPicPr>
            <p:cNvPr id="66589" name="Picture 3" descr="E:\memari\maremat\rosta2\16\S7305189.JPG"/>
            <p:cNvPicPr>
              <a:picLocks noChangeAspect="1" noChangeArrowheads="1"/>
            </p:cNvPicPr>
            <p:nvPr/>
          </p:nvPicPr>
          <p:blipFill>
            <a:blip r:embed="rId8">
              <a:lum contrast="20000"/>
            </a:blip>
            <a:srcRect/>
            <a:stretch>
              <a:fillRect/>
            </a:stretch>
          </p:blipFill>
          <p:spPr bwMode="auto">
            <a:xfrm>
              <a:off x="4700588" y="2100263"/>
              <a:ext cx="2233612" cy="1676400"/>
            </a:xfrm>
            <a:prstGeom prst="rect">
              <a:avLst/>
            </a:prstGeom>
            <a:noFill/>
            <a:ln w="9525">
              <a:noFill/>
              <a:miter lim="800000"/>
              <a:headEnd/>
              <a:tailEnd/>
            </a:ln>
          </p:spPr>
        </p:pic>
        <p:pic>
          <p:nvPicPr>
            <p:cNvPr id="66590" name="Picture 4" descr="E:\memari\maremat\rosta2\16\S7305202.JPG"/>
            <p:cNvPicPr>
              <a:picLocks noChangeAspect="1" noChangeArrowheads="1"/>
            </p:cNvPicPr>
            <p:nvPr/>
          </p:nvPicPr>
          <p:blipFill>
            <a:blip r:embed="rId9">
              <a:lum contrast="20000"/>
            </a:blip>
            <a:srcRect/>
            <a:stretch>
              <a:fillRect/>
            </a:stretch>
          </p:blipFill>
          <p:spPr bwMode="auto">
            <a:xfrm>
              <a:off x="7500938" y="1800225"/>
              <a:ext cx="1700212" cy="2300288"/>
            </a:xfrm>
            <a:prstGeom prst="rect">
              <a:avLst/>
            </a:prstGeom>
            <a:noFill/>
            <a:ln w="9525">
              <a:noFill/>
              <a:miter lim="800000"/>
              <a:headEnd/>
              <a:tailEnd/>
            </a:ln>
          </p:spPr>
        </p:pic>
        <p:sp>
          <p:nvSpPr>
            <p:cNvPr id="66591" name="TextBox 53"/>
            <p:cNvSpPr txBox="1">
              <a:spLocks noChangeArrowheads="1"/>
            </p:cNvSpPr>
            <p:nvPr/>
          </p:nvSpPr>
          <p:spPr bwMode="auto">
            <a:xfrm>
              <a:off x="5600700" y="4000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sp>
          <p:nvSpPr>
            <p:cNvPr id="66592" name="TextBox 53"/>
            <p:cNvSpPr txBox="1">
              <a:spLocks noChangeArrowheads="1"/>
            </p:cNvSpPr>
            <p:nvPr/>
          </p:nvSpPr>
          <p:spPr bwMode="auto">
            <a:xfrm>
              <a:off x="8101013" y="4000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66593" name="TextBox 53"/>
            <p:cNvSpPr txBox="1">
              <a:spLocks noChangeArrowheads="1"/>
            </p:cNvSpPr>
            <p:nvPr/>
          </p:nvSpPr>
          <p:spPr bwMode="auto">
            <a:xfrm>
              <a:off x="10401300" y="4027488"/>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pic>
        <p:nvPicPr>
          <p:cNvPr id="66570" name="Picture 53"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66571" name="Group 55"/>
          <p:cNvGrpSpPr>
            <a:grpSpLocks/>
          </p:cNvGrpSpPr>
          <p:nvPr/>
        </p:nvGrpSpPr>
        <p:grpSpPr bwMode="auto">
          <a:xfrm>
            <a:off x="325438" y="1616075"/>
            <a:ext cx="3425825" cy="5187950"/>
            <a:chOff x="421417" y="2261407"/>
            <a:chExt cx="4426324" cy="7263590"/>
          </a:xfrm>
        </p:grpSpPr>
        <p:grpSp>
          <p:nvGrpSpPr>
            <p:cNvPr id="66576" name="Group 82"/>
            <p:cNvGrpSpPr>
              <a:grpSpLocks/>
            </p:cNvGrpSpPr>
            <p:nvPr/>
          </p:nvGrpSpPr>
          <p:grpSpPr bwMode="auto">
            <a:xfrm>
              <a:off x="421417" y="2261407"/>
              <a:ext cx="4426324" cy="7263590"/>
              <a:chOff x="80891" y="3033303"/>
              <a:chExt cx="5100710" cy="6278942"/>
            </a:xfrm>
          </p:grpSpPr>
          <p:pic>
            <p:nvPicPr>
              <p:cNvPr id="66578"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6579" name="Group 29"/>
              <p:cNvGrpSpPr>
                <a:grpSpLocks/>
              </p:cNvGrpSpPr>
              <p:nvPr/>
            </p:nvGrpSpPr>
            <p:grpSpPr bwMode="auto">
              <a:xfrm>
                <a:off x="80891" y="3033303"/>
                <a:ext cx="5100710" cy="6278942"/>
                <a:chOff x="80891" y="3033303"/>
                <a:chExt cx="5100710" cy="6278942"/>
              </a:xfrm>
            </p:grpSpPr>
            <p:sp>
              <p:nvSpPr>
                <p:cNvPr id="6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6587"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6577" name="TextBox 5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6573" name="TextBox 69"/>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سرویس بهداشتی بنا</a:t>
            </a:r>
            <a:endParaRPr lang="en-US" sz="1000">
              <a:latin typeface="Calibri" pitchFamily="34" charset="0"/>
              <a:cs typeface="B Nazanin" pitchFamily="2" charset="-78"/>
            </a:endParaRPr>
          </a:p>
        </p:txBody>
      </p:sp>
      <p:pic>
        <p:nvPicPr>
          <p:cNvPr id="66574"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1" name="Slide Number Placeholder 36"/>
          <p:cNvSpPr>
            <a:spLocks noGrp="1"/>
          </p:cNvSpPr>
          <p:nvPr>
            <p:ph type="sldNum" sz="quarter" idx="12"/>
          </p:nvPr>
        </p:nvSpPr>
        <p:spPr>
          <a:xfrm>
            <a:off x="3525838" y="6438900"/>
            <a:ext cx="2311400" cy="365125"/>
          </a:xfrm>
        </p:spPr>
        <p:txBody>
          <a:bodyPr/>
          <a:lstStyle/>
          <a:p>
            <a:pPr>
              <a:defRPr/>
            </a:pPr>
            <a:fld id="{250576D0-68C1-40C3-8AA9-258B3DFFA505}" type="slidenum">
              <a:rPr lang="en-US" smtClean="0">
                <a:latin typeface="F_jalal" pitchFamily="2" charset="0"/>
              </a:rPr>
              <a:pPr>
                <a:defRPr/>
              </a:pPr>
              <a:t>64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758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758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7591" name="Group 65"/>
          <p:cNvGrpSpPr>
            <a:grpSpLocks/>
          </p:cNvGrpSpPr>
          <p:nvPr/>
        </p:nvGrpSpPr>
        <p:grpSpPr bwMode="auto">
          <a:xfrm>
            <a:off x="3419475" y="3538538"/>
            <a:ext cx="2976563" cy="2717800"/>
            <a:chOff x="3214678" y="2854336"/>
            <a:chExt cx="2746646" cy="2717804"/>
          </a:xfrm>
        </p:grpSpPr>
        <p:sp>
          <p:nvSpPr>
            <p:cNvPr id="67625" name="AutoShape 8"/>
            <p:cNvSpPr>
              <a:spLocks noChangeArrowheads="1"/>
            </p:cNvSpPr>
            <p:nvPr/>
          </p:nvSpPr>
          <p:spPr bwMode="gray">
            <a:xfrm>
              <a:off x="518850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7626"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67627" name="Oval 78"/>
            <p:cNvSpPr>
              <a:spLocks noChangeArrowheads="1"/>
            </p:cNvSpPr>
            <p:nvPr/>
          </p:nvSpPr>
          <p:spPr bwMode="auto">
            <a:xfrm>
              <a:off x="3984537" y="3214702"/>
              <a:ext cx="571449" cy="500067"/>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7592" name="Group 42"/>
          <p:cNvGrpSpPr>
            <a:grpSpLocks/>
          </p:cNvGrpSpPr>
          <p:nvPr/>
        </p:nvGrpSpPr>
        <p:grpSpPr bwMode="auto">
          <a:xfrm>
            <a:off x="6419850" y="3756025"/>
            <a:ext cx="2011363" cy="2728913"/>
            <a:chOff x="6072198" y="1643050"/>
            <a:chExt cx="2214578" cy="3241305"/>
          </a:xfrm>
        </p:grpSpPr>
        <p:cxnSp>
          <p:nvCxnSpPr>
            <p:cNvPr id="67618" name="Straight Arrow Connector 106"/>
            <p:cNvCxnSpPr>
              <a:cxnSpLocks noChangeShapeType="1"/>
            </p:cNvCxnSpPr>
            <p:nvPr/>
          </p:nvCxnSpPr>
          <p:spPr bwMode="auto">
            <a:xfrm rot="5400000" flipH="1" flipV="1">
              <a:off x="7179487" y="4179099"/>
              <a:ext cx="642942" cy="0"/>
            </a:xfrm>
            <a:prstGeom prst="straightConnector1">
              <a:avLst/>
            </a:prstGeom>
            <a:noFill/>
            <a:ln w="38100" algn="ctr">
              <a:solidFill>
                <a:srgbClr val="921A37"/>
              </a:solidFill>
              <a:round/>
              <a:headEnd/>
              <a:tailEnd type="arrow" w="med" len="med"/>
            </a:ln>
          </p:spPr>
        </p:cxnSp>
        <p:sp>
          <p:nvSpPr>
            <p:cNvPr id="40" name="Rectangle 39"/>
            <p:cNvSpPr/>
            <p:nvPr/>
          </p:nvSpPr>
          <p:spPr bwMode="auto">
            <a:xfrm>
              <a:off x="7358082" y="4500569"/>
              <a:ext cx="269788" cy="383786"/>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1" name="Rectangle 40"/>
            <p:cNvSpPr/>
            <p:nvPr/>
          </p:nvSpPr>
          <p:spPr bwMode="auto">
            <a:xfrm>
              <a:off x="6715140" y="4500569"/>
              <a:ext cx="269788" cy="383786"/>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2</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2" name="Rectangle 41"/>
            <p:cNvSpPr/>
            <p:nvPr/>
          </p:nvSpPr>
          <p:spPr bwMode="auto">
            <a:xfrm>
              <a:off x="6286512" y="4214818"/>
              <a:ext cx="269788" cy="383786"/>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3</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pic>
          <p:nvPicPr>
            <p:cNvPr id="67622" name="Picture 74" descr="پلان وهمکف خطوط برش.png"/>
            <p:cNvPicPr>
              <a:picLocks noChangeAspect="1"/>
            </p:cNvPicPr>
            <p:nvPr/>
          </p:nvPicPr>
          <p:blipFill>
            <a:blip r:embed="rId5">
              <a:clrChange>
                <a:clrFrom>
                  <a:srgbClr val="FFFFFF"/>
                </a:clrFrom>
                <a:clrTo>
                  <a:srgbClr val="FFFFFF">
                    <a:alpha val="0"/>
                  </a:srgbClr>
                </a:clrTo>
              </a:clrChange>
            </a:blip>
            <a:srcRect l="16222" t="49164" r="70190" b="34477"/>
            <a:stretch>
              <a:fillRect/>
            </a:stretch>
          </p:blipFill>
          <p:spPr bwMode="auto">
            <a:xfrm rot="5400000">
              <a:off x="6041440" y="1673808"/>
              <a:ext cx="2276094" cy="2214578"/>
            </a:xfrm>
            <a:prstGeom prst="rect">
              <a:avLst/>
            </a:prstGeom>
            <a:noFill/>
            <a:ln w="9525">
              <a:noFill/>
              <a:miter lim="800000"/>
              <a:headEnd/>
              <a:tailEnd/>
            </a:ln>
          </p:spPr>
        </p:pic>
        <p:cxnSp>
          <p:nvCxnSpPr>
            <p:cNvPr id="67623" name="Straight Arrow Connector 106"/>
            <p:cNvCxnSpPr>
              <a:cxnSpLocks noChangeShapeType="1"/>
            </p:cNvCxnSpPr>
            <p:nvPr/>
          </p:nvCxnSpPr>
          <p:spPr bwMode="auto">
            <a:xfrm rot="5400000" flipH="1" flipV="1">
              <a:off x="6536545" y="4179099"/>
              <a:ext cx="642942" cy="1588"/>
            </a:xfrm>
            <a:prstGeom prst="straightConnector1">
              <a:avLst/>
            </a:prstGeom>
            <a:noFill/>
            <a:ln w="38100" algn="ctr">
              <a:solidFill>
                <a:srgbClr val="921A37"/>
              </a:solidFill>
              <a:round/>
              <a:headEnd/>
              <a:tailEnd type="arrow" w="med" len="med"/>
            </a:ln>
          </p:spPr>
        </p:cxnSp>
        <p:cxnSp>
          <p:nvCxnSpPr>
            <p:cNvPr id="67624" name="Straight Arrow Connector 106"/>
            <p:cNvCxnSpPr>
              <a:cxnSpLocks noChangeShapeType="1"/>
            </p:cNvCxnSpPr>
            <p:nvPr/>
          </p:nvCxnSpPr>
          <p:spPr bwMode="auto">
            <a:xfrm rot="5400000" flipH="1" flipV="1">
              <a:off x="6159514" y="4000504"/>
              <a:ext cx="428628" cy="0"/>
            </a:xfrm>
            <a:prstGeom prst="straightConnector1">
              <a:avLst/>
            </a:prstGeom>
            <a:noFill/>
            <a:ln w="38100" algn="ctr">
              <a:solidFill>
                <a:srgbClr val="921A37"/>
              </a:solidFill>
              <a:round/>
              <a:headEnd/>
              <a:tailEnd type="arrow" w="med" len="med"/>
            </a:ln>
          </p:spPr>
        </p:cxnSp>
      </p:grpSp>
      <p:grpSp>
        <p:nvGrpSpPr>
          <p:cNvPr id="67593" name="Group 45"/>
          <p:cNvGrpSpPr>
            <a:grpSpLocks/>
          </p:cNvGrpSpPr>
          <p:nvPr/>
        </p:nvGrpSpPr>
        <p:grpSpPr bwMode="auto">
          <a:xfrm>
            <a:off x="3870325" y="1673225"/>
            <a:ext cx="4487863" cy="2017713"/>
            <a:chOff x="5000625" y="1700213"/>
            <a:chExt cx="5800725" cy="2825969"/>
          </a:xfrm>
        </p:grpSpPr>
        <p:sp>
          <p:nvSpPr>
            <p:cNvPr id="67612" name="TextBox 53"/>
            <p:cNvSpPr txBox="1">
              <a:spLocks noChangeArrowheads="1"/>
            </p:cNvSpPr>
            <p:nvPr/>
          </p:nvSpPr>
          <p:spPr bwMode="auto">
            <a:xfrm>
              <a:off x="5400674" y="4000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sp>
          <p:nvSpPr>
            <p:cNvPr id="67613" name="TextBox 53"/>
            <p:cNvSpPr txBox="1">
              <a:spLocks noChangeArrowheads="1"/>
            </p:cNvSpPr>
            <p:nvPr/>
          </p:nvSpPr>
          <p:spPr bwMode="auto">
            <a:xfrm>
              <a:off x="7400925" y="4000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67614" name="TextBox 53"/>
            <p:cNvSpPr txBox="1">
              <a:spLocks noChangeArrowheads="1"/>
            </p:cNvSpPr>
            <p:nvPr/>
          </p:nvSpPr>
          <p:spPr bwMode="auto">
            <a:xfrm>
              <a:off x="9701214" y="4000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67615" name="Picture 33" descr="E:\memari\maremat\قلی جدید\IMG_4038.jpg"/>
            <p:cNvPicPr>
              <a:picLocks noChangeAspect="1" noChangeArrowheads="1"/>
            </p:cNvPicPr>
            <p:nvPr/>
          </p:nvPicPr>
          <p:blipFill>
            <a:blip r:embed="rId6">
              <a:lum contrast="20000"/>
            </a:blip>
            <a:srcRect/>
            <a:stretch>
              <a:fillRect/>
            </a:stretch>
          </p:blipFill>
          <p:spPr bwMode="auto">
            <a:xfrm>
              <a:off x="8958263" y="1700213"/>
              <a:ext cx="1843087" cy="2343150"/>
            </a:xfrm>
            <a:prstGeom prst="rect">
              <a:avLst/>
            </a:prstGeom>
            <a:noFill/>
            <a:ln w="9525">
              <a:noFill/>
              <a:miter lim="800000"/>
              <a:headEnd/>
              <a:tailEnd/>
            </a:ln>
          </p:spPr>
        </p:pic>
        <p:pic>
          <p:nvPicPr>
            <p:cNvPr id="67616" name="Picture 2" descr="E:\memari\maremat\قلی جدید\IMG_4041.jpg"/>
            <p:cNvPicPr>
              <a:picLocks noChangeAspect="1" noChangeArrowheads="1"/>
            </p:cNvPicPr>
            <p:nvPr/>
          </p:nvPicPr>
          <p:blipFill>
            <a:blip r:embed="rId7">
              <a:lum contrast="20000"/>
            </a:blip>
            <a:srcRect l="24725" t="7526" r="34062" b="13467"/>
            <a:stretch>
              <a:fillRect/>
            </a:stretch>
          </p:blipFill>
          <p:spPr bwMode="auto">
            <a:xfrm>
              <a:off x="5000625" y="1720850"/>
              <a:ext cx="1200150" cy="2200275"/>
            </a:xfrm>
            <a:prstGeom prst="rect">
              <a:avLst/>
            </a:prstGeom>
            <a:noFill/>
            <a:ln w="9525">
              <a:noFill/>
              <a:miter lim="800000"/>
              <a:headEnd/>
              <a:tailEnd/>
            </a:ln>
          </p:spPr>
        </p:pic>
        <p:pic>
          <p:nvPicPr>
            <p:cNvPr id="67617" name="Picture 31" descr="E:\memari\maremat\قلی جدید\IMG_4037.jpg"/>
            <p:cNvPicPr>
              <a:picLocks noChangeAspect="1" noChangeArrowheads="1"/>
            </p:cNvPicPr>
            <p:nvPr/>
          </p:nvPicPr>
          <p:blipFill>
            <a:blip r:embed="rId8"/>
            <a:srcRect/>
            <a:stretch>
              <a:fillRect/>
            </a:stretch>
          </p:blipFill>
          <p:spPr bwMode="auto">
            <a:xfrm>
              <a:off x="6657975" y="1700213"/>
              <a:ext cx="1800225" cy="2300287"/>
            </a:xfrm>
            <a:prstGeom prst="rect">
              <a:avLst/>
            </a:prstGeom>
            <a:noFill/>
            <a:ln w="9525">
              <a:noFill/>
              <a:miter lim="800000"/>
              <a:headEnd/>
              <a:tailEnd/>
            </a:ln>
          </p:spPr>
        </p:pic>
      </p:grpSp>
      <p:pic>
        <p:nvPicPr>
          <p:cNvPr id="67594" name="Picture 53"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67595" name="Group 55"/>
          <p:cNvGrpSpPr>
            <a:grpSpLocks/>
          </p:cNvGrpSpPr>
          <p:nvPr/>
        </p:nvGrpSpPr>
        <p:grpSpPr bwMode="auto">
          <a:xfrm>
            <a:off x="325438" y="1616075"/>
            <a:ext cx="3425825" cy="5187950"/>
            <a:chOff x="421417" y="2261407"/>
            <a:chExt cx="4426324" cy="7263590"/>
          </a:xfrm>
        </p:grpSpPr>
        <p:grpSp>
          <p:nvGrpSpPr>
            <p:cNvPr id="67600" name="Group 82"/>
            <p:cNvGrpSpPr>
              <a:grpSpLocks/>
            </p:cNvGrpSpPr>
            <p:nvPr/>
          </p:nvGrpSpPr>
          <p:grpSpPr bwMode="auto">
            <a:xfrm>
              <a:off x="421417" y="2261407"/>
              <a:ext cx="4426324" cy="7263590"/>
              <a:chOff x="80891" y="3033303"/>
              <a:chExt cx="5100710" cy="6278942"/>
            </a:xfrm>
          </p:grpSpPr>
          <p:pic>
            <p:nvPicPr>
              <p:cNvPr id="67602"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7603" name="Group 29"/>
              <p:cNvGrpSpPr>
                <a:grpSpLocks/>
              </p:cNvGrpSpPr>
              <p:nvPr/>
            </p:nvGrpSpPr>
            <p:grpSpPr bwMode="auto">
              <a:xfrm>
                <a:off x="80891" y="3033303"/>
                <a:ext cx="5100710" cy="6278942"/>
                <a:chOff x="80891" y="3033303"/>
                <a:chExt cx="5100710" cy="6278942"/>
              </a:xfrm>
            </p:grpSpPr>
            <p:sp>
              <p:nvSpPr>
                <p:cNvPr id="6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7611"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7601" name="TextBox 5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7597" name="TextBox 69"/>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ایوان جنوبی</a:t>
            </a:r>
            <a:endParaRPr lang="en-US" sz="1000">
              <a:latin typeface="Calibri" pitchFamily="34" charset="0"/>
              <a:cs typeface="B Nazanin" pitchFamily="2" charset="-78"/>
            </a:endParaRPr>
          </a:p>
        </p:txBody>
      </p:sp>
      <p:pic>
        <p:nvPicPr>
          <p:cNvPr id="67598"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76AE0EFE-F77A-47FA-A966-49E9D08F44BF}" type="slidenum">
              <a:rPr lang="en-US" smtClean="0">
                <a:latin typeface="F_jalal" pitchFamily="2" charset="0"/>
              </a:rPr>
              <a:pPr>
                <a:defRPr/>
              </a:pPr>
              <a:t>65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861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861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8615" name="Group 65"/>
          <p:cNvGrpSpPr>
            <a:grpSpLocks/>
          </p:cNvGrpSpPr>
          <p:nvPr/>
        </p:nvGrpSpPr>
        <p:grpSpPr bwMode="auto">
          <a:xfrm>
            <a:off x="3482975" y="3657600"/>
            <a:ext cx="3081338" cy="2717800"/>
            <a:chOff x="3214678" y="2854336"/>
            <a:chExt cx="2844526" cy="2717804"/>
          </a:xfrm>
        </p:grpSpPr>
        <p:sp>
          <p:nvSpPr>
            <p:cNvPr id="68650"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8651"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68652" name="Oval 78"/>
            <p:cNvSpPr>
              <a:spLocks noChangeArrowheads="1"/>
            </p:cNvSpPr>
            <p:nvPr/>
          </p:nvSpPr>
          <p:spPr bwMode="auto">
            <a:xfrm>
              <a:off x="4214810" y="3140088"/>
              <a:ext cx="642942" cy="571504"/>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8616" name="Group 37"/>
          <p:cNvGrpSpPr>
            <a:grpSpLocks/>
          </p:cNvGrpSpPr>
          <p:nvPr/>
        </p:nvGrpSpPr>
        <p:grpSpPr bwMode="auto">
          <a:xfrm>
            <a:off x="6578600" y="4086225"/>
            <a:ext cx="1624013" cy="2500313"/>
            <a:chOff x="8501063" y="5400675"/>
            <a:chExt cx="2100262" cy="3500438"/>
          </a:xfrm>
        </p:grpSpPr>
        <p:pic>
          <p:nvPicPr>
            <p:cNvPr id="68644" name="Picture 74" descr="پلان وهمکف خطوط برش.png"/>
            <p:cNvPicPr>
              <a:picLocks noChangeAspect="1"/>
            </p:cNvPicPr>
            <p:nvPr/>
          </p:nvPicPr>
          <p:blipFill>
            <a:blip r:embed="rId6">
              <a:clrChange>
                <a:clrFrom>
                  <a:srgbClr val="FFFFFF"/>
                </a:clrFrom>
                <a:clrTo>
                  <a:srgbClr val="FFFFFF">
                    <a:alpha val="0"/>
                  </a:srgbClr>
                </a:clrTo>
              </a:clrChange>
            </a:blip>
            <a:srcRect l="48222" t="14999" r="36076" b="68500"/>
            <a:stretch>
              <a:fillRect/>
            </a:stretch>
          </p:blipFill>
          <p:spPr bwMode="auto">
            <a:xfrm>
              <a:off x="8501063" y="5400675"/>
              <a:ext cx="2100262" cy="2700338"/>
            </a:xfrm>
            <a:prstGeom prst="rect">
              <a:avLst/>
            </a:prstGeom>
            <a:noFill/>
            <a:ln w="9525">
              <a:noFill/>
              <a:miter lim="800000"/>
              <a:headEnd/>
              <a:tailEnd/>
            </a:ln>
          </p:spPr>
        </p:pic>
        <p:cxnSp>
          <p:nvCxnSpPr>
            <p:cNvPr id="68645" name="Straight Arrow Connector 106"/>
            <p:cNvCxnSpPr>
              <a:cxnSpLocks noChangeShapeType="1"/>
            </p:cNvCxnSpPr>
            <p:nvPr/>
          </p:nvCxnSpPr>
          <p:spPr bwMode="auto">
            <a:xfrm rot="5400000" flipH="1" flipV="1">
              <a:off x="9001125" y="7200900"/>
              <a:ext cx="800100" cy="0"/>
            </a:xfrm>
            <a:prstGeom prst="straightConnector1">
              <a:avLst/>
            </a:prstGeom>
            <a:noFill/>
            <a:ln w="38100" algn="ctr">
              <a:solidFill>
                <a:srgbClr val="921A37"/>
              </a:solidFill>
              <a:round/>
              <a:headEnd/>
              <a:tailEnd type="arrow" w="med" len="med"/>
            </a:ln>
          </p:spPr>
        </p:cxnSp>
        <p:sp>
          <p:nvSpPr>
            <p:cNvPr id="41" name="Rectangle 40"/>
            <p:cNvSpPr/>
            <p:nvPr/>
          </p:nvSpPr>
          <p:spPr bwMode="auto">
            <a:xfrm>
              <a:off x="9223518" y="7700984"/>
              <a:ext cx="377703" cy="461050"/>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8647" name="Straight Arrow Connector 106"/>
            <p:cNvCxnSpPr>
              <a:cxnSpLocks noChangeShapeType="1"/>
            </p:cNvCxnSpPr>
            <p:nvPr/>
          </p:nvCxnSpPr>
          <p:spPr bwMode="auto">
            <a:xfrm>
              <a:off x="9201150" y="6700838"/>
              <a:ext cx="500063" cy="1587"/>
            </a:xfrm>
            <a:prstGeom prst="straightConnector1">
              <a:avLst/>
            </a:prstGeom>
            <a:noFill/>
            <a:ln w="38100" algn="ctr">
              <a:solidFill>
                <a:srgbClr val="921A37"/>
              </a:solidFill>
              <a:round/>
              <a:headEnd/>
              <a:tailEnd type="arrow" w="med" len="med"/>
            </a:ln>
          </p:spPr>
        </p:cxnSp>
        <p:sp>
          <p:nvSpPr>
            <p:cNvPr id="43" name="Rectangle 42"/>
            <p:cNvSpPr/>
            <p:nvPr/>
          </p:nvSpPr>
          <p:spPr bwMode="auto">
            <a:xfrm>
              <a:off x="8901130" y="6500825"/>
              <a:ext cx="377703" cy="461050"/>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68649" name="Straight Arrow Connector 106"/>
            <p:cNvCxnSpPr>
              <a:cxnSpLocks noChangeShapeType="1"/>
            </p:cNvCxnSpPr>
            <p:nvPr/>
          </p:nvCxnSpPr>
          <p:spPr bwMode="auto">
            <a:xfrm rot="5400000" flipH="1" flipV="1">
              <a:off x="9001125" y="8501063"/>
              <a:ext cx="800100" cy="0"/>
            </a:xfrm>
            <a:prstGeom prst="straightConnector1">
              <a:avLst/>
            </a:prstGeom>
            <a:noFill/>
            <a:ln w="38100" algn="ctr">
              <a:solidFill>
                <a:srgbClr val="921A37"/>
              </a:solidFill>
              <a:round/>
              <a:headEnd/>
              <a:tailEnd type="arrow" w="med" len="med"/>
            </a:ln>
          </p:spPr>
        </p:cxnSp>
      </p:grpSp>
      <p:grpSp>
        <p:nvGrpSpPr>
          <p:cNvPr id="68617" name="Group 44"/>
          <p:cNvGrpSpPr>
            <a:grpSpLocks/>
          </p:cNvGrpSpPr>
          <p:nvPr/>
        </p:nvGrpSpPr>
        <p:grpSpPr bwMode="auto">
          <a:xfrm>
            <a:off x="2870200" y="1706563"/>
            <a:ext cx="6327775" cy="2305050"/>
            <a:chOff x="3500438" y="2200275"/>
            <a:chExt cx="8177212" cy="3226019"/>
          </a:xfrm>
        </p:grpSpPr>
        <p:pic>
          <p:nvPicPr>
            <p:cNvPr id="68636" name="Picture 3" descr="E:\memari\maremat\قلی جدید\maryami\26102009.jpg"/>
            <p:cNvPicPr>
              <a:picLocks noChangeAspect="1" noChangeArrowheads="1"/>
            </p:cNvPicPr>
            <p:nvPr/>
          </p:nvPicPr>
          <p:blipFill>
            <a:blip r:embed="rId7">
              <a:lum bright="10000" contrast="20000"/>
            </a:blip>
            <a:srcRect/>
            <a:stretch>
              <a:fillRect/>
            </a:stretch>
          </p:blipFill>
          <p:spPr bwMode="auto">
            <a:xfrm>
              <a:off x="5400675" y="2249488"/>
              <a:ext cx="1676400" cy="2133600"/>
            </a:xfrm>
            <a:prstGeom prst="rect">
              <a:avLst/>
            </a:prstGeom>
            <a:noFill/>
            <a:ln w="9525">
              <a:noFill/>
              <a:miter lim="800000"/>
              <a:headEnd/>
              <a:tailEnd/>
            </a:ln>
          </p:spPr>
        </p:pic>
        <p:pic>
          <p:nvPicPr>
            <p:cNvPr id="68637" name="Picture 4" descr="E:\memari\maremat\قلی جدید\maryami\26102009001.jpg"/>
            <p:cNvPicPr>
              <a:picLocks noChangeAspect="1" noChangeArrowheads="1"/>
            </p:cNvPicPr>
            <p:nvPr/>
          </p:nvPicPr>
          <p:blipFill>
            <a:blip r:embed="rId8">
              <a:lum bright="10000" contrast="20000"/>
            </a:blip>
            <a:srcRect/>
            <a:stretch>
              <a:fillRect/>
            </a:stretch>
          </p:blipFill>
          <p:spPr bwMode="auto">
            <a:xfrm>
              <a:off x="3500438" y="2249488"/>
              <a:ext cx="1733550" cy="1300163"/>
            </a:xfrm>
            <a:prstGeom prst="rect">
              <a:avLst/>
            </a:prstGeom>
            <a:noFill/>
            <a:ln w="9525">
              <a:noFill/>
              <a:miter lim="800000"/>
              <a:headEnd/>
              <a:tailEnd/>
            </a:ln>
          </p:spPr>
        </p:pic>
        <p:sp>
          <p:nvSpPr>
            <p:cNvPr id="68638" name="TextBox 53"/>
            <p:cNvSpPr txBox="1">
              <a:spLocks noChangeArrowheads="1"/>
            </p:cNvSpPr>
            <p:nvPr/>
          </p:nvSpPr>
          <p:spPr bwMode="auto">
            <a:xfrm>
              <a:off x="6000750" y="4459288"/>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sp>
          <p:nvSpPr>
            <p:cNvPr id="68639" name="TextBox 53"/>
            <p:cNvSpPr txBox="1">
              <a:spLocks noChangeArrowheads="1"/>
            </p:cNvSpPr>
            <p:nvPr/>
          </p:nvSpPr>
          <p:spPr bwMode="auto">
            <a:xfrm>
              <a:off x="4100513" y="3621088"/>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pic>
          <p:nvPicPr>
            <p:cNvPr id="68640" name="Picture 23" descr="E:\memari\maremat\rosta2\9\S7305126.JPG"/>
            <p:cNvPicPr>
              <a:picLocks noChangeAspect="1" noChangeArrowheads="1"/>
            </p:cNvPicPr>
            <p:nvPr/>
          </p:nvPicPr>
          <p:blipFill>
            <a:blip r:embed="rId9">
              <a:lum contrast="20000"/>
            </a:blip>
            <a:srcRect/>
            <a:stretch>
              <a:fillRect/>
            </a:stretch>
          </p:blipFill>
          <p:spPr bwMode="auto">
            <a:xfrm>
              <a:off x="7324725" y="2200275"/>
              <a:ext cx="2076450" cy="2767013"/>
            </a:xfrm>
            <a:prstGeom prst="rect">
              <a:avLst/>
            </a:prstGeom>
            <a:noFill/>
            <a:ln w="9525">
              <a:noFill/>
              <a:miter lim="800000"/>
              <a:headEnd/>
              <a:tailEnd/>
            </a:ln>
          </p:spPr>
        </p:pic>
        <p:sp>
          <p:nvSpPr>
            <p:cNvPr id="68641" name="TextBox 53"/>
            <p:cNvSpPr txBox="1">
              <a:spLocks noChangeArrowheads="1"/>
            </p:cNvSpPr>
            <p:nvPr/>
          </p:nvSpPr>
          <p:spPr bwMode="auto">
            <a:xfrm>
              <a:off x="10401300" y="4900612"/>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68642" name="Picture 24" descr="E:\memari\maremat\قلی خان\IMG_3964.jpg"/>
            <p:cNvPicPr>
              <a:picLocks noChangeAspect="1" noChangeArrowheads="1"/>
            </p:cNvPicPr>
            <p:nvPr/>
          </p:nvPicPr>
          <p:blipFill>
            <a:blip r:embed="rId10">
              <a:lum contrast="20000"/>
            </a:blip>
            <a:srcRect/>
            <a:stretch>
              <a:fillRect/>
            </a:stretch>
          </p:blipFill>
          <p:spPr bwMode="auto">
            <a:xfrm>
              <a:off x="9601200" y="2200275"/>
              <a:ext cx="2076450" cy="2767013"/>
            </a:xfrm>
            <a:prstGeom prst="rect">
              <a:avLst/>
            </a:prstGeom>
            <a:noFill/>
            <a:ln w="9525">
              <a:noFill/>
              <a:miter lim="800000"/>
              <a:headEnd/>
              <a:tailEnd/>
            </a:ln>
          </p:spPr>
        </p:pic>
        <p:sp>
          <p:nvSpPr>
            <p:cNvPr id="68643" name="TextBox 53"/>
            <p:cNvSpPr txBox="1">
              <a:spLocks noChangeArrowheads="1"/>
            </p:cNvSpPr>
            <p:nvPr/>
          </p:nvSpPr>
          <p:spPr bwMode="auto">
            <a:xfrm>
              <a:off x="8201025" y="4900612"/>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pic>
        <p:nvPicPr>
          <p:cNvPr id="68618" name="Picture 55"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68619" name="Group 56"/>
          <p:cNvGrpSpPr>
            <a:grpSpLocks/>
          </p:cNvGrpSpPr>
          <p:nvPr/>
        </p:nvGrpSpPr>
        <p:grpSpPr bwMode="auto">
          <a:xfrm>
            <a:off x="325438" y="1616075"/>
            <a:ext cx="3425825" cy="5187950"/>
            <a:chOff x="421417" y="2261407"/>
            <a:chExt cx="4426324" cy="7263590"/>
          </a:xfrm>
        </p:grpSpPr>
        <p:grpSp>
          <p:nvGrpSpPr>
            <p:cNvPr id="68624" name="Group 82"/>
            <p:cNvGrpSpPr>
              <a:grpSpLocks/>
            </p:cNvGrpSpPr>
            <p:nvPr/>
          </p:nvGrpSpPr>
          <p:grpSpPr bwMode="auto">
            <a:xfrm>
              <a:off x="421417" y="2261407"/>
              <a:ext cx="4426324" cy="7263590"/>
              <a:chOff x="80891" y="3033303"/>
              <a:chExt cx="5100710" cy="6278942"/>
            </a:xfrm>
          </p:grpSpPr>
          <p:pic>
            <p:nvPicPr>
              <p:cNvPr id="68626"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8627" name="Group 29"/>
              <p:cNvGrpSpPr>
                <a:grpSpLocks/>
              </p:cNvGrpSpPr>
              <p:nvPr/>
            </p:nvGrpSpPr>
            <p:grpSpPr bwMode="auto">
              <a:xfrm>
                <a:off x="80891" y="3033303"/>
                <a:ext cx="5100710" cy="6278942"/>
                <a:chOff x="80891" y="3033303"/>
                <a:chExt cx="5100710" cy="6278942"/>
              </a:xfrm>
            </p:grpSpPr>
            <p:sp>
              <p:nvSpPr>
                <p:cNvPr id="6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3"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8635"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8625" name="TextBox 5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8621" name="TextBox 70"/>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ایوان قبله</a:t>
            </a:r>
            <a:endParaRPr lang="en-US" sz="1000">
              <a:latin typeface="Calibri" pitchFamily="34" charset="0"/>
              <a:cs typeface="B Nazanin" pitchFamily="2" charset="-78"/>
            </a:endParaRPr>
          </a:p>
        </p:txBody>
      </p:sp>
      <p:pic>
        <p:nvPicPr>
          <p:cNvPr id="68622"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1" name="Slide Number Placeholder 36"/>
          <p:cNvSpPr>
            <a:spLocks noGrp="1"/>
          </p:cNvSpPr>
          <p:nvPr>
            <p:ph type="sldNum" sz="quarter" idx="12"/>
          </p:nvPr>
        </p:nvSpPr>
        <p:spPr>
          <a:xfrm>
            <a:off x="3525838" y="6438900"/>
            <a:ext cx="2311400" cy="365125"/>
          </a:xfrm>
        </p:spPr>
        <p:txBody>
          <a:bodyPr/>
          <a:lstStyle/>
          <a:p>
            <a:pPr>
              <a:defRPr/>
            </a:pPr>
            <a:fld id="{186376B1-BEDE-45BA-8B68-5AC7102F8034}" type="slidenum">
              <a:rPr lang="en-US" smtClean="0">
                <a:latin typeface="F_jalal" pitchFamily="2" charset="0"/>
              </a:rPr>
              <a:pPr>
                <a:defRPr/>
              </a:pPr>
              <a:t>66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6963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6963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9639" name="Group 65"/>
          <p:cNvGrpSpPr>
            <a:grpSpLocks/>
          </p:cNvGrpSpPr>
          <p:nvPr/>
        </p:nvGrpSpPr>
        <p:grpSpPr bwMode="auto">
          <a:xfrm>
            <a:off x="3482975" y="3595688"/>
            <a:ext cx="3081338" cy="2717800"/>
            <a:chOff x="3214678" y="2854336"/>
            <a:chExt cx="2844526" cy="2717804"/>
          </a:xfrm>
        </p:grpSpPr>
        <p:sp>
          <p:nvSpPr>
            <p:cNvPr id="69673"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69674"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69675" name="Oval 78"/>
            <p:cNvSpPr>
              <a:spLocks noChangeArrowheads="1"/>
            </p:cNvSpPr>
            <p:nvPr/>
          </p:nvSpPr>
          <p:spPr bwMode="auto">
            <a:xfrm>
              <a:off x="4643290" y="3140088"/>
              <a:ext cx="642942" cy="571504"/>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69640" name="Group 37"/>
          <p:cNvGrpSpPr>
            <a:grpSpLocks/>
          </p:cNvGrpSpPr>
          <p:nvPr/>
        </p:nvGrpSpPr>
        <p:grpSpPr bwMode="auto">
          <a:xfrm>
            <a:off x="3714750" y="1700213"/>
            <a:ext cx="4643438" cy="2038350"/>
            <a:chOff x="4800600" y="2100263"/>
            <a:chExt cx="6000750" cy="2852957"/>
          </a:xfrm>
        </p:grpSpPr>
        <p:pic>
          <p:nvPicPr>
            <p:cNvPr id="69667" name="Picture 2" descr="G:\mostanad\maryami\26102009002.jpg"/>
            <p:cNvPicPr>
              <a:picLocks noChangeAspect="1" noChangeArrowheads="1"/>
            </p:cNvPicPr>
            <p:nvPr/>
          </p:nvPicPr>
          <p:blipFill>
            <a:blip r:embed="rId6"/>
            <a:srcRect/>
            <a:stretch>
              <a:fillRect/>
            </a:stretch>
          </p:blipFill>
          <p:spPr bwMode="auto">
            <a:xfrm>
              <a:off x="9051925" y="2100263"/>
              <a:ext cx="1749425" cy="2332037"/>
            </a:xfrm>
            <a:prstGeom prst="rect">
              <a:avLst/>
            </a:prstGeom>
            <a:noFill/>
            <a:ln w="9525">
              <a:noFill/>
              <a:miter lim="800000"/>
              <a:headEnd/>
              <a:tailEnd/>
            </a:ln>
          </p:spPr>
        </p:pic>
        <p:sp>
          <p:nvSpPr>
            <p:cNvPr id="69668" name="TextBox 53"/>
            <p:cNvSpPr txBox="1">
              <a:spLocks noChangeArrowheads="1"/>
            </p:cNvSpPr>
            <p:nvPr/>
          </p:nvSpPr>
          <p:spPr bwMode="auto">
            <a:xfrm>
              <a:off x="9801225" y="4427538"/>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sp>
          <p:nvSpPr>
            <p:cNvPr id="69669" name="TextBox 53"/>
            <p:cNvSpPr txBox="1">
              <a:spLocks noChangeArrowheads="1"/>
            </p:cNvSpPr>
            <p:nvPr/>
          </p:nvSpPr>
          <p:spPr bwMode="auto">
            <a:xfrm>
              <a:off x="7500937" y="4300538"/>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pic>
          <p:nvPicPr>
            <p:cNvPr id="69670" name="Picture 3" descr="G:\mostanad\maryami\26102009004.jpg"/>
            <p:cNvPicPr>
              <a:picLocks noChangeAspect="1" noChangeArrowheads="1"/>
            </p:cNvPicPr>
            <p:nvPr/>
          </p:nvPicPr>
          <p:blipFill>
            <a:blip r:embed="rId7"/>
            <a:srcRect/>
            <a:stretch>
              <a:fillRect/>
            </a:stretch>
          </p:blipFill>
          <p:spPr bwMode="auto">
            <a:xfrm>
              <a:off x="6900863" y="2100263"/>
              <a:ext cx="1746250" cy="2300287"/>
            </a:xfrm>
            <a:prstGeom prst="rect">
              <a:avLst/>
            </a:prstGeom>
            <a:noFill/>
            <a:ln w="9525">
              <a:noFill/>
              <a:miter lim="800000"/>
              <a:headEnd/>
              <a:tailEnd/>
            </a:ln>
          </p:spPr>
        </p:pic>
        <p:pic>
          <p:nvPicPr>
            <p:cNvPr id="69671" name="Picture 4" descr="G:\mostanad\maryami\26102009006.jpg"/>
            <p:cNvPicPr>
              <a:picLocks noChangeAspect="1" noChangeArrowheads="1"/>
            </p:cNvPicPr>
            <p:nvPr/>
          </p:nvPicPr>
          <p:blipFill>
            <a:blip r:embed="rId8"/>
            <a:srcRect/>
            <a:stretch>
              <a:fillRect/>
            </a:stretch>
          </p:blipFill>
          <p:spPr bwMode="auto">
            <a:xfrm>
              <a:off x="4800600" y="2100263"/>
              <a:ext cx="1700213" cy="2300287"/>
            </a:xfrm>
            <a:prstGeom prst="rect">
              <a:avLst/>
            </a:prstGeom>
            <a:noFill/>
            <a:ln w="9525">
              <a:noFill/>
              <a:miter lim="800000"/>
              <a:headEnd/>
              <a:tailEnd/>
            </a:ln>
          </p:spPr>
        </p:pic>
        <p:sp>
          <p:nvSpPr>
            <p:cNvPr id="69672" name="TextBox 53"/>
            <p:cNvSpPr txBox="1">
              <a:spLocks noChangeArrowheads="1"/>
            </p:cNvSpPr>
            <p:nvPr/>
          </p:nvSpPr>
          <p:spPr bwMode="auto">
            <a:xfrm>
              <a:off x="5400675" y="4300538"/>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grpSp>
      <p:grpSp>
        <p:nvGrpSpPr>
          <p:cNvPr id="69641" name="Group 44"/>
          <p:cNvGrpSpPr>
            <a:grpSpLocks/>
          </p:cNvGrpSpPr>
          <p:nvPr/>
        </p:nvGrpSpPr>
        <p:grpSpPr bwMode="auto">
          <a:xfrm>
            <a:off x="6500813" y="3938588"/>
            <a:ext cx="1316037" cy="2352675"/>
            <a:chOff x="8401050" y="5280025"/>
            <a:chExt cx="1700213" cy="3294318"/>
          </a:xfrm>
        </p:grpSpPr>
        <p:pic>
          <p:nvPicPr>
            <p:cNvPr id="69660" name="Picture 74" descr="پلان وهمکف خطوط برش.png"/>
            <p:cNvPicPr>
              <a:picLocks noChangeAspect="1"/>
            </p:cNvPicPr>
            <p:nvPr/>
          </p:nvPicPr>
          <p:blipFill>
            <a:blip r:embed="rId9">
              <a:clrChange>
                <a:clrFrom>
                  <a:srgbClr val="FFFFFF"/>
                </a:clrFrom>
                <a:clrTo>
                  <a:srgbClr val="FFFFFF">
                    <a:alpha val="0"/>
                  </a:srgbClr>
                </a:clrTo>
              </a:clrChange>
            </a:blip>
            <a:srcRect l="67334" t="17441" r="21323" b="68268"/>
            <a:stretch>
              <a:fillRect/>
            </a:stretch>
          </p:blipFill>
          <p:spPr bwMode="auto">
            <a:xfrm>
              <a:off x="8401050" y="5280025"/>
              <a:ext cx="1700213" cy="2620963"/>
            </a:xfrm>
            <a:prstGeom prst="rect">
              <a:avLst/>
            </a:prstGeom>
            <a:noFill/>
            <a:ln w="9525">
              <a:noFill/>
              <a:miter lim="800000"/>
              <a:headEnd/>
              <a:tailEnd/>
            </a:ln>
          </p:spPr>
        </p:pic>
        <p:cxnSp>
          <p:nvCxnSpPr>
            <p:cNvPr id="69661" name="Straight Arrow Connector 106"/>
            <p:cNvCxnSpPr>
              <a:cxnSpLocks noChangeShapeType="1"/>
            </p:cNvCxnSpPr>
            <p:nvPr/>
          </p:nvCxnSpPr>
          <p:spPr bwMode="auto">
            <a:xfrm rot="5400000" flipH="1" flipV="1">
              <a:off x="8901113" y="7800975"/>
              <a:ext cx="800100" cy="0"/>
            </a:xfrm>
            <a:prstGeom prst="straightConnector1">
              <a:avLst/>
            </a:prstGeom>
            <a:noFill/>
            <a:ln w="38100" algn="ctr">
              <a:solidFill>
                <a:srgbClr val="921A37"/>
              </a:solidFill>
              <a:round/>
              <a:headEnd/>
              <a:tailEnd type="arrow" w="med" len="med"/>
            </a:ln>
          </p:spPr>
        </p:cxnSp>
        <p:cxnSp>
          <p:nvCxnSpPr>
            <p:cNvPr id="69662" name="Straight Arrow Connector 106"/>
            <p:cNvCxnSpPr>
              <a:cxnSpLocks noChangeShapeType="1"/>
            </p:cNvCxnSpPr>
            <p:nvPr/>
          </p:nvCxnSpPr>
          <p:spPr bwMode="auto">
            <a:xfrm rot="5400000" flipH="1" flipV="1">
              <a:off x="9052719" y="6350794"/>
              <a:ext cx="498475" cy="1587"/>
            </a:xfrm>
            <a:prstGeom prst="straightConnector1">
              <a:avLst/>
            </a:prstGeom>
            <a:noFill/>
            <a:ln w="38100" algn="ctr">
              <a:solidFill>
                <a:srgbClr val="921A37"/>
              </a:solidFill>
              <a:round/>
              <a:headEnd/>
              <a:tailEnd type="arrow" w="med" len="med"/>
            </a:ln>
          </p:spPr>
        </p:cxnSp>
        <p:cxnSp>
          <p:nvCxnSpPr>
            <p:cNvPr id="69663" name="Straight Arrow Connector 106"/>
            <p:cNvCxnSpPr>
              <a:cxnSpLocks noChangeShapeType="1"/>
            </p:cNvCxnSpPr>
            <p:nvPr/>
          </p:nvCxnSpPr>
          <p:spPr bwMode="auto">
            <a:xfrm rot="10800000">
              <a:off x="8601075" y="5900738"/>
              <a:ext cx="500063" cy="1587"/>
            </a:xfrm>
            <a:prstGeom prst="straightConnector1">
              <a:avLst/>
            </a:prstGeom>
            <a:noFill/>
            <a:ln w="38100" algn="ctr">
              <a:solidFill>
                <a:srgbClr val="921A37"/>
              </a:solidFill>
              <a:round/>
              <a:headEnd/>
              <a:tailEnd type="arrow" w="med" len="med"/>
            </a:ln>
          </p:spPr>
        </p:cxnSp>
        <p:sp>
          <p:nvSpPr>
            <p:cNvPr id="50" name="Rectangle 49"/>
            <p:cNvSpPr/>
            <p:nvPr/>
          </p:nvSpPr>
          <p:spPr bwMode="auto">
            <a:xfrm>
              <a:off x="9101156" y="8113290"/>
              <a:ext cx="377703" cy="461053"/>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51" name="Rectangle 50"/>
            <p:cNvSpPr/>
            <p:nvPr/>
          </p:nvSpPr>
          <p:spPr bwMode="auto">
            <a:xfrm>
              <a:off x="9001143" y="5700719"/>
              <a:ext cx="377703" cy="461053"/>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3</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52" name="Rectangle 51"/>
            <p:cNvSpPr/>
            <p:nvPr/>
          </p:nvSpPr>
          <p:spPr bwMode="auto">
            <a:xfrm>
              <a:off x="9101156" y="6500825"/>
              <a:ext cx="377703" cy="461053"/>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pic>
        <p:nvPicPr>
          <p:cNvPr id="69642" name="Picture 53"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69643" name="Group 55"/>
          <p:cNvGrpSpPr>
            <a:grpSpLocks/>
          </p:cNvGrpSpPr>
          <p:nvPr/>
        </p:nvGrpSpPr>
        <p:grpSpPr bwMode="auto">
          <a:xfrm>
            <a:off x="325438" y="1616075"/>
            <a:ext cx="3425825" cy="5187950"/>
            <a:chOff x="421417" y="2261407"/>
            <a:chExt cx="4426324" cy="7263590"/>
          </a:xfrm>
        </p:grpSpPr>
        <p:grpSp>
          <p:nvGrpSpPr>
            <p:cNvPr id="69648" name="Group 82"/>
            <p:cNvGrpSpPr>
              <a:grpSpLocks/>
            </p:cNvGrpSpPr>
            <p:nvPr/>
          </p:nvGrpSpPr>
          <p:grpSpPr bwMode="auto">
            <a:xfrm>
              <a:off x="421417" y="2261407"/>
              <a:ext cx="4426324" cy="7263590"/>
              <a:chOff x="80891" y="3033303"/>
              <a:chExt cx="5100710" cy="6278942"/>
            </a:xfrm>
          </p:grpSpPr>
          <p:pic>
            <p:nvPicPr>
              <p:cNvPr id="69650"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69651" name="Group 29"/>
              <p:cNvGrpSpPr>
                <a:grpSpLocks/>
              </p:cNvGrpSpPr>
              <p:nvPr/>
            </p:nvGrpSpPr>
            <p:grpSpPr bwMode="auto">
              <a:xfrm>
                <a:off x="80891" y="3033303"/>
                <a:ext cx="5100710" cy="6278942"/>
                <a:chOff x="80891" y="3033303"/>
                <a:chExt cx="5100710" cy="6278942"/>
              </a:xfrm>
            </p:grpSpPr>
            <p:sp>
              <p:nvSpPr>
                <p:cNvPr id="6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69659"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69649" name="TextBox 5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69645" name="TextBox 69"/>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مسیر ورودی پارکینگ</a:t>
            </a:r>
            <a:endParaRPr lang="en-US" sz="1000">
              <a:latin typeface="Calibri" pitchFamily="34" charset="0"/>
              <a:cs typeface="B Nazanin" pitchFamily="2" charset="-78"/>
            </a:endParaRPr>
          </a:p>
        </p:txBody>
      </p:sp>
      <p:pic>
        <p:nvPicPr>
          <p:cNvPr id="69646"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DAB7572F-DC64-4B2A-BA7A-E194765B98AA}" type="slidenum">
              <a:rPr lang="en-US" smtClean="0">
                <a:latin typeface="F_jalal" pitchFamily="2" charset="0"/>
              </a:rPr>
              <a:pPr>
                <a:defRPr/>
              </a:pPr>
              <a:t>67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065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066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0663" name="Group 65"/>
          <p:cNvGrpSpPr>
            <a:grpSpLocks/>
          </p:cNvGrpSpPr>
          <p:nvPr/>
        </p:nvGrpSpPr>
        <p:grpSpPr bwMode="auto">
          <a:xfrm>
            <a:off x="3482975" y="3595688"/>
            <a:ext cx="3081338" cy="2717800"/>
            <a:chOff x="3214678" y="2854336"/>
            <a:chExt cx="2844526" cy="2717804"/>
          </a:xfrm>
        </p:grpSpPr>
        <p:sp>
          <p:nvSpPr>
            <p:cNvPr id="70699"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70700"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70701" name="Oval 78"/>
            <p:cNvSpPr>
              <a:spLocks noChangeArrowheads="1"/>
            </p:cNvSpPr>
            <p:nvPr/>
          </p:nvSpPr>
          <p:spPr bwMode="auto">
            <a:xfrm>
              <a:off x="4786153" y="3425842"/>
              <a:ext cx="642942" cy="642942"/>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70664" name="Group 35"/>
          <p:cNvGrpSpPr>
            <a:grpSpLocks/>
          </p:cNvGrpSpPr>
          <p:nvPr/>
        </p:nvGrpSpPr>
        <p:grpSpPr bwMode="auto">
          <a:xfrm>
            <a:off x="6269038" y="4095750"/>
            <a:ext cx="2398712" cy="1714500"/>
            <a:chOff x="5500694" y="2214554"/>
            <a:chExt cx="2214578" cy="1714512"/>
          </a:xfrm>
        </p:grpSpPr>
        <p:cxnSp>
          <p:nvCxnSpPr>
            <p:cNvPr id="70692" name="Straight Arrow Connector 106"/>
            <p:cNvCxnSpPr>
              <a:cxnSpLocks noChangeShapeType="1"/>
            </p:cNvCxnSpPr>
            <p:nvPr/>
          </p:nvCxnSpPr>
          <p:spPr bwMode="auto">
            <a:xfrm>
              <a:off x="6143636" y="2571744"/>
              <a:ext cx="500068" cy="1590"/>
            </a:xfrm>
            <a:prstGeom prst="straightConnector1">
              <a:avLst/>
            </a:prstGeom>
            <a:noFill/>
            <a:ln w="38100" algn="ctr">
              <a:solidFill>
                <a:srgbClr val="921A37"/>
              </a:solidFill>
              <a:round/>
              <a:headEnd/>
              <a:tailEnd type="arrow" w="med" len="med"/>
            </a:ln>
          </p:spPr>
        </p:cxnSp>
        <p:sp>
          <p:nvSpPr>
            <p:cNvPr id="40" name="Rectangle 39"/>
            <p:cNvSpPr/>
            <p:nvPr/>
          </p:nvSpPr>
          <p:spPr bwMode="auto">
            <a:xfrm>
              <a:off x="5857884" y="2428869"/>
              <a:ext cx="269788" cy="292390"/>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1" name="Rectangle 40"/>
            <p:cNvSpPr/>
            <p:nvPr/>
          </p:nvSpPr>
          <p:spPr bwMode="auto">
            <a:xfrm>
              <a:off x="5786446" y="3071810"/>
              <a:ext cx="269788" cy="292390"/>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3</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2" name="Rectangle 41"/>
            <p:cNvSpPr/>
            <p:nvPr/>
          </p:nvSpPr>
          <p:spPr bwMode="auto">
            <a:xfrm>
              <a:off x="5500694" y="2714621"/>
              <a:ext cx="269788" cy="292390"/>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pic>
          <p:nvPicPr>
            <p:cNvPr id="70696" name="Picture 74" descr="پلان وهمکف خطوط برش.png"/>
            <p:cNvPicPr>
              <a:picLocks noChangeAspect="1"/>
            </p:cNvPicPr>
            <p:nvPr/>
          </p:nvPicPr>
          <p:blipFill>
            <a:blip r:embed="rId5">
              <a:clrChange>
                <a:clrFrom>
                  <a:srgbClr val="FFFFFF"/>
                </a:clrFrom>
                <a:clrTo>
                  <a:srgbClr val="FFFFFF">
                    <a:alpha val="0"/>
                  </a:srgbClr>
                </a:clrTo>
              </a:clrChange>
            </a:blip>
            <a:srcRect l="27879" t="10291" r="49554" b="70158"/>
            <a:stretch>
              <a:fillRect/>
            </a:stretch>
          </p:blipFill>
          <p:spPr bwMode="auto">
            <a:xfrm rot="5400000">
              <a:off x="6250793" y="2464587"/>
              <a:ext cx="1714512" cy="1214446"/>
            </a:xfrm>
            <a:prstGeom prst="rect">
              <a:avLst/>
            </a:prstGeom>
            <a:noFill/>
            <a:ln w="9525">
              <a:noFill/>
              <a:miter lim="800000"/>
              <a:headEnd/>
              <a:tailEnd/>
            </a:ln>
          </p:spPr>
        </p:pic>
        <p:cxnSp>
          <p:nvCxnSpPr>
            <p:cNvPr id="70697" name="Straight Arrow Connector 106"/>
            <p:cNvCxnSpPr>
              <a:cxnSpLocks noChangeShapeType="1"/>
            </p:cNvCxnSpPr>
            <p:nvPr/>
          </p:nvCxnSpPr>
          <p:spPr bwMode="auto">
            <a:xfrm>
              <a:off x="5786446" y="2857496"/>
              <a:ext cx="857258" cy="1588"/>
            </a:xfrm>
            <a:prstGeom prst="straightConnector1">
              <a:avLst/>
            </a:prstGeom>
            <a:noFill/>
            <a:ln w="38100" algn="ctr">
              <a:solidFill>
                <a:srgbClr val="921A37"/>
              </a:solidFill>
              <a:round/>
              <a:headEnd/>
              <a:tailEnd type="arrow" w="med" len="med"/>
            </a:ln>
          </p:spPr>
        </p:cxnSp>
        <p:cxnSp>
          <p:nvCxnSpPr>
            <p:cNvPr id="70698" name="Straight Arrow Connector 106"/>
            <p:cNvCxnSpPr>
              <a:cxnSpLocks noChangeShapeType="1"/>
            </p:cNvCxnSpPr>
            <p:nvPr/>
          </p:nvCxnSpPr>
          <p:spPr bwMode="auto">
            <a:xfrm>
              <a:off x="6143636" y="3213096"/>
              <a:ext cx="500068" cy="1590"/>
            </a:xfrm>
            <a:prstGeom prst="straightConnector1">
              <a:avLst/>
            </a:prstGeom>
            <a:noFill/>
            <a:ln w="38100" algn="ctr">
              <a:solidFill>
                <a:srgbClr val="921A37"/>
              </a:solidFill>
              <a:round/>
              <a:headEnd/>
              <a:tailEnd type="arrow" w="med" len="med"/>
            </a:ln>
          </p:spPr>
        </p:cxnSp>
      </p:grpSp>
      <p:grpSp>
        <p:nvGrpSpPr>
          <p:cNvPr id="70665" name="Group 45"/>
          <p:cNvGrpSpPr>
            <a:grpSpLocks/>
          </p:cNvGrpSpPr>
          <p:nvPr/>
        </p:nvGrpSpPr>
        <p:grpSpPr bwMode="auto">
          <a:xfrm>
            <a:off x="3249613" y="1620838"/>
            <a:ext cx="5451475" cy="2009775"/>
            <a:chOff x="4200525" y="2014518"/>
            <a:chExt cx="7043734" cy="2811706"/>
          </a:xfrm>
        </p:grpSpPr>
        <p:pic>
          <p:nvPicPr>
            <p:cNvPr id="70684" name="Picture 31" descr="E:\memari\maremat\قلی جدید\IMG_4037.jpg"/>
            <p:cNvPicPr>
              <a:picLocks noChangeAspect="1" noChangeArrowheads="1"/>
            </p:cNvPicPr>
            <p:nvPr/>
          </p:nvPicPr>
          <p:blipFill>
            <a:blip r:embed="rId6"/>
            <a:srcRect/>
            <a:stretch>
              <a:fillRect/>
            </a:stretch>
          </p:blipFill>
          <p:spPr bwMode="auto">
            <a:xfrm>
              <a:off x="4200525" y="2100263"/>
              <a:ext cx="1500188" cy="2000250"/>
            </a:xfrm>
            <a:prstGeom prst="rect">
              <a:avLst/>
            </a:prstGeom>
            <a:noFill/>
            <a:ln w="9525">
              <a:noFill/>
              <a:miter lim="800000"/>
              <a:headEnd/>
              <a:tailEnd/>
            </a:ln>
          </p:spPr>
        </p:pic>
        <p:sp>
          <p:nvSpPr>
            <p:cNvPr id="70685" name="TextBox 53"/>
            <p:cNvSpPr txBox="1">
              <a:spLocks noChangeArrowheads="1"/>
            </p:cNvSpPr>
            <p:nvPr/>
          </p:nvSpPr>
          <p:spPr bwMode="auto">
            <a:xfrm>
              <a:off x="6600825" y="4300538"/>
              <a:ext cx="400050" cy="525686"/>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70686" name="TextBox 53"/>
            <p:cNvSpPr txBox="1">
              <a:spLocks noChangeArrowheads="1"/>
            </p:cNvSpPr>
            <p:nvPr/>
          </p:nvSpPr>
          <p:spPr bwMode="auto">
            <a:xfrm>
              <a:off x="4800600" y="4300538"/>
              <a:ext cx="400050" cy="525686"/>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sp>
          <p:nvSpPr>
            <p:cNvPr id="70687" name="TextBox 53"/>
            <p:cNvSpPr txBox="1">
              <a:spLocks noChangeArrowheads="1"/>
            </p:cNvSpPr>
            <p:nvPr/>
          </p:nvSpPr>
          <p:spPr bwMode="auto">
            <a:xfrm>
              <a:off x="8501062" y="4300538"/>
              <a:ext cx="400050" cy="525686"/>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sp>
          <p:nvSpPr>
            <p:cNvPr id="70688" name="TextBox 53"/>
            <p:cNvSpPr txBox="1">
              <a:spLocks noChangeArrowheads="1"/>
            </p:cNvSpPr>
            <p:nvPr/>
          </p:nvSpPr>
          <p:spPr bwMode="auto">
            <a:xfrm>
              <a:off x="10301289" y="4300538"/>
              <a:ext cx="400050" cy="525686"/>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0689" name="Picture 32" descr="E:\memari\maremat\قلی جدید\IMG_4039.jpg"/>
            <p:cNvPicPr>
              <a:picLocks noChangeAspect="1" noChangeArrowheads="1"/>
            </p:cNvPicPr>
            <p:nvPr/>
          </p:nvPicPr>
          <p:blipFill>
            <a:blip r:embed="rId7">
              <a:lum contrast="20000"/>
            </a:blip>
            <a:srcRect/>
            <a:stretch>
              <a:fillRect/>
            </a:stretch>
          </p:blipFill>
          <p:spPr bwMode="auto">
            <a:xfrm>
              <a:off x="7800972" y="2114531"/>
              <a:ext cx="1524000" cy="2033587"/>
            </a:xfrm>
            <a:prstGeom prst="rect">
              <a:avLst/>
            </a:prstGeom>
            <a:noFill/>
            <a:ln w="9525">
              <a:noFill/>
              <a:miter lim="800000"/>
              <a:headEnd/>
              <a:tailEnd/>
            </a:ln>
          </p:spPr>
        </p:pic>
        <p:pic>
          <p:nvPicPr>
            <p:cNvPr id="70690" name="Picture 33" descr="E:\memari\maremat\قلی جدید\IMG_4038.jpg"/>
            <p:cNvPicPr>
              <a:picLocks noChangeAspect="1" noChangeArrowheads="1"/>
            </p:cNvPicPr>
            <p:nvPr/>
          </p:nvPicPr>
          <p:blipFill>
            <a:blip r:embed="rId8">
              <a:lum contrast="20000"/>
            </a:blip>
            <a:srcRect/>
            <a:stretch>
              <a:fillRect/>
            </a:stretch>
          </p:blipFill>
          <p:spPr bwMode="auto">
            <a:xfrm>
              <a:off x="9501184" y="2014518"/>
              <a:ext cx="1743075" cy="2343150"/>
            </a:xfrm>
            <a:prstGeom prst="rect">
              <a:avLst/>
            </a:prstGeom>
            <a:noFill/>
            <a:ln w="9525">
              <a:noFill/>
              <a:miter lim="800000"/>
              <a:headEnd/>
              <a:tailEnd/>
            </a:ln>
          </p:spPr>
        </p:pic>
        <p:pic>
          <p:nvPicPr>
            <p:cNvPr id="70691" name="Picture 2" descr="E:\memari\maremat\قلی جدید\IMG_4015.jpg"/>
            <p:cNvPicPr>
              <a:picLocks noChangeAspect="1" noChangeArrowheads="1"/>
            </p:cNvPicPr>
            <p:nvPr/>
          </p:nvPicPr>
          <p:blipFill>
            <a:blip r:embed="rId9"/>
            <a:srcRect/>
            <a:stretch>
              <a:fillRect/>
            </a:stretch>
          </p:blipFill>
          <p:spPr bwMode="auto">
            <a:xfrm>
              <a:off x="5900734" y="2014518"/>
              <a:ext cx="1700213" cy="2300288"/>
            </a:xfrm>
            <a:prstGeom prst="rect">
              <a:avLst/>
            </a:prstGeom>
            <a:noFill/>
            <a:ln w="9525">
              <a:noFill/>
              <a:miter lim="800000"/>
              <a:headEnd/>
              <a:tailEnd/>
            </a:ln>
          </p:spPr>
        </p:pic>
      </p:grpSp>
      <p:pic>
        <p:nvPicPr>
          <p:cNvPr id="70666" name="Picture 56"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70667" name="Group 57"/>
          <p:cNvGrpSpPr>
            <a:grpSpLocks/>
          </p:cNvGrpSpPr>
          <p:nvPr/>
        </p:nvGrpSpPr>
        <p:grpSpPr bwMode="auto">
          <a:xfrm>
            <a:off x="325438" y="1616075"/>
            <a:ext cx="3425825" cy="5187950"/>
            <a:chOff x="421417" y="2261407"/>
            <a:chExt cx="4426324" cy="7263590"/>
          </a:xfrm>
        </p:grpSpPr>
        <p:grpSp>
          <p:nvGrpSpPr>
            <p:cNvPr id="70672" name="Group 82"/>
            <p:cNvGrpSpPr>
              <a:grpSpLocks/>
            </p:cNvGrpSpPr>
            <p:nvPr/>
          </p:nvGrpSpPr>
          <p:grpSpPr bwMode="auto">
            <a:xfrm>
              <a:off x="421417" y="2261407"/>
              <a:ext cx="4426324" cy="7263590"/>
              <a:chOff x="80891" y="3033303"/>
              <a:chExt cx="5100710" cy="6278942"/>
            </a:xfrm>
          </p:grpSpPr>
          <p:pic>
            <p:nvPicPr>
              <p:cNvPr id="70674"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0675" name="Group 29"/>
              <p:cNvGrpSpPr>
                <a:grpSpLocks/>
              </p:cNvGrpSpPr>
              <p:nvPr/>
            </p:nvGrpSpPr>
            <p:grpSpPr bwMode="auto">
              <a:xfrm>
                <a:off x="80891" y="3033303"/>
                <a:ext cx="5100710" cy="6278942"/>
                <a:chOff x="80891" y="3033303"/>
                <a:chExt cx="5100710" cy="6278942"/>
              </a:xfrm>
            </p:grpSpPr>
            <p:sp>
              <p:nvSpPr>
                <p:cNvPr id="6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0683"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0673" name="TextBox 5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0669" name="TextBox 71"/>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ایوان غربی</a:t>
            </a:r>
            <a:endParaRPr lang="en-US" sz="1000">
              <a:latin typeface="Calibri" pitchFamily="34" charset="0"/>
              <a:cs typeface="B Nazanin" pitchFamily="2" charset="-78"/>
            </a:endParaRPr>
          </a:p>
        </p:txBody>
      </p:sp>
      <p:pic>
        <p:nvPicPr>
          <p:cNvPr id="70670"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2" name="Slide Number Placeholder 36"/>
          <p:cNvSpPr>
            <a:spLocks noGrp="1"/>
          </p:cNvSpPr>
          <p:nvPr>
            <p:ph type="sldNum" sz="quarter" idx="12"/>
          </p:nvPr>
        </p:nvSpPr>
        <p:spPr>
          <a:xfrm>
            <a:off x="3525838" y="6438900"/>
            <a:ext cx="2311400" cy="365125"/>
          </a:xfrm>
        </p:spPr>
        <p:txBody>
          <a:bodyPr/>
          <a:lstStyle/>
          <a:p>
            <a:pPr>
              <a:defRPr/>
            </a:pPr>
            <a:fld id="{80575BF3-92F1-45C8-B8E6-C8955C8B4A09}" type="slidenum">
              <a:rPr lang="en-US" smtClean="0">
                <a:latin typeface="F_jalal" pitchFamily="2" charset="0"/>
              </a:rPr>
              <a:pPr>
                <a:defRPr/>
              </a:pPr>
              <a:t>68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168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168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687" name="Group 65"/>
          <p:cNvGrpSpPr>
            <a:grpSpLocks/>
          </p:cNvGrpSpPr>
          <p:nvPr/>
        </p:nvGrpSpPr>
        <p:grpSpPr bwMode="auto">
          <a:xfrm>
            <a:off x="3478213" y="3759200"/>
            <a:ext cx="3082925" cy="2717800"/>
            <a:chOff x="3214678" y="2854336"/>
            <a:chExt cx="2844526" cy="2717804"/>
          </a:xfrm>
        </p:grpSpPr>
        <p:sp>
          <p:nvSpPr>
            <p:cNvPr id="71719"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71720"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71721" name="Oval 78"/>
            <p:cNvSpPr>
              <a:spLocks noChangeArrowheads="1"/>
            </p:cNvSpPr>
            <p:nvPr/>
          </p:nvSpPr>
          <p:spPr bwMode="auto">
            <a:xfrm>
              <a:off x="4786163" y="3925908"/>
              <a:ext cx="642942" cy="571504"/>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71688" name="Group 37"/>
          <p:cNvGrpSpPr>
            <a:grpSpLocks/>
          </p:cNvGrpSpPr>
          <p:nvPr/>
        </p:nvGrpSpPr>
        <p:grpSpPr bwMode="auto">
          <a:xfrm>
            <a:off x="6249988" y="4324350"/>
            <a:ext cx="2546350" cy="1500188"/>
            <a:chOff x="8323401" y="5300663"/>
            <a:chExt cx="3290749" cy="2100262"/>
          </a:xfrm>
        </p:grpSpPr>
        <p:cxnSp>
          <p:nvCxnSpPr>
            <p:cNvPr id="71714" name="Straight Arrow Connector 106"/>
            <p:cNvCxnSpPr>
              <a:cxnSpLocks noChangeShapeType="1"/>
            </p:cNvCxnSpPr>
            <p:nvPr/>
          </p:nvCxnSpPr>
          <p:spPr bwMode="auto">
            <a:xfrm>
              <a:off x="8601075" y="6400800"/>
              <a:ext cx="939800" cy="1588"/>
            </a:xfrm>
            <a:prstGeom prst="straightConnector1">
              <a:avLst/>
            </a:prstGeom>
            <a:noFill/>
            <a:ln w="38100" algn="ctr">
              <a:solidFill>
                <a:srgbClr val="921A37"/>
              </a:solidFill>
              <a:round/>
              <a:headEnd/>
              <a:tailEnd type="arrow" w="med" len="med"/>
            </a:ln>
          </p:spPr>
        </p:cxnSp>
        <p:pic>
          <p:nvPicPr>
            <p:cNvPr id="71715" name="Picture 74" descr="پلان وهمکف خطوط برش.png"/>
            <p:cNvPicPr>
              <a:picLocks noChangeAspect="1"/>
            </p:cNvPicPr>
            <p:nvPr/>
          </p:nvPicPr>
          <p:blipFill>
            <a:blip r:embed="rId6">
              <a:clrChange>
                <a:clrFrom>
                  <a:srgbClr val="FFFFFF"/>
                </a:clrFrom>
                <a:clrTo>
                  <a:srgbClr val="FFFFFF">
                    <a:alpha val="0"/>
                  </a:srgbClr>
                </a:clrTo>
              </a:clrChange>
            </a:blip>
            <a:srcRect l="71768" t="45119" r="10709" b="41882"/>
            <a:stretch>
              <a:fillRect/>
            </a:stretch>
          </p:blipFill>
          <p:spPr bwMode="auto">
            <a:xfrm>
              <a:off x="9301163" y="5300663"/>
              <a:ext cx="2312987" cy="2100262"/>
            </a:xfrm>
            <a:prstGeom prst="rect">
              <a:avLst/>
            </a:prstGeom>
            <a:noFill/>
            <a:ln w="9525">
              <a:noFill/>
              <a:miter lim="800000"/>
              <a:headEnd/>
              <a:tailEnd/>
            </a:ln>
          </p:spPr>
        </p:pic>
        <p:cxnSp>
          <p:nvCxnSpPr>
            <p:cNvPr id="71716" name="Straight Arrow Connector 106"/>
            <p:cNvCxnSpPr>
              <a:cxnSpLocks noChangeShapeType="1"/>
            </p:cNvCxnSpPr>
            <p:nvPr/>
          </p:nvCxnSpPr>
          <p:spPr bwMode="auto">
            <a:xfrm>
              <a:off x="9001125" y="5600700"/>
              <a:ext cx="500063" cy="1588"/>
            </a:xfrm>
            <a:prstGeom prst="straightConnector1">
              <a:avLst/>
            </a:prstGeom>
            <a:noFill/>
            <a:ln w="38100" algn="ctr">
              <a:solidFill>
                <a:srgbClr val="921A37"/>
              </a:solidFill>
              <a:round/>
              <a:headEnd/>
              <a:tailEnd type="arrow" w="med" len="med"/>
            </a:ln>
          </p:spPr>
        </p:cxnSp>
        <p:sp>
          <p:nvSpPr>
            <p:cNvPr id="42" name="Rectangle 41"/>
            <p:cNvSpPr/>
            <p:nvPr/>
          </p:nvSpPr>
          <p:spPr bwMode="auto">
            <a:xfrm>
              <a:off x="8601091" y="5400680"/>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3" name="Rectangle 42"/>
            <p:cNvSpPr/>
            <p:nvPr/>
          </p:nvSpPr>
          <p:spPr bwMode="auto">
            <a:xfrm>
              <a:off x="8323401" y="6200785"/>
              <a:ext cx="377702"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71689" name="Group 43"/>
          <p:cNvGrpSpPr>
            <a:grpSpLocks/>
          </p:cNvGrpSpPr>
          <p:nvPr/>
        </p:nvGrpSpPr>
        <p:grpSpPr bwMode="auto">
          <a:xfrm>
            <a:off x="3173413" y="1635125"/>
            <a:ext cx="5703887" cy="2376488"/>
            <a:chOff x="4100513" y="1800225"/>
            <a:chExt cx="7372350" cy="3326032"/>
          </a:xfrm>
        </p:grpSpPr>
        <p:sp>
          <p:nvSpPr>
            <p:cNvPr id="71708" name="TextBox 53"/>
            <p:cNvSpPr txBox="1">
              <a:spLocks noChangeArrowheads="1"/>
            </p:cNvSpPr>
            <p:nvPr/>
          </p:nvSpPr>
          <p:spPr bwMode="auto">
            <a:xfrm>
              <a:off x="4900613" y="4000500"/>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71709" name="TextBox 53"/>
            <p:cNvSpPr txBox="1">
              <a:spLocks noChangeArrowheads="1"/>
            </p:cNvSpPr>
            <p:nvPr/>
          </p:nvSpPr>
          <p:spPr bwMode="auto">
            <a:xfrm>
              <a:off x="7600950" y="4600575"/>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1710" name="Picture 2" descr="E:\memari\maremat\rosta2\1\S7305046.JPG"/>
            <p:cNvPicPr>
              <a:picLocks noChangeAspect="1" noChangeArrowheads="1"/>
            </p:cNvPicPr>
            <p:nvPr/>
          </p:nvPicPr>
          <p:blipFill>
            <a:blip r:embed="rId7"/>
            <a:srcRect/>
            <a:stretch>
              <a:fillRect/>
            </a:stretch>
          </p:blipFill>
          <p:spPr bwMode="auto">
            <a:xfrm>
              <a:off x="4100513" y="2400300"/>
              <a:ext cx="2179637" cy="1635125"/>
            </a:xfrm>
            <a:prstGeom prst="rect">
              <a:avLst/>
            </a:prstGeom>
            <a:noFill/>
            <a:ln w="9525">
              <a:noFill/>
              <a:miter lim="800000"/>
              <a:headEnd/>
              <a:tailEnd/>
            </a:ln>
          </p:spPr>
        </p:pic>
        <p:pic>
          <p:nvPicPr>
            <p:cNvPr id="71711" name="Picture 3" descr="E:\memari\maremat\rosta2\1\S7305045.JPG"/>
            <p:cNvPicPr>
              <a:picLocks noChangeAspect="1" noChangeArrowheads="1"/>
            </p:cNvPicPr>
            <p:nvPr/>
          </p:nvPicPr>
          <p:blipFill>
            <a:blip r:embed="rId8"/>
            <a:srcRect/>
            <a:stretch>
              <a:fillRect/>
            </a:stretch>
          </p:blipFill>
          <p:spPr bwMode="auto">
            <a:xfrm>
              <a:off x="6700838" y="1800225"/>
              <a:ext cx="2100262" cy="2800350"/>
            </a:xfrm>
            <a:prstGeom prst="rect">
              <a:avLst/>
            </a:prstGeom>
            <a:noFill/>
            <a:ln w="9525">
              <a:noFill/>
              <a:miter lim="800000"/>
              <a:headEnd/>
              <a:tailEnd/>
            </a:ln>
          </p:spPr>
        </p:pic>
        <p:pic>
          <p:nvPicPr>
            <p:cNvPr id="71712" name="Picture 4" descr="E:\memari\maremat\rosta2\motefareghe\S7305043.JPG"/>
            <p:cNvPicPr>
              <a:picLocks noChangeAspect="1" noChangeArrowheads="1"/>
            </p:cNvPicPr>
            <p:nvPr/>
          </p:nvPicPr>
          <p:blipFill>
            <a:blip r:embed="rId9"/>
            <a:srcRect/>
            <a:stretch>
              <a:fillRect/>
            </a:stretch>
          </p:blipFill>
          <p:spPr bwMode="auto">
            <a:xfrm>
              <a:off x="9301163" y="2300288"/>
              <a:ext cx="2171700" cy="1800225"/>
            </a:xfrm>
            <a:prstGeom prst="rect">
              <a:avLst/>
            </a:prstGeom>
            <a:noFill/>
            <a:ln w="9525">
              <a:noFill/>
              <a:miter lim="800000"/>
              <a:headEnd/>
              <a:tailEnd/>
            </a:ln>
          </p:spPr>
        </p:pic>
        <p:sp>
          <p:nvSpPr>
            <p:cNvPr id="71713" name="TextBox 53"/>
            <p:cNvSpPr txBox="1">
              <a:spLocks noChangeArrowheads="1"/>
            </p:cNvSpPr>
            <p:nvPr/>
          </p:nvSpPr>
          <p:spPr bwMode="auto">
            <a:xfrm>
              <a:off x="10201275" y="4100513"/>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pic>
        <p:nvPicPr>
          <p:cNvPr id="71690" name="Picture 50"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71691" name="Group 51"/>
          <p:cNvGrpSpPr>
            <a:grpSpLocks/>
          </p:cNvGrpSpPr>
          <p:nvPr/>
        </p:nvGrpSpPr>
        <p:grpSpPr bwMode="auto">
          <a:xfrm>
            <a:off x="325438" y="1616075"/>
            <a:ext cx="3425825" cy="5187950"/>
            <a:chOff x="421417" y="2261407"/>
            <a:chExt cx="4426324" cy="7263590"/>
          </a:xfrm>
        </p:grpSpPr>
        <p:grpSp>
          <p:nvGrpSpPr>
            <p:cNvPr id="71696" name="Group 82"/>
            <p:cNvGrpSpPr>
              <a:grpSpLocks/>
            </p:cNvGrpSpPr>
            <p:nvPr/>
          </p:nvGrpSpPr>
          <p:grpSpPr bwMode="auto">
            <a:xfrm>
              <a:off x="421417" y="2261407"/>
              <a:ext cx="4426324" cy="7263590"/>
              <a:chOff x="80891" y="3033303"/>
              <a:chExt cx="5100710" cy="6278942"/>
            </a:xfrm>
          </p:grpSpPr>
          <p:pic>
            <p:nvPicPr>
              <p:cNvPr id="71698"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1699" name="Group 29"/>
              <p:cNvGrpSpPr>
                <a:grpSpLocks/>
              </p:cNvGrpSpPr>
              <p:nvPr/>
            </p:nvGrpSpPr>
            <p:grpSpPr bwMode="auto">
              <a:xfrm>
                <a:off x="80891" y="3033303"/>
                <a:ext cx="5100710" cy="6278942"/>
                <a:chOff x="80891" y="3033303"/>
                <a:chExt cx="5100710" cy="6278942"/>
              </a:xfrm>
            </p:grpSpPr>
            <p:sp>
              <p:nvSpPr>
                <p:cNvPr id="5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1707"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1697"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1693" name="TextBox 67"/>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ایوان غربی</a:t>
            </a:r>
            <a:endParaRPr lang="en-US" sz="1000">
              <a:latin typeface="Calibri" pitchFamily="34" charset="0"/>
              <a:cs typeface="B Nazanin" pitchFamily="2" charset="-78"/>
            </a:endParaRPr>
          </a:p>
        </p:txBody>
      </p:sp>
      <p:pic>
        <p:nvPicPr>
          <p:cNvPr id="71694"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CEDD5057-E0C0-4958-9227-5BD8A3FD0917}" type="slidenum">
              <a:rPr lang="en-US" smtClean="0">
                <a:latin typeface="F_jalal" pitchFamily="2" charset="0"/>
              </a:rPr>
              <a:pPr>
                <a:defRPr/>
              </a:pPr>
              <a:t>69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19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19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Picture 1" descr="http://upload.wikimedia.org/wikipedia/fa/thumb/f/fa/Mashhad_Population_Change.jpg/250px-Mashhad_Population_Change.jpg"/>
          <p:cNvPicPr>
            <a:picLocks noChangeAspect="1" noChangeArrowheads="1"/>
          </p:cNvPicPr>
          <p:nvPr/>
        </p:nvPicPr>
        <p:blipFill>
          <a:blip r:embed="rId5" cstate="print">
            <a:duotone>
              <a:schemeClr val="accent4">
                <a:shade val="45000"/>
                <a:satMod val="135000"/>
              </a:schemeClr>
              <a:prstClr val="white"/>
            </a:duotone>
            <a:lum bright="10000"/>
          </a:blip>
          <a:stretch>
            <a:fillRect/>
          </a:stretch>
        </p:blipFill>
        <p:spPr bwMode="auto">
          <a:xfrm>
            <a:off x="2687773" y="3918858"/>
            <a:ext cx="3384124" cy="2002502"/>
          </a:xfrm>
          <a:prstGeom prst="rect">
            <a:avLst/>
          </a:prstGeom>
          <a:noFill/>
          <a:ln>
            <a:noFill/>
          </a:ln>
        </p:spPr>
      </p:pic>
      <p:sp>
        <p:nvSpPr>
          <p:cNvPr id="8200" name="Rectangle 3"/>
          <p:cNvSpPr>
            <a:spLocks noChangeArrowheads="1"/>
          </p:cNvSpPr>
          <p:nvPr/>
        </p:nvSpPr>
        <p:spPr bwMode="auto">
          <a:xfrm>
            <a:off x="2830513" y="1498600"/>
            <a:ext cx="6591300" cy="2205038"/>
          </a:xfrm>
          <a:prstGeom prst="rect">
            <a:avLst/>
          </a:prstGeom>
          <a:noFill/>
          <a:ln w="9525">
            <a:noFill/>
            <a:miter lim="800000"/>
            <a:headEnd/>
            <a:tailEnd/>
          </a:ln>
        </p:spPr>
        <p:txBody>
          <a:bodyPr lIns="95747" tIns="47875" rIns="95747" bIns="47875">
            <a:spAutoFit/>
          </a:bodyPr>
          <a:lstStyle/>
          <a:p>
            <a:pPr algn="just"/>
            <a:r>
              <a:rPr lang="fa-IR" sz="1600" b="1">
                <a:latin typeface="Calibri" pitchFamily="34" charset="0"/>
                <a:cs typeface="B Nazanin" pitchFamily="2" charset="-78"/>
              </a:rPr>
              <a:t>تراکم و جمعیت شهر مشهد</a:t>
            </a:r>
          </a:p>
          <a:p>
            <a:pPr algn="just"/>
            <a:r>
              <a:rPr lang="fa-IR" sz="1100">
                <a:latin typeface="Calibri" pitchFamily="34" charset="0"/>
                <a:cs typeface="B Nazanin" pitchFamily="2" charset="-78"/>
              </a:rPr>
              <a:t> جمعيت اين شهرستان در آما رگيري عمومي سال 1355 ه‍. ش، 142/097/1 نفر بوده است و طبق سرشما ري سال 1365 ه‍. ش به 388/038/2 نفر رسيده و تراكم جمعيت آن 74 نفر در كيلومتر مربع است. </a:t>
            </a:r>
          </a:p>
          <a:p>
            <a:pPr algn="just"/>
            <a:r>
              <a:rPr lang="fa-IR" sz="1100">
                <a:latin typeface="Calibri" pitchFamily="34" charset="0"/>
                <a:cs typeface="B Nazanin" pitchFamily="2" charset="-78"/>
              </a:rPr>
              <a:t>راجع به عده سكنه شهرستان</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 قبل از زمان نادر شاه اطلاع صحيحي به دست نيا مده در زمان نادر چون،</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چندي پا يتخت محسوب مي‌شده و خود نادر در ترقي آن مي‌كوشيد، جمعيت شهر را حدود 60000 نفر نوشته‌اند. صاحب بستان السّيام در كتاب خود در ذيل</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 كه به تاريخ 1248 ه‍ . ق تأليف شده، براي شهر</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قريب شش هزار باب خانه مي‌شمارد. در سلطنت ناصرالدين شاه قاجار آمار دقيقي از شهر</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تهيه شده است ؛ در كتابچه مخصوصي جمعيت ساكن شهر را 58287 نفر معلوم و جمع كل خا نه ‌ها را 7667 مي‌نويسد.</a:t>
            </a:r>
          </a:p>
          <a:p>
            <a:pPr algn="just"/>
            <a:r>
              <a:rPr lang="fa-IR" sz="1100">
                <a:latin typeface="Calibri" pitchFamily="34" charset="0"/>
                <a:cs typeface="B Nazanin" pitchFamily="2" charset="-78"/>
              </a:rPr>
              <a:t>اداره احصائيه در 1307 ه‍ ‍. ش به طور تقريب جمعيت</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 را 130000 مي‌نويسد. اداره كل آمار و ثبت احوال كشور، نفوس شهر</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را كه در روز دهم آبان ماه 1319 ه‍ ‍. ش سرشماري شده، جمعاً 176471 نفر تعيين كرده است. </a:t>
            </a:r>
          </a:p>
          <a:p>
            <a:pPr algn="just"/>
            <a:r>
              <a:rPr lang="fa-IR" sz="1100">
                <a:latin typeface="Calibri" pitchFamily="34" charset="0"/>
                <a:cs typeface="B Nazanin" pitchFamily="2" charset="-78"/>
              </a:rPr>
              <a:t>كتاب فرهنگ جغرافيايي ايران از انتشارات دايره جغرافيايي ارتش مي‌نويسد: جمعيت شهر</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مشهد</a:t>
            </a:r>
            <a:r>
              <a:rPr lang="fa-IR" sz="1100">
                <a:latin typeface="Calibri" pitchFamily="34" charset="0"/>
                <a:cs typeface="B Nazanin" pitchFamily="2" charset="-78"/>
                <a:hlinkClick r:id="rId6" tooltip="مشهد"/>
              </a:rPr>
              <a:t> </a:t>
            </a:r>
            <a:r>
              <a:rPr lang="fa-IR" sz="1100">
                <a:latin typeface="Calibri" pitchFamily="34" charset="0"/>
                <a:cs typeface="B Nazanin" pitchFamily="2" charset="-78"/>
              </a:rPr>
              <a:t>مطابق صورت اداره آمار در سال 1328 خورشيدي 206900 نفر بوده است. نشريه شماره يك مركز آمار ايران مربوط به سر شماري عمومي آبان ماه 1345خورشيدي مي‌نويسد: كل جمعيت شهر مشهد 409281 نفر كه از اين عده 211386 نفر مرد، 197895 نفر زن مي‌باشد، عده خانوار 87321 است. </a:t>
            </a:r>
          </a:p>
        </p:txBody>
      </p:sp>
      <p:pic>
        <p:nvPicPr>
          <p:cNvPr id="8201" name="Picture 7" descr="untitled100.jpg"/>
          <p:cNvPicPr>
            <a:picLocks noChangeAspect="1"/>
          </p:cNvPicPr>
          <p:nvPr/>
        </p:nvPicPr>
        <p:blipFill>
          <a:blip r:embed="rId7"/>
          <a:srcRect/>
          <a:stretch>
            <a:fillRect/>
          </a:stretch>
        </p:blipFill>
        <p:spPr bwMode="auto">
          <a:xfrm>
            <a:off x="6094413" y="4057650"/>
            <a:ext cx="3457575" cy="1622425"/>
          </a:xfrm>
          <a:prstGeom prst="rect">
            <a:avLst/>
          </a:prstGeom>
          <a:noFill/>
          <a:ln w="9525">
            <a:noFill/>
            <a:miter lim="800000"/>
            <a:headEnd/>
            <a:tailEnd/>
          </a:ln>
        </p:spPr>
      </p:pic>
      <p:pic>
        <p:nvPicPr>
          <p:cNvPr id="8202" name="Picture 36"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8203" name="Group 13"/>
          <p:cNvGrpSpPr>
            <a:grpSpLocks/>
          </p:cNvGrpSpPr>
          <p:nvPr/>
        </p:nvGrpSpPr>
        <p:grpSpPr bwMode="auto">
          <a:xfrm>
            <a:off x="325438" y="1616075"/>
            <a:ext cx="3425825" cy="5187950"/>
            <a:chOff x="421417" y="2261407"/>
            <a:chExt cx="4426324" cy="7263590"/>
          </a:xfrm>
        </p:grpSpPr>
        <p:grpSp>
          <p:nvGrpSpPr>
            <p:cNvPr id="8208" name="Group 82"/>
            <p:cNvGrpSpPr>
              <a:grpSpLocks/>
            </p:cNvGrpSpPr>
            <p:nvPr/>
          </p:nvGrpSpPr>
          <p:grpSpPr bwMode="auto">
            <a:xfrm>
              <a:off x="421417" y="2261407"/>
              <a:ext cx="4426324" cy="7263590"/>
              <a:chOff x="80891" y="3033303"/>
              <a:chExt cx="5100710" cy="6278942"/>
            </a:xfrm>
          </p:grpSpPr>
          <p:pic>
            <p:nvPicPr>
              <p:cNvPr id="8210"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211" name="Group 29"/>
              <p:cNvGrpSpPr>
                <a:grpSpLocks/>
              </p:cNvGrpSpPr>
              <p:nvPr/>
            </p:nvGrpSpPr>
            <p:grpSpPr bwMode="auto">
              <a:xfrm>
                <a:off x="80891" y="3033303"/>
                <a:ext cx="5100710" cy="6278942"/>
                <a:chOff x="80891" y="3033303"/>
                <a:chExt cx="5100710" cy="6278942"/>
              </a:xfrm>
            </p:grpSpPr>
            <p:sp>
              <p:nvSpPr>
                <p:cNvPr id="1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2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2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2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2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3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218"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209" name="TextBox 1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8" name="Text Box 35"/>
          <p:cNvSpPr txBox="1">
            <a:spLocks noChangeArrowheads="1"/>
          </p:cNvSpPr>
          <p:nvPr/>
        </p:nvSpPr>
        <p:spPr bwMode="auto">
          <a:xfrm>
            <a:off x="5837238" y="544513"/>
            <a:ext cx="3597275" cy="300037"/>
          </a:xfrm>
          <a:prstGeom prst="rect">
            <a:avLst/>
          </a:prstGeom>
          <a:noFill/>
          <a:ln w="9525">
            <a:noFill/>
            <a:miter lim="800000"/>
            <a:headEnd/>
            <a:tailEnd/>
          </a:ln>
          <a:effectLst/>
        </p:spPr>
        <p:txBody>
          <a:bodyPr lIns="68367" tIns="34184" rIns="68367" bIns="34184">
            <a:spAutoFit/>
          </a:bodyPr>
          <a:lstStyle/>
          <a:p>
            <a:pP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8206"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478213" y="6438900"/>
            <a:ext cx="2312987" cy="365125"/>
          </a:xfrm>
        </p:spPr>
        <p:txBody>
          <a:bodyPr/>
          <a:lstStyle/>
          <a:p>
            <a:pPr>
              <a:defRPr/>
            </a:pPr>
            <a:fld id="{ACE10083-E3C5-4A84-8BB7-36A52A944E6A}" type="slidenum">
              <a:rPr lang="en-US" smtClean="0">
                <a:latin typeface="F_jalal" pitchFamily="2" charset="0"/>
              </a:rPr>
              <a:pPr>
                <a:defRPr/>
              </a:pPr>
              <a:t>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270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270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2711" name="Group 65"/>
          <p:cNvGrpSpPr>
            <a:grpSpLocks/>
          </p:cNvGrpSpPr>
          <p:nvPr/>
        </p:nvGrpSpPr>
        <p:grpSpPr bwMode="auto">
          <a:xfrm>
            <a:off x="3360738" y="3705225"/>
            <a:ext cx="3082925" cy="2717800"/>
            <a:chOff x="3214678" y="2854336"/>
            <a:chExt cx="2844526" cy="2717804"/>
          </a:xfrm>
        </p:grpSpPr>
        <p:sp>
          <p:nvSpPr>
            <p:cNvPr id="72745" name="AutoShape 8"/>
            <p:cNvSpPr>
              <a:spLocks noChangeArrowheads="1"/>
            </p:cNvSpPr>
            <p:nvPr/>
          </p:nvSpPr>
          <p:spPr bwMode="gray">
            <a:xfrm>
              <a:off x="5286380" y="5072074"/>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72746" name="Picture 74" descr="پلان وهمکف خطوط برش.png"/>
            <p:cNvPicPr>
              <a:picLocks noChangeAspect="1"/>
            </p:cNvPicPr>
            <p:nvPr/>
          </p:nvPicPr>
          <p:blipFill>
            <a:blip r:embed="rId5">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72747" name="Oval 78"/>
            <p:cNvSpPr>
              <a:spLocks noChangeArrowheads="1"/>
            </p:cNvSpPr>
            <p:nvPr/>
          </p:nvSpPr>
          <p:spPr bwMode="auto">
            <a:xfrm>
              <a:off x="4786163" y="4425974"/>
              <a:ext cx="714311" cy="642942"/>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grpSp>
        <p:nvGrpSpPr>
          <p:cNvPr id="72712" name="Group 37"/>
          <p:cNvGrpSpPr>
            <a:grpSpLocks/>
          </p:cNvGrpSpPr>
          <p:nvPr/>
        </p:nvGrpSpPr>
        <p:grpSpPr bwMode="auto">
          <a:xfrm>
            <a:off x="5954713" y="3776663"/>
            <a:ext cx="2701925" cy="2571750"/>
            <a:chOff x="8223387" y="4900613"/>
            <a:chExt cx="3490776" cy="3600450"/>
          </a:xfrm>
        </p:grpSpPr>
        <p:cxnSp>
          <p:nvCxnSpPr>
            <p:cNvPr id="72738" name="Straight Arrow Connector 106"/>
            <p:cNvCxnSpPr>
              <a:cxnSpLocks noChangeShapeType="1"/>
            </p:cNvCxnSpPr>
            <p:nvPr/>
          </p:nvCxnSpPr>
          <p:spPr bwMode="auto">
            <a:xfrm>
              <a:off x="8601075" y="5799138"/>
              <a:ext cx="939800" cy="1587"/>
            </a:xfrm>
            <a:prstGeom prst="straightConnector1">
              <a:avLst/>
            </a:prstGeom>
            <a:noFill/>
            <a:ln w="38100" algn="ctr">
              <a:solidFill>
                <a:srgbClr val="921A37"/>
              </a:solidFill>
              <a:round/>
              <a:headEnd/>
              <a:tailEnd type="arrow" w="med" len="med"/>
            </a:ln>
          </p:spPr>
        </p:cxnSp>
        <p:pic>
          <p:nvPicPr>
            <p:cNvPr id="72739" name="Picture 74" descr="پلان وهمکف خطوط برش.png"/>
            <p:cNvPicPr>
              <a:picLocks noChangeAspect="1"/>
            </p:cNvPicPr>
            <p:nvPr/>
          </p:nvPicPr>
          <p:blipFill>
            <a:blip r:embed="rId6">
              <a:clrChange>
                <a:clrFrom>
                  <a:srgbClr val="FFFFFF"/>
                </a:clrFrom>
                <a:clrTo>
                  <a:srgbClr val="FFFFFF">
                    <a:alpha val="0"/>
                  </a:srgbClr>
                </a:clrTo>
              </a:clrChange>
            </a:blip>
            <a:srcRect l="71768" t="54404" r="10709" b="23930"/>
            <a:stretch>
              <a:fillRect/>
            </a:stretch>
          </p:blipFill>
          <p:spPr bwMode="auto">
            <a:xfrm>
              <a:off x="9401175" y="4900613"/>
              <a:ext cx="2312988" cy="3600450"/>
            </a:xfrm>
            <a:prstGeom prst="rect">
              <a:avLst/>
            </a:prstGeom>
            <a:noFill/>
            <a:ln w="9525">
              <a:noFill/>
              <a:miter lim="800000"/>
              <a:headEnd/>
              <a:tailEnd/>
            </a:ln>
          </p:spPr>
        </p:pic>
        <p:cxnSp>
          <p:nvCxnSpPr>
            <p:cNvPr id="72740" name="Straight Arrow Connector 106"/>
            <p:cNvCxnSpPr>
              <a:cxnSpLocks noChangeShapeType="1"/>
            </p:cNvCxnSpPr>
            <p:nvPr/>
          </p:nvCxnSpPr>
          <p:spPr bwMode="auto">
            <a:xfrm>
              <a:off x="9001125" y="5200650"/>
              <a:ext cx="500063" cy="1588"/>
            </a:xfrm>
            <a:prstGeom prst="straightConnector1">
              <a:avLst/>
            </a:prstGeom>
            <a:noFill/>
            <a:ln w="38100" algn="ctr">
              <a:solidFill>
                <a:srgbClr val="921A37"/>
              </a:solidFill>
              <a:round/>
              <a:headEnd/>
              <a:tailEnd type="arrow" w="med" len="med"/>
            </a:ln>
          </p:spPr>
        </p:cxnSp>
        <p:sp>
          <p:nvSpPr>
            <p:cNvPr id="42" name="Rectangle 41"/>
            <p:cNvSpPr/>
            <p:nvPr/>
          </p:nvSpPr>
          <p:spPr bwMode="auto">
            <a:xfrm>
              <a:off x="8223387" y="5612960"/>
              <a:ext cx="377703"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3" name="Rectangle 42"/>
            <p:cNvSpPr/>
            <p:nvPr/>
          </p:nvSpPr>
          <p:spPr bwMode="auto">
            <a:xfrm>
              <a:off x="8601090" y="5000628"/>
              <a:ext cx="377703"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72743" name="Straight Arrow Connector 106"/>
            <p:cNvCxnSpPr>
              <a:cxnSpLocks noChangeShapeType="1"/>
            </p:cNvCxnSpPr>
            <p:nvPr/>
          </p:nvCxnSpPr>
          <p:spPr bwMode="auto">
            <a:xfrm>
              <a:off x="9001125" y="6299200"/>
              <a:ext cx="500063" cy="1588"/>
            </a:xfrm>
            <a:prstGeom prst="straightConnector1">
              <a:avLst/>
            </a:prstGeom>
            <a:noFill/>
            <a:ln w="38100" algn="ctr">
              <a:solidFill>
                <a:srgbClr val="921A37"/>
              </a:solidFill>
              <a:round/>
              <a:headEnd/>
              <a:tailEnd type="arrow" w="med" len="med"/>
            </a:ln>
          </p:spPr>
        </p:cxnSp>
        <p:sp>
          <p:nvSpPr>
            <p:cNvPr id="45" name="Rectangle 44"/>
            <p:cNvSpPr/>
            <p:nvPr/>
          </p:nvSpPr>
          <p:spPr bwMode="auto">
            <a:xfrm>
              <a:off x="8601090" y="6100771"/>
              <a:ext cx="377703"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3</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72713" name="Group 45"/>
          <p:cNvGrpSpPr>
            <a:grpSpLocks/>
          </p:cNvGrpSpPr>
          <p:nvPr/>
        </p:nvGrpSpPr>
        <p:grpSpPr bwMode="auto">
          <a:xfrm>
            <a:off x="3792538" y="1522413"/>
            <a:ext cx="4611687" cy="2162175"/>
            <a:chOff x="4900613" y="1800225"/>
            <a:chExt cx="5961062" cy="3025994"/>
          </a:xfrm>
        </p:grpSpPr>
        <p:sp>
          <p:nvSpPr>
            <p:cNvPr id="72732" name="TextBox 53"/>
            <p:cNvSpPr txBox="1">
              <a:spLocks noChangeArrowheads="1"/>
            </p:cNvSpPr>
            <p:nvPr/>
          </p:nvSpPr>
          <p:spPr bwMode="auto">
            <a:xfrm>
              <a:off x="5300664" y="4000501"/>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2733" name="Picture 2" descr="E:\memari\maremat\rosta2\20\S7305233.JPG"/>
            <p:cNvPicPr>
              <a:picLocks noChangeAspect="1" noChangeArrowheads="1"/>
            </p:cNvPicPr>
            <p:nvPr/>
          </p:nvPicPr>
          <p:blipFill>
            <a:blip r:embed="rId7"/>
            <a:srcRect/>
            <a:stretch>
              <a:fillRect/>
            </a:stretch>
          </p:blipFill>
          <p:spPr bwMode="auto">
            <a:xfrm>
              <a:off x="8901113" y="1800225"/>
              <a:ext cx="1960562" cy="2613025"/>
            </a:xfrm>
            <a:prstGeom prst="rect">
              <a:avLst/>
            </a:prstGeom>
            <a:noFill/>
            <a:ln w="9525">
              <a:noFill/>
              <a:miter lim="800000"/>
              <a:headEnd/>
              <a:tailEnd/>
            </a:ln>
          </p:spPr>
        </p:pic>
        <p:pic>
          <p:nvPicPr>
            <p:cNvPr id="72734" name="Picture 3" descr="E:\memari\maremat\rosta2\19\S7305224.JPG"/>
            <p:cNvPicPr>
              <a:picLocks noChangeAspect="1" noChangeArrowheads="1"/>
            </p:cNvPicPr>
            <p:nvPr/>
          </p:nvPicPr>
          <p:blipFill>
            <a:blip r:embed="rId8"/>
            <a:srcRect/>
            <a:stretch>
              <a:fillRect/>
            </a:stretch>
          </p:blipFill>
          <p:spPr bwMode="auto">
            <a:xfrm>
              <a:off x="6900863" y="2000250"/>
              <a:ext cx="1484312" cy="1979613"/>
            </a:xfrm>
            <a:prstGeom prst="rect">
              <a:avLst/>
            </a:prstGeom>
            <a:noFill/>
            <a:ln w="9525">
              <a:noFill/>
              <a:miter lim="800000"/>
              <a:headEnd/>
              <a:tailEnd/>
            </a:ln>
          </p:spPr>
        </p:pic>
        <p:pic>
          <p:nvPicPr>
            <p:cNvPr id="72735" name="Picture 4" descr="E:\memari\maremat\rosta2\21\S7305237.JPG"/>
            <p:cNvPicPr>
              <a:picLocks noChangeAspect="1" noChangeArrowheads="1"/>
            </p:cNvPicPr>
            <p:nvPr/>
          </p:nvPicPr>
          <p:blipFill>
            <a:blip r:embed="rId9"/>
            <a:srcRect/>
            <a:stretch>
              <a:fillRect/>
            </a:stretch>
          </p:blipFill>
          <p:spPr bwMode="auto">
            <a:xfrm>
              <a:off x="4900613" y="2000250"/>
              <a:ext cx="1200150" cy="2000250"/>
            </a:xfrm>
            <a:prstGeom prst="rect">
              <a:avLst/>
            </a:prstGeom>
            <a:noFill/>
            <a:ln w="9525">
              <a:noFill/>
              <a:miter lim="800000"/>
              <a:headEnd/>
              <a:tailEnd/>
            </a:ln>
          </p:spPr>
        </p:pic>
        <p:sp>
          <p:nvSpPr>
            <p:cNvPr id="72736" name="TextBox 53"/>
            <p:cNvSpPr txBox="1">
              <a:spLocks noChangeArrowheads="1"/>
            </p:cNvSpPr>
            <p:nvPr/>
          </p:nvSpPr>
          <p:spPr bwMode="auto">
            <a:xfrm>
              <a:off x="7500937" y="4000501"/>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sp>
          <p:nvSpPr>
            <p:cNvPr id="72737" name="TextBox 53"/>
            <p:cNvSpPr txBox="1">
              <a:spLocks noChangeArrowheads="1"/>
            </p:cNvSpPr>
            <p:nvPr/>
          </p:nvSpPr>
          <p:spPr bwMode="auto">
            <a:xfrm>
              <a:off x="9801226" y="4300537"/>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grpSp>
      <p:pic>
        <p:nvPicPr>
          <p:cNvPr id="72714" name="Picture 53"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72715" name="Group 55"/>
          <p:cNvGrpSpPr>
            <a:grpSpLocks/>
          </p:cNvGrpSpPr>
          <p:nvPr/>
        </p:nvGrpSpPr>
        <p:grpSpPr bwMode="auto">
          <a:xfrm>
            <a:off x="325438" y="1616075"/>
            <a:ext cx="3425825" cy="5187950"/>
            <a:chOff x="421417" y="2261407"/>
            <a:chExt cx="4426324" cy="7263590"/>
          </a:xfrm>
        </p:grpSpPr>
        <p:grpSp>
          <p:nvGrpSpPr>
            <p:cNvPr id="72720" name="Group 82"/>
            <p:cNvGrpSpPr>
              <a:grpSpLocks/>
            </p:cNvGrpSpPr>
            <p:nvPr/>
          </p:nvGrpSpPr>
          <p:grpSpPr bwMode="auto">
            <a:xfrm>
              <a:off x="421417" y="2261407"/>
              <a:ext cx="4426324" cy="7263590"/>
              <a:chOff x="80891" y="3033303"/>
              <a:chExt cx="5100710" cy="6278942"/>
            </a:xfrm>
          </p:grpSpPr>
          <p:pic>
            <p:nvPicPr>
              <p:cNvPr id="72722"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2723" name="Group 29"/>
              <p:cNvGrpSpPr>
                <a:grpSpLocks/>
              </p:cNvGrpSpPr>
              <p:nvPr/>
            </p:nvGrpSpPr>
            <p:grpSpPr bwMode="auto">
              <a:xfrm>
                <a:off x="80891" y="3033303"/>
                <a:ext cx="5100710" cy="6278942"/>
                <a:chOff x="80891" y="3033303"/>
                <a:chExt cx="5100710" cy="6278942"/>
              </a:xfrm>
            </p:grpSpPr>
            <p:sp>
              <p:nvSpPr>
                <p:cNvPr id="6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2731"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2721" name="TextBox 5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2717" name="TextBox 69"/>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ایوان غربی</a:t>
            </a:r>
            <a:endParaRPr lang="en-US" sz="1000">
              <a:latin typeface="Calibri" pitchFamily="34" charset="0"/>
              <a:cs typeface="B Nazanin" pitchFamily="2" charset="-78"/>
            </a:endParaRPr>
          </a:p>
        </p:txBody>
      </p:sp>
      <p:pic>
        <p:nvPicPr>
          <p:cNvPr id="72718"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2" name="Slide Number Placeholder 36"/>
          <p:cNvSpPr>
            <a:spLocks noGrp="1"/>
          </p:cNvSpPr>
          <p:nvPr>
            <p:ph type="sldNum" sz="quarter" idx="12"/>
          </p:nvPr>
        </p:nvSpPr>
        <p:spPr>
          <a:xfrm>
            <a:off x="3525838" y="6438900"/>
            <a:ext cx="2311400" cy="365125"/>
          </a:xfrm>
        </p:spPr>
        <p:txBody>
          <a:bodyPr/>
          <a:lstStyle/>
          <a:p>
            <a:pPr>
              <a:defRPr/>
            </a:pPr>
            <a:fld id="{0023ED09-7821-42A2-B332-4461E2460146}" type="slidenum">
              <a:rPr lang="en-US" smtClean="0">
                <a:latin typeface="F_jalal" pitchFamily="2" charset="0"/>
              </a:rPr>
              <a:pPr>
                <a:defRPr/>
              </a:pPr>
              <a:t>70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373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373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3735" name="Group 47"/>
          <p:cNvGrpSpPr>
            <a:grpSpLocks/>
          </p:cNvGrpSpPr>
          <p:nvPr/>
        </p:nvGrpSpPr>
        <p:grpSpPr bwMode="auto">
          <a:xfrm>
            <a:off x="3560763" y="1619250"/>
            <a:ext cx="5229225" cy="4694238"/>
            <a:chOff x="4600575" y="2033588"/>
            <a:chExt cx="6757988" cy="6572250"/>
          </a:xfrm>
        </p:grpSpPr>
        <p:pic>
          <p:nvPicPr>
            <p:cNvPr id="73754" name="Picture 2" descr="E:\memari\maremat\قلی جدید\IMG_4045.jpg"/>
            <p:cNvPicPr>
              <a:picLocks noChangeAspect="1" noChangeArrowheads="1"/>
            </p:cNvPicPr>
            <p:nvPr/>
          </p:nvPicPr>
          <p:blipFill>
            <a:blip r:embed="rId5">
              <a:lum contrast="20000"/>
            </a:blip>
            <a:srcRect/>
            <a:stretch>
              <a:fillRect/>
            </a:stretch>
          </p:blipFill>
          <p:spPr bwMode="auto">
            <a:xfrm>
              <a:off x="8448675" y="2033588"/>
              <a:ext cx="2000250" cy="2667000"/>
            </a:xfrm>
            <a:prstGeom prst="rect">
              <a:avLst/>
            </a:prstGeom>
            <a:noFill/>
            <a:ln w="9525">
              <a:noFill/>
              <a:miter lim="800000"/>
              <a:headEnd/>
              <a:tailEnd/>
            </a:ln>
          </p:spPr>
        </p:pic>
        <p:pic>
          <p:nvPicPr>
            <p:cNvPr id="73755" name="Picture 3" descr="E:\memari\maremat\قلی خان\IMG_3823.jpg"/>
            <p:cNvPicPr>
              <a:picLocks noChangeAspect="1" noChangeArrowheads="1"/>
            </p:cNvPicPr>
            <p:nvPr/>
          </p:nvPicPr>
          <p:blipFill>
            <a:blip r:embed="rId6">
              <a:lum contrast="20000"/>
            </a:blip>
            <a:srcRect l="6551" t="4913"/>
            <a:stretch>
              <a:fillRect/>
            </a:stretch>
          </p:blipFill>
          <p:spPr bwMode="auto">
            <a:xfrm>
              <a:off x="6248400" y="2035175"/>
              <a:ext cx="1862138" cy="2630488"/>
            </a:xfrm>
            <a:prstGeom prst="rect">
              <a:avLst/>
            </a:prstGeom>
            <a:noFill/>
            <a:ln w="9525">
              <a:noFill/>
              <a:miter lim="800000"/>
              <a:headEnd/>
              <a:tailEnd/>
            </a:ln>
          </p:spPr>
        </p:pic>
        <p:grpSp>
          <p:nvGrpSpPr>
            <p:cNvPr id="73756" name="Group 65"/>
            <p:cNvGrpSpPr>
              <a:grpSpLocks/>
            </p:cNvGrpSpPr>
            <p:nvPr/>
          </p:nvGrpSpPr>
          <p:grpSpPr bwMode="auto">
            <a:xfrm>
              <a:off x="4600575" y="4800600"/>
              <a:ext cx="4100513" cy="3805238"/>
              <a:chOff x="3214678" y="2854336"/>
              <a:chExt cx="2928676" cy="2717804"/>
            </a:xfrm>
          </p:grpSpPr>
          <p:sp>
            <p:nvSpPr>
              <p:cNvPr id="73765" name="AutoShape 8"/>
              <p:cNvSpPr>
                <a:spLocks noChangeArrowheads="1"/>
              </p:cNvSpPr>
              <p:nvPr/>
            </p:nvSpPr>
            <p:spPr bwMode="gray">
              <a:xfrm>
                <a:off x="5370530" y="5284002"/>
                <a:ext cx="772824" cy="213544"/>
              </a:xfrm>
              <a:prstGeom prst="rightArrow">
                <a:avLst>
                  <a:gd name="adj1" fmla="val 35167"/>
                  <a:gd name="adj2" fmla="val 121037"/>
                </a:avLst>
              </a:prstGeom>
              <a:solidFill>
                <a:srgbClr val="921A37"/>
              </a:solidFill>
              <a:ln w="0" algn="ctr">
                <a:noFill/>
                <a:miter lim="800000"/>
                <a:headEnd/>
                <a:tailEnd/>
              </a:ln>
            </p:spPr>
            <p:txBody>
              <a:bodyPr wrap="none" anchor="ctr"/>
              <a:lstStyle/>
              <a:p>
                <a:pPr algn="l" rtl="0"/>
                <a:endParaRPr lang="fa-IR">
                  <a:latin typeface="Calibri" pitchFamily="34" charset="0"/>
                </a:endParaRPr>
              </a:p>
            </p:txBody>
          </p:sp>
          <p:pic>
            <p:nvPicPr>
              <p:cNvPr id="73766" name="Picture 74" descr="پلان وهمکف خطوط برش.png"/>
              <p:cNvPicPr>
                <a:picLocks noChangeAspect="1"/>
              </p:cNvPicPr>
              <p:nvPr/>
            </p:nvPicPr>
            <p:blipFill>
              <a:blip r:embed="rId7">
                <a:clrChange>
                  <a:clrFrom>
                    <a:srgbClr val="FFFFFF"/>
                  </a:clrFrom>
                  <a:clrTo>
                    <a:srgbClr val="FFFFFF">
                      <a:alpha val="0"/>
                    </a:srgbClr>
                  </a:clrTo>
                </a:clrChange>
              </a:blip>
              <a:srcRect l="3999" r="3000"/>
              <a:stretch>
                <a:fillRect/>
              </a:stretch>
            </p:blipFill>
            <p:spPr bwMode="auto">
              <a:xfrm rot="5400000">
                <a:off x="3050140" y="3018874"/>
                <a:ext cx="2717804" cy="2388728"/>
              </a:xfrm>
              <a:prstGeom prst="rect">
                <a:avLst/>
              </a:prstGeom>
              <a:noFill/>
              <a:ln w="9525">
                <a:noFill/>
                <a:miter lim="800000"/>
                <a:headEnd/>
                <a:tailEnd/>
              </a:ln>
            </p:spPr>
          </p:pic>
          <p:sp>
            <p:nvSpPr>
              <p:cNvPr id="73767" name="Oval 78"/>
              <p:cNvSpPr>
                <a:spLocks noChangeArrowheads="1"/>
              </p:cNvSpPr>
              <p:nvPr/>
            </p:nvSpPr>
            <p:spPr bwMode="auto">
              <a:xfrm>
                <a:off x="4643300" y="4783165"/>
                <a:ext cx="642942" cy="571504"/>
              </a:xfrm>
              <a:prstGeom prst="ellipse">
                <a:avLst/>
              </a:prstGeom>
              <a:noFill/>
              <a:ln w="76200" algn="ctr">
                <a:solidFill>
                  <a:srgbClr val="921A37"/>
                </a:solidFill>
                <a:round/>
                <a:headEnd/>
                <a:tailEnd/>
              </a:ln>
            </p:spPr>
            <p:txBody>
              <a:bodyPr/>
              <a:lstStyle/>
              <a:p>
                <a:pPr algn="l" rtl="0"/>
                <a:endParaRPr lang="fa-IR">
                  <a:latin typeface="Calibri" pitchFamily="34" charset="0"/>
                </a:endParaRPr>
              </a:p>
            </p:txBody>
          </p:sp>
        </p:grpSp>
        <p:sp>
          <p:nvSpPr>
            <p:cNvPr id="73757" name="TextBox 53"/>
            <p:cNvSpPr txBox="1">
              <a:spLocks noChangeArrowheads="1"/>
            </p:cNvSpPr>
            <p:nvPr/>
          </p:nvSpPr>
          <p:spPr bwMode="auto">
            <a:xfrm>
              <a:off x="9353550" y="4643437"/>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nvGrpSpPr>
            <p:cNvPr id="73758" name="Group 36"/>
            <p:cNvGrpSpPr>
              <a:grpSpLocks/>
            </p:cNvGrpSpPr>
            <p:nvPr/>
          </p:nvGrpSpPr>
          <p:grpSpPr bwMode="auto">
            <a:xfrm>
              <a:off x="8458201" y="5100637"/>
              <a:ext cx="2900362" cy="2900362"/>
              <a:chOff x="6184457" y="3500437"/>
              <a:chExt cx="2071702" cy="2071679"/>
            </a:xfrm>
          </p:grpSpPr>
          <p:cxnSp>
            <p:nvCxnSpPr>
              <p:cNvPr id="73760" name="Straight Arrow Connector 106"/>
              <p:cNvCxnSpPr>
                <a:cxnSpLocks noChangeShapeType="1"/>
              </p:cNvCxnSpPr>
              <p:nvPr/>
            </p:nvCxnSpPr>
            <p:spPr bwMode="auto">
              <a:xfrm rot="5400000">
                <a:off x="6933762" y="4107660"/>
                <a:ext cx="643736" cy="794"/>
              </a:xfrm>
              <a:prstGeom prst="straightConnector1">
                <a:avLst/>
              </a:prstGeom>
              <a:noFill/>
              <a:ln w="38100" algn="ctr">
                <a:solidFill>
                  <a:srgbClr val="921A37"/>
                </a:solidFill>
                <a:round/>
                <a:headEnd/>
                <a:tailEnd type="arrow" w="med" len="med"/>
              </a:ln>
            </p:spPr>
          </p:cxnSp>
          <p:pic>
            <p:nvPicPr>
              <p:cNvPr id="73761" name="Picture 74" descr="پلان وهمکف خطوط برش.png"/>
              <p:cNvPicPr>
                <a:picLocks noChangeAspect="1"/>
              </p:cNvPicPr>
              <p:nvPr/>
            </p:nvPicPr>
            <p:blipFill>
              <a:blip r:embed="rId7">
                <a:clrChange>
                  <a:clrFrom>
                    <a:srgbClr val="FFFFFF"/>
                  </a:clrFrom>
                  <a:clrTo>
                    <a:srgbClr val="FFFFFF">
                      <a:alpha val="0"/>
                    </a:srgbClr>
                  </a:clrTo>
                </a:clrChange>
              </a:blip>
              <a:srcRect l="73660" t="24446" r="17313" b="53596"/>
              <a:stretch>
                <a:fillRect/>
              </a:stretch>
            </p:blipFill>
            <p:spPr bwMode="auto">
              <a:xfrm rot="5400000">
                <a:off x="6684534" y="4000491"/>
                <a:ext cx="1071548" cy="2071702"/>
              </a:xfrm>
              <a:prstGeom prst="rect">
                <a:avLst/>
              </a:prstGeom>
              <a:noFill/>
              <a:ln w="9525">
                <a:noFill/>
                <a:miter lim="800000"/>
                <a:headEnd/>
                <a:tailEnd/>
              </a:ln>
            </p:spPr>
          </p:pic>
          <p:sp>
            <p:nvSpPr>
              <p:cNvPr id="44" name="Rectangle 43"/>
              <p:cNvSpPr/>
              <p:nvPr/>
            </p:nvSpPr>
            <p:spPr bwMode="auto">
              <a:xfrm>
                <a:off x="7113152" y="3500437"/>
                <a:ext cx="269788" cy="292387"/>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sp>
            <p:nvSpPr>
              <p:cNvPr id="45" name="Rectangle 44"/>
              <p:cNvSpPr/>
              <p:nvPr/>
            </p:nvSpPr>
            <p:spPr bwMode="auto">
              <a:xfrm>
                <a:off x="6783175" y="3718151"/>
                <a:ext cx="269788" cy="292387"/>
              </a:xfrm>
              <a:prstGeom prst="rect">
                <a:avLst/>
              </a:prstGeom>
              <a:noFill/>
            </p:spPr>
            <p:style>
              <a:lnRef idx="0">
                <a:schemeClr val="accent3"/>
              </a:lnRef>
              <a:fillRef idx="3">
                <a:schemeClr val="accent3"/>
              </a:fillRef>
              <a:effectRef idx="3">
                <a:schemeClr val="accent3"/>
              </a:effectRef>
              <a:fontRef idx="minor">
                <a:schemeClr val="lt1"/>
              </a:fontRef>
            </p:style>
            <p:txBody>
              <a:bodyPr>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1</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73764" name="Straight Arrow Connector 106"/>
              <p:cNvCxnSpPr>
                <a:cxnSpLocks noChangeShapeType="1"/>
              </p:cNvCxnSpPr>
              <p:nvPr/>
            </p:nvCxnSpPr>
            <p:spPr bwMode="auto">
              <a:xfrm rot="16200000" flipH="1">
                <a:off x="6684523" y="4214817"/>
                <a:ext cx="428628" cy="0"/>
              </a:xfrm>
              <a:prstGeom prst="straightConnector1">
                <a:avLst/>
              </a:prstGeom>
              <a:noFill/>
              <a:ln w="38100" algn="ctr">
                <a:solidFill>
                  <a:srgbClr val="921A37"/>
                </a:solidFill>
                <a:round/>
                <a:headEnd/>
                <a:tailEnd type="arrow" w="med" len="med"/>
              </a:ln>
            </p:spPr>
          </p:cxnSp>
        </p:grpSp>
        <p:sp>
          <p:nvSpPr>
            <p:cNvPr id="73759" name="TextBox 53"/>
            <p:cNvSpPr txBox="1">
              <a:spLocks noChangeArrowheads="1"/>
            </p:cNvSpPr>
            <p:nvPr/>
          </p:nvSpPr>
          <p:spPr bwMode="auto">
            <a:xfrm>
              <a:off x="7048501" y="4627563"/>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grpSp>
      <p:pic>
        <p:nvPicPr>
          <p:cNvPr id="73736" name="Picture 48"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73737" name="Group 49"/>
          <p:cNvGrpSpPr>
            <a:grpSpLocks/>
          </p:cNvGrpSpPr>
          <p:nvPr/>
        </p:nvGrpSpPr>
        <p:grpSpPr bwMode="auto">
          <a:xfrm>
            <a:off x="325438" y="1616075"/>
            <a:ext cx="3425825" cy="5187950"/>
            <a:chOff x="421417" y="2261407"/>
            <a:chExt cx="4426324" cy="7263590"/>
          </a:xfrm>
        </p:grpSpPr>
        <p:grpSp>
          <p:nvGrpSpPr>
            <p:cNvPr id="73742" name="Group 82"/>
            <p:cNvGrpSpPr>
              <a:grpSpLocks/>
            </p:cNvGrpSpPr>
            <p:nvPr/>
          </p:nvGrpSpPr>
          <p:grpSpPr bwMode="auto">
            <a:xfrm>
              <a:off x="421417" y="2261407"/>
              <a:ext cx="4426324" cy="7263590"/>
              <a:chOff x="80891" y="3033303"/>
              <a:chExt cx="5100710" cy="6278942"/>
            </a:xfrm>
          </p:grpSpPr>
          <p:pic>
            <p:nvPicPr>
              <p:cNvPr id="73744"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3745" name="Group 29"/>
              <p:cNvGrpSpPr>
                <a:grpSpLocks/>
              </p:cNvGrpSpPr>
              <p:nvPr/>
            </p:nvGrpSpPr>
            <p:grpSpPr bwMode="auto">
              <a:xfrm>
                <a:off x="80891" y="3033303"/>
                <a:ext cx="5100710" cy="6278942"/>
                <a:chOff x="80891" y="3033303"/>
                <a:chExt cx="5100710" cy="6278942"/>
              </a:xfrm>
            </p:grpSpPr>
            <p:sp>
              <p:nvSpPr>
                <p:cNvPr id="5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3753"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3743" name="TextBox 5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3739" name="TextBox 65"/>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ضلع شمالی</a:t>
            </a:r>
            <a:endParaRPr lang="en-US" sz="1000">
              <a:latin typeface="Calibri" pitchFamily="34" charset="0"/>
              <a:cs typeface="B Nazanin" pitchFamily="2" charset="-78"/>
            </a:endParaRPr>
          </a:p>
        </p:txBody>
      </p:sp>
      <p:pic>
        <p:nvPicPr>
          <p:cNvPr id="73740"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8" name="Slide Number Placeholder 36"/>
          <p:cNvSpPr>
            <a:spLocks noGrp="1"/>
          </p:cNvSpPr>
          <p:nvPr>
            <p:ph type="sldNum" sz="quarter" idx="12"/>
          </p:nvPr>
        </p:nvSpPr>
        <p:spPr>
          <a:xfrm>
            <a:off x="3525838" y="6438900"/>
            <a:ext cx="2311400" cy="365125"/>
          </a:xfrm>
        </p:spPr>
        <p:txBody>
          <a:bodyPr/>
          <a:lstStyle/>
          <a:p>
            <a:pPr>
              <a:defRPr/>
            </a:pPr>
            <a:fld id="{CE9752C7-8A3D-4569-9F23-FE94E2FA0D02}" type="slidenum">
              <a:rPr lang="en-US" smtClean="0">
                <a:latin typeface="F_jalal" pitchFamily="2" charset="0"/>
              </a:rPr>
              <a:pPr>
                <a:defRPr/>
              </a:pPr>
              <a:t>71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4754"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4755"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74756"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4759" name="Group 20"/>
          <p:cNvGrpSpPr>
            <a:grpSpLocks/>
          </p:cNvGrpSpPr>
          <p:nvPr/>
        </p:nvGrpSpPr>
        <p:grpSpPr bwMode="auto">
          <a:xfrm>
            <a:off x="3597275" y="3482975"/>
            <a:ext cx="2786063" cy="3065463"/>
            <a:chOff x="5100638" y="4700588"/>
            <a:chExt cx="3600450" cy="4291012"/>
          </a:xfrm>
        </p:grpSpPr>
        <p:grpSp>
          <p:nvGrpSpPr>
            <p:cNvPr id="74791" name="Group 25"/>
            <p:cNvGrpSpPr>
              <a:grpSpLocks/>
            </p:cNvGrpSpPr>
            <p:nvPr/>
          </p:nvGrpSpPr>
          <p:grpSpPr bwMode="auto">
            <a:xfrm>
              <a:off x="5100638" y="4700588"/>
              <a:ext cx="3600450" cy="4291012"/>
              <a:chOff x="5100638" y="4700588"/>
              <a:chExt cx="3600450" cy="4291012"/>
            </a:xfrm>
          </p:grpSpPr>
          <p:pic>
            <p:nvPicPr>
              <p:cNvPr id="74793" name="Picture 3" descr="پلان مدرسه طبقه اول.png"/>
              <p:cNvPicPr>
                <a:picLocks noChangeAspect="1"/>
              </p:cNvPicPr>
              <p:nvPr/>
            </p:nvPicPr>
            <p:blipFill>
              <a:blip r:embed="rId6">
                <a:clrChange>
                  <a:clrFrom>
                    <a:srgbClr val="FFFFFF"/>
                  </a:clrFrom>
                  <a:clrTo>
                    <a:srgbClr val="FFFFFF">
                      <a:alpha val="0"/>
                    </a:srgbClr>
                  </a:clrTo>
                </a:clrChange>
                <a:lum bright="-10000"/>
              </a:blip>
              <a:srcRect l="4349" r="2899" b="7600"/>
              <a:stretch>
                <a:fillRect/>
              </a:stretch>
            </p:blipFill>
            <p:spPr bwMode="auto">
              <a:xfrm>
                <a:off x="5100638" y="4700588"/>
                <a:ext cx="2824162" cy="4291012"/>
              </a:xfrm>
              <a:prstGeom prst="rect">
                <a:avLst/>
              </a:prstGeom>
              <a:noFill/>
              <a:ln w="9525">
                <a:noFill/>
                <a:miter lim="800000"/>
                <a:headEnd/>
                <a:tailEnd/>
              </a:ln>
            </p:spPr>
          </p:pic>
          <p:sp>
            <p:nvSpPr>
              <p:cNvPr id="74794" name="AutoShape 8"/>
              <p:cNvSpPr>
                <a:spLocks noChangeArrowheads="1"/>
              </p:cNvSpPr>
              <p:nvPr/>
            </p:nvSpPr>
            <p:spPr bwMode="gray">
              <a:xfrm>
                <a:off x="7618413" y="8201025"/>
                <a:ext cx="1082675" cy="300038"/>
              </a:xfrm>
              <a:prstGeom prst="rightArrow">
                <a:avLst>
                  <a:gd name="adj1" fmla="val 35167"/>
                  <a:gd name="adj2" fmla="val 120666"/>
                </a:avLst>
              </a:prstGeom>
              <a:solidFill>
                <a:srgbClr val="921A37"/>
              </a:solidFill>
              <a:ln w="0" algn="ctr">
                <a:noFill/>
                <a:miter lim="800000"/>
                <a:headEnd/>
                <a:tailEnd/>
              </a:ln>
            </p:spPr>
            <p:txBody>
              <a:bodyPr wrap="none" lIns="128016" tIns="64008" rIns="128016" bIns="64008" anchor="ctr"/>
              <a:lstStyle/>
              <a:p>
                <a:pPr algn="l" rtl="0"/>
                <a:endParaRPr lang="fa-IR">
                  <a:latin typeface="Calibri" pitchFamily="34" charset="0"/>
                </a:endParaRPr>
              </a:p>
            </p:txBody>
          </p:sp>
        </p:grpSp>
        <p:sp>
          <p:nvSpPr>
            <p:cNvPr id="74792" name="Oval 78"/>
            <p:cNvSpPr>
              <a:spLocks noChangeArrowheads="1"/>
            </p:cNvSpPr>
            <p:nvPr/>
          </p:nvSpPr>
          <p:spPr bwMode="auto">
            <a:xfrm>
              <a:off x="5300663" y="7600950"/>
              <a:ext cx="1000125" cy="1000125"/>
            </a:xfrm>
            <a:prstGeom prst="ellipse">
              <a:avLst/>
            </a:prstGeom>
            <a:noFill/>
            <a:ln w="76200" algn="ctr">
              <a:solidFill>
                <a:srgbClr val="921A37"/>
              </a:solidFill>
              <a:round/>
              <a:headEnd/>
              <a:tailEnd/>
            </a:ln>
          </p:spPr>
          <p:txBody>
            <a:bodyPr lIns="128016" tIns="64008" rIns="128016" bIns="64008"/>
            <a:lstStyle/>
            <a:p>
              <a:pPr algn="l" rtl="0"/>
              <a:endParaRPr lang="fa-IR">
                <a:latin typeface="Calibri" pitchFamily="34" charset="0"/>
              </a:endParaRPr>
            </a:p>
          </p:txBody>
        </p:sp>
      </p:grpSp>
      <p:grpSp>
        <p:nvGrpSpPr>
          <p:cNvPr id="74760" name="Group 38"/>
          <p:cNvGrpSpPr>
            <a:grpSpLocks/>
          </p:cNvGrpSpPr>
          <p:nvPr/>
        </p:nvGrpSpPr>
        <p:grpSpPr bwMode="auto">
          <a:xfrm>
            <a:off x="5837238" y="3986213"/>
            <a:ext cx="2786062" cy="1409700"/>
            <a:chOff x="8101025" y="5200650"/>
            <a:chExt cx="3600438" cy="1973263"/>
          </a:xfrm>
        </p:grpSpPr>
        <p:pic>
          <p:nvPicPr>
            <p:cNvPr id="74786" name="Picture 3" descr="پلان مدرسه طبقه اول.png"/>
            <p:cNvPicPr>
              <a:picLocks noChangeAspect="1"/>
            </p:cNvPicPr>
            <p:nvPr/>
          </p:nvPicPr>
          <p:blipFill>
            <a:blip r:embed="rId7">
              <a:clrChange>
                <a:clrFrom>
                  <a:srgbClr val="FFFFFF"/>
                </a:clrFrom>
                <a:clrTo>
                  <a:srgbClr val="FFFFFF">
                    <a:alpha val="0"/>
                  </a:srgbClr>
                </a:clrTo>
              </a:clrChange>
              <a:lum bright="-10000"/>
            </a:blip>
            <a:srcRect l="14986" t="64587" r="48885" b="20343"/>
            <a:stretch>
              <a:fillRect/>
            </a:stretch>
          </p:blipFill>
          <p:spPr bwMode="auto">
            <a:xfrm>
              <a:off x="8601075" y="5200650"/>
              <a:ext cx="3100388" cy="1973263"/>
            </a:xfrm>
            <a:prstGeom prst="rect">
              <a:avLst/>
            </a:prstGeom>
            <a:noFill/>
            <a:ln w="9525">
              <a:noFill/>
              <a:miter lim="800000"/>
              <a:headEnd/>
              <a:tailEnd/>
            </a:ln>
          </p:spPr>
        </p:pic>
        <p:cxnSp>
          <p:nvCxnSpPr>
            <p:cNvPr id="74787" name="Straight Arrow Connector 106"/>
            <p:cNvCxnSpPr>
              <a:cxnSpLocks noChangeShapeType="1"/>
            </p:cNvCxnSpPr>
            <p:nvPr/>
          </p:nvCxnSpPr>
          <p:spPr bwMode="auto">
            <a:xfrm rot="16200000" flipH="1">
              <a:off x="9050337" y="6051551"/>
              <a:ext cx="701675" cy="0"/>
            </a:xfrm>
            <a:prstGeom prst="straightConnector1">
              <a:avLst/>
            </a:prstGeom>
            <a:noFill/>
            <a:ln w="38100" algn="ctr">
              <a:solidFill>
                <a:srgbClr val="921A37"/>
              </a:solidFill>
              <a:round/>
              <a:headEnd/>
              <a:tailEnd type="arrow" w="med" len="med"/>
            </a:ln>
          </p:spPr>
        </p:cxnSp>
        <p:sp>
          <p:nvSpPr>
            <p:cNvPr id="42" name="Rectangle 41"/>
            <p:cNvSpPr/>
            <p:nvPr/>
          </p:nvSpPr>
          <p:spPr bwMode="auto">
            <a:xfrm>
              <a:off x="9123509" y="5369846"/>
              <a:ext cx="377700" cy="504138"/>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74789" name="Straight Arrow Connector 106"/>
            <p:cNvCxnSpPr>
              <a:cxnSpLocks noChangeShapeType="1"/>
            </p:cNvCxnSpPr>
            <p:nvPr/>
          </p:nvCxnSpPr>
          <p:spPr bwMode="auto">
            <a:xfrm rot="16200000" flipH="1">
              <a:off x="8349456" y="5452269"/>
              <a:ext cx="915988" cy="812800"/>
            </a:xfrm>
            <a:prstGeom prst="straightConnector1">
              <a:avLst/>
            </a:prstGeom>
            <a:noFill/>
            <a:ln w="38100" algn="ctr">
              <a:solidFill>
                <a:srgbClr val="921A37"/>
              </a:solidFill>
              <a:round/>
              <a:headEnd/>
              <a:tailEnd type="arrow" w="med" len="med"/>
            </a:ln>
          </p:spPr>
        </p:cxnSp>
        <p:sp>
          <p:nvSpPr>
            <p:cNvPr id="44" name="Rectangle 43"/>
            <p:cNvSpPr/>
            <p:nvPr/>
          </p:nvSpPr>
          <p:spPr bwMode="auto">
            <a:xfrm>
              <a:off x="8101025" y="5212906"/>
              <a:ext cx="377700" cy="46104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300" b="1" dirty="0">
                  <a:ln w="10541" cmpd="sng">
                    <a:solidFill>
                      <a:schemeClr val="bg2">
                        <a:lumMod val="25000"/>
                      </a:schemeClr>
                    </a:solidFill>
                    <a:prstDash val="solid"/>
                  </a:ln>
                  <a:solidFill>
                    <a:schemeClr val="bg2">
                      <a:lumMod val="10000"/>
                    </a:schemeClr>
                  </a:solidFill>
                  <a:cs typeface="B Nazanin" pitchFamily="2" charset="-78"/>
                </a:rPr>
                <a:t>2</a:t>
              </a:r>
              <a:endParaRPr lang="en-US" sz="13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74761" name="Group 44"/>
          <p:cNvGrpSpPr>
            <a:grpSpLocks/>
          </p:cNvGrpSpPr>
          <p:nvPr/>
        </p:nvGrpSpPr>
        <p:grpSpPr bwMode="auto">
          <a:xfrm>
            <a:off x="3519488" y="1700213"/>
            <a:ext cx="5030787" cy="1876425"/>
            <a:chOff x="4000500" y="2000250"/>
            <a:chExt cx="6500813" cy="2625945"/>
          </a:xfrm>
        </p:grpSpPr>
        <p:pic>
          <p:nvPicPr>
            <p:cNvPr id="74780" name="Picture 2" descr="C:\Documents and Settings\ofogh rahavard\Desktop\IMG_3889.jpg"/>
            <p:cNvPicPr>
              <a:picLocks noChangeAspect="1" noChangeArrowheads="1"/>
            </p:cNvPicPr>
            <p:nvPr/>
          </p:nvPicPr>
          <p:blipFill>
            <a:blip r:embed="rId8"/>
            <a:srcRect/>
            <a:stretch>
              <a:fillRect/>
            </a:stretch>
          </p:blipFill>
          <p:spPr bwMode="auto">
            <a:xfrm>
              <a:off x="8901113" y="2000250"/>
              <a:ext cx="1600200" cy="2133600"/>
            </a:xfrm>
            <a:prstGeom prst="rect">
              <a:avLst/>
            </a:prstGeom>
            <a:noFill/>
            <a:ln w="9525">
              <a:noFill/>
              <a:miter lim="800000"/>
              <a:headEnd/>
              <a:tailEnd/>
            </a:ln>
          </p:spPr>
        </p:pic>
        <p:sp>
          <p:nvSpPr>
            <p:cNvPr id="74781" name="TextBox 53"/>
            <p:cNvSpPr txBox="1">
              <a:spLocks noChangeArrowheads="1"/>
            </p:cNvSpPr>
            <p:nvPr/>
          </p:nvSpPr>
          <p:spPr bwMode="auto">
            <a:xfrm>
              <a:off x="9601200" y="4100513"/>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4782" name="Picture 3" descr="C:\Documents and Settings\ofogh rahavard\Desktop\S7305188.JPG"/>
            <p:cNvPicPr>
              <a:picLocks noChangeAspect="1" noChangeArrowheads="1"/>
            </p:cNvPicPr>
            <p:nvPr/>
          </p:nvPicPr>
          <p:blipFill>
            <a:blip r:embed="rId9"/>
            <a:srcRect/>
            <a:stretch>
              <a:fillRect/>
            </a:stretch>
          </p:blipFill>
          <p:spPr bwMode="auto">
            <a:xfrm>
              <a:off x="6800850" y="2000250"/>
              <a:ext cx="1700213" cy="2100263"/>
            </a:xfrm>
            <a:prstGeom prst="rect">
              <a:avLst/>
            </a:prstGeom>
            <a:noFill/>
            <a:ln w="9525">
              <a:noFill/>
              <a:miter lim="800000"/>
              <a:headEnd/>
              <a:tailEnd/>
            </a:ln>
          </p:spPr>
        </p:pic>
        <p:sp>
          <p:nvSpPr>
            <p:cNvPr id="74783" name="TextBox 53"/>
            <p:cNvSpPr txBox="1">
              <a:spLocks noChangeArrowheads="1"/>
            </p:cNvSpPr>
            <p:nvPr/>
          </p:nvSpPr>
          <p:spPr bwMode="auto">
            <a:xfrm>
              <a:off x="7400925" y="4100513"/>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pic>
          <p:nvPicPr>
            <p:cNvPr id="74784" name="Picture 4" descr="C:\Documents and Settings\ofogh rahavard\Desktop\S7305174.JPG"/>
            <p:cNvPicPr>
              <a:picLocks noChangeAspect="1" noChangeArrowheads="1"/>
            </p:cNvPicPr>
            <p:nvPr/>
          </p:nvPicPr>
          <p:blipFill>
            <a:blip r:embed="rId10"/>
            <a:srcRect/>
            <a:stretch>
              <a:fillRect/>
            </a:stretch>
          </p:blipFill>
          <p:spPr bwMode="auto">
            <a:xfrm>
              <a:off x="4000500" y="2057400"/>
              <a:ext cx="2346325" cy="1760538"/>
            </a:xfrm>
            <a:prstGeom prst="rect">
              <a:avLst/>
            </a:prstGeom>
            <a:noFill/>
            <a:ln w="9525">
              <a:noFill/>
              <a:miter lim="800000"/>
              <a:headEnd/>
              <a:tailEnd/>
            </a:ln>
          </p:spPr>
        </p:pic>
        <p:sp>
          <p:nvSpPr>
            <p:cNvPr id="74785" name="TextBox 53"/>
            <p:cNvSpPr txBox="1">
              <a:spLocks noChangeArrowheads="1"/>
            </p:cNvSpPr>
            <p:nvPr/>
          </p:nvSpPr>
          <p:spPr bwMode="auto">
            <a:xfrm>
              <a:off x="4900613" y="39624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3</a:t>
              </a:r>
              <a:endParaRPr lang="en-US" sz="1600">
                <a:latin typeface="Calibri" pitchFamily="34" charset="0"/>
                <a:cs typeface="B Nazanin" pitchFamily="2" charset="-78"/>
              </a:endParaRPr>
            </a:p>
          </p:txBody>
        </p:sp>
      </p:grpSp>
      <p:pic>
        <p:nvPicPr>
          <p:cNvPr id="74762" name="Picture 51"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74763" name="Group 53"/>
          <p:cNvGrpSpPr>
            <a:grpSpLocks/>
          </p:cNvGrpSpPr>
          <p:nvPr/>
        </p:nvGrpSpPr>
        <p:grpSpPr bwMode="auto">
          <a:xfrm>
            <a:off x="325438" y="1616075"/>
            <a:ext cx="3425825" cy="5187950"/>
            <a:chOff x="421417" y="2261407"/>
            <a:chExt cx="4426324" cy="7263590"/>
          </a:xfrm>
        </p:grpSpPr>
        <p:grpSp>
          <p:nvGrpSpPr>
            <p:cNvPr id="74768" name="Group 82"/>
            <p:cNvGrpSpPr>
              <a:grpSpLocks/>
            </p:cNvGrpSpPr>
            <p:nvPr/>
          </p:nvGrpSpPr>
          <p:grpSpPr bwMode="auto">
            <a:xfrm>
              <a:off x="421417" y="2261407"/>
              <a:ext cx="4426324" cy="7263590"/>
              <a:chOff x="80891" y="3033303"/>
              <a:chExt cx="5100710" cy="6278942"/>
            </a:xfrm>
          </p:grpSpPr>
          <p:pic>
            <p:nvPicPr>
              <p:cNvPr id="74770"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4771" name="Group 29"/>
              <p:cNvGrpSpPr>
                <a:grpSpLocks/>
              </p:cNvGrpSpPr>
              <p:nvPr/>
            </p:nvGrpSpPr>
            <p:grpSpPr bwMode="auto">
              <a:xfrm>
                <a:off x="80891" y="3033303"/>
                <a:ext cx="5100710" cy="6278942"/>
                <a:chOff x="80891" y="3033303"/>
                <a:chExt cx="5100710" cy="6278942"/>
              </a:xfrm>
            </p:grpSpPr>
            <p:sp>
              <p:nvSpPr>
                <p:cNvPr id="6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4779"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4769" name="TextBox 5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8"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4765" name="TextBox 68"/>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هشتی طبقه اول </a:t>
            </a:r>
            <a:endParaRPr lang="en-US" sz="1000">
              <a:latin typeface="Calibri" pitchFamily="34" charset="0"/>
              <a:cs typeface="B Nazanin" pitchFamily="2" charset="-78"/>
            </a:endParaRPr>
          </a:p>
        </p:txBody>
      </p:sp>
      <p:pic>
        <p:nvPicPr>
          <p:cNvPr id="74766"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1" name="Slide Number Placeholder 36"/>
          <p:cNvSpPr>
            <a:spLocks noGrp="1"/>
          </p:cNvSpPr>
          <p:nvPr>
            <p:ph type="sldNum" sz="quarter" idx="12"/>
          </p:nvPr>
        </p:nvSpPr>
        <p:spPr>
          <a:xfrm>
            <a:off x="3525838" y="6438900"/>
            <a:ext cx="2311400" cy="365125"/>
          </a:xfrm>
        </p:spPr>
        <p:txBody>
          <a:bodyPr/>
          <a:lstStyle/>
          <a:p>
            <a:pPr>
              <a:defRPr/>
            </a:pPr>
            <a:fld id="{02DBFC32-B59E-48C6-A527-2144CDC376A0}" type="slidenum">
              <a:rPr lang="en-US" smtClean="0">
                <a:latin typeface="F_jalal" pitchFamily="2" charset="0"/>
              </a:rPr>
              <a:pPr>
                <a:defRPr/>
              </a:pPr>
              <a:t>72</a:t>
            </a:fld>
            <a:endParaRPr lang="en-US" dirty="0">
              <a:latin typeface="F_jalal" pitchFamily="2"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5779"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75780"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5783" name="Group 20"/>
          <p:cNvGrpSpPr>
            <a:grpSpLocks/>
          </p:cNvGrpSpPr>
          <p:nvPr/>
        </p:nvGrpSpPr>
        <p:grpSpPr bwMode="auto">
          <a:xfrm>
            <a:off x="3419475" y="3429000"/>
            <a:ext cx="2786063" cy="3065463"/>
            <a:chOff x="5100638" y="4700588"/>
            <a:chExt cx="3600450" cy="4291012"/>
          </a:xfrm>
        </p:grpSpPr>
        <p:pic>
          <p:nvPicPr>
            <p:cNvPr id="75809" name="Picture 3" descr="پلان مدرسه طبقه اول.png"/>
            <p:cNvPicPr>
              <a:picLocks noChangeAspect="1"/>
            </p:cNvPicPr>
            <p:nvPr/>
          </p:nvPicPr>
          <p:blipFill>
            <a:blip r:embed="rId6">
              <a:clrChange>
                <a:clrFrom>
                  <a:srgbClr val="FFFFFF"/>
                </a:clrFrom>
                <a:clrTo>
                  <a:srgbClr val="FFFFFF">
                    <a:alpha val="0"/>
                  </a:srgbClr>
                </a:clrTo>
              </a:clrChange>
              <a:lum bright="-10000"/>
            </a:blip>
            <a:srcRect l="4349" r="2899" b="7600"/>
            <a:stretch>
              <a:fillRect/>
            </a:stretch>
          </p:blipFill>
          <p:spPr bwMode="auto">
            <a:xfrm>
              <a:off x="5100638" y="4700588"/>
              <a:ext cx="2824162" cy="4291012"/>
            </a:xfrm>
            <a:prstGeom prst="rect">
              <a:avLst/>
            </a:prstGeom>
            <a:noFill/>
            <a:ln w="9525">
              <a:noFill/>
              <a:miter lim="800000"/>
              <a:headEnd/>
              <a:tailEnd/>
            </a:ln>
          </p:spPr>
        </p:pic>
        <p:sp>
          <p:nvSpPr>
            <p:cNvPr id="75810" name="AutoShape 8"/>
            <p:cNvSpPr>
              <a:spLocks noChangeArrowheads="1"/>
            </p:cNvSpPr>
            <p:nvPr/>
          </p:nvSpPr>
          <p:spPr bwMode="gray">
            <a:xfrm>
              <a:off x="7618413" y="8201025"/>
              <a:ext cx="1082675" cy="300038"/>
            </a:xfrm>
            <a:prstGeom prst="rightArrow">
              <a:avLst>
                <a:gd name="adj1" fmla="val 35167"/>
                <a:gd name="adj2" fmla="val 120666"/>
              </a:avLst>
            </a:prstGeom>
            <a:solidFill>
              <a:srgbClr val="921A37"/>
            </a:solidFill>
            <a:ln w="0" algn="ctr">
              <a:noFill/>
              <a:miter lim="800000"/>
              <a:headEnd/>
              <a:tailEnd/>
            </a:ln>
          </p:spPr>
          <p:txBody>
            <a:bodyPr wrap="none" lIns="128016" tIns="64008" rIns="128016" bIns="64008" anchor="ctr"/>
            <a:lstStyle/>
            <a:p>
              <a:pPr algn="l" rtl="0"/>
              <a:endParaRPr lang="fa-IR">
                <a:latin typeface="Calibri" pitchFamily="34" charset="0"/>
              </a:endParaRPr>
            </a:p>
          </p:txBody>
        </p:sp>
        <p:sp>
          <p:nvSpPr>
            <p:cNvPr id="75811" name="Oval 78"/>
            <p:cNvSpPr>
              <a:spLocks noChangeArrowheads="1"/>
            </p:cNvSpPr>
            <p:nvPr/>
          </p:nvSpPr>
          <p:spPr bwMode="auto">
            <a:xfrm>
              <a:off x="5100638" y="6900863"/>
              <a:ext cx="1000125" cy="1000125"/>
            </a:xfrm>
            <a:prstGeom prst="ellipse">
              <a:avLst/>
            </a:prstGeom>
            <a:noFill/>
            <a:ln w="76200" algn="ctr">
              <a:solidFill>
                <a:srgbClr val="921A37"/>
              </a:solidFill>
              <a:round/>
              <a:headEnd/>
              <a:tailEnd/>
            </a:ln>
          </p:spPr>
          <p:txBody>
            <a:bodyPr lIns="128016" tIns="64008" rIns="128016" bIns="64008"/>
            <a:lstStyle/>
            <a:p>
              <a:pPr algn="l" rtl="0"/>
              <a:endParaRPr lang="fa-IR">
                <a:latin typeface="Calibri" pitchFamily="34" charset="0"/>
              </a:endParaRPr>
            </a:p>
          </p:txBody>
        </p:sp>
      </p:grpSp>
      <p:grpSp>
        <p:nvGrpSpPr>
          <p:cNvPr id="75784" name="Group 37"/>
          <p:cNvGrpSpPr>
            <a:grpSpLocks/>
          </p:cNvGrpSpPr>
          <p:nvPr/>
        </p:nvGrpSpPr>
        <p:grpSpPr bwMode="auto">
          <a:xfrm>
            <a:off x="7680325" y="3608388"/>
            <a:ext cx="928688" cy="2651125"/>
            <a:chOff x="9401175" y="4568344"/>
            <a:chExt cx="1200150" cy="3712056"/>
          </a:xfrm>
        </p:grpSpPr>
        <p:pic>
          <p:nvPicPr>
            <p:cNvPr id="75807" name="Picture 3" descr="پلان مدرسه طبقه اول.png"/>
            <p:cNvPicPr>
              <a:picLocks noChangeAspect="1"/>
            </p:cNvPicPr>
            <p:nvPr/>
          </p:nvPicPr>
          <p:blipFill>
            <a:blip r:embed="rId7">
              <a:clrChange>
                <a:clrFrom>
                  <a:srgbClr val="FFFFFF"/>
                </a:clrFrom>
                <a:clrTo>
                  <a:srgbClr val="FFFFFF">
                    <a:alpha val="0"/>
                  </a:srgbClr>
                </a:clrTo>
              </a:clrChange>
              <a:lum bright="-10000"/>
            </a:blip>
            <a:srcRect l="12560" t="43596" r="62805" b="20343"/>
            <a:stretch>
              <a:fillRect/>
            </a:stretch>
          </p:blipFill>
          <p:spPr bwMode="auto">
            <a:xfrm>
              <a:off x="9401175" y="5600700"/>
              <a:ext cx="1200150" cy="2679700"/>
            </a:xfrm>
            <a:prstGeom prst="rect">
              <a:avLst/>
            </a:prstGeom>
            <a:noFill/>
            <a:ln w="9525">
              <a:noFill/>
              <a:miter lim="800000"/>
              <a:headEnd/>
              <a:tailEnd/>
            </a:ln>
          </p:spPr>
        </p:pic>
        <p:sp>
          <p:nvSpPr>
            <p:cNvPr id="40" name="Rectangle 39"/>
            <p:cNvSpPr/>
            <p:nvPr/>
          </p:nvSpPr>
          <p:spPr bwMode="auto">
            <a:xfrm>
              <a:off x="9556875" y="4568344"/>
              <a:ext cx="377700" cy="504204"/>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grpSp>
        <p:nvGrpSpPr>
          <p:cNvPr id="75785" name="Group 40"/>
          <p:cNvGrpSpPr>
            <a:grpSpLocks/>
          </p:cNvGrpSpPr>
          <p:nvPr/>
        </p:nvGrpSpPr>
        <p:grpSpPr bwMode="auto">
          <a:xfrm>
            <a:off x="5764213" y="1795463"/>
            <a:ext cx="1547812" cy="2252662"/>
            <a:chOff x="7400925" y="2000250"/>
            <a:chExt cx="2000250" cy="3152995"/>
          </a:xfrm>
        </p:grpSpPr>
        <p:pic>
          <p:nvPicPr>
            <p:cNvPr id="75805" name="Picture 2" descr="C:\Documents and Settings\ofogh rahavard\Desktop\S7305182.JPG"/>
            <p:cNvPicPr>
              <a:picLocks noChangeAspect="1" noChangeArrowheads="1"/>
            </p:cNvPicPr>
            <p:nvPr/>
          </p:nvPicPr>
          <p:blipFill>
            <a:blip r:embed="rId8"/>
            <a:srcRect/>
            <a:stretch>
              <a:fillRect/>
            </a:stretch>
          </p:blipFill>
          <p:spPr bwMode="auto">
            <a:xfrm>
              <a:off x="7400925" y="2000250"/>
              <a:ext cx="2000250" cy="2667000"/>
            </a:xfrm>
            <a:prstGeom prst="rect">
              <a:avLst/>
            </a:prstGeom>
            <a:noFill/>
            <a:ln w="9525">
              <a:noFill/>
              <a:miter lim="800000"/>
              <a:headEnd/>
              <a:tailEnd/>
            </a:ln>
          </p:spPr>
        </p:pic>
        <p:sp>
          <p:nvSpPr>
            <p:cNvPr id="75806" name="TextBox 53"/>
            <p:cNvSpPr txBox="1">
              <a:spLocks noChangeArrowheads="1"/>
            </p:cNvSpPr>
            <p:nvPr/>
          </p:nvSpPr>
          <p:spPr bwMode="auto">
            <a:xfrm>
              <a:off x="8201025" y="4627563"/>
              <a:ext cx="400051"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grpSp>
      <p:cxnSp>
        <p:nvCxnSpPr>
          <p:cNvPr id="75786" name="Straight Arrow Connector 106"/>
          <p:cNvCxnSpPr>
            <a:cxnSpLocks noChangeShapeType="1"/>
          </p:cNvCxnSpPr>
          <p:nvPr/>
        </p:nvCxnSpPr>
        <p:spPr bwMode="auto">
          <a:xfrm rot="16200000" flipH="1">
            <a:off x="7582693" y="4288632"/>
            <a:ext cx="785813" cy="0"/>
          </a:xfrm>
          <a:prstGeom prst="straightConnector1">
            <a:avLst/>
          </a:prstGeom>
          <a:noFill/>
          <a:ln w="38100" algn="ctr">
            <a:solidFill>
              <a:srgbClr val="921A37"/>
            </a:solidFill>
            <a:round/>
            <a:headEnd/>
            <a:tailEnd type="arrow" w="med" len="med"/>
          </a:ln>
        </p:spPr>
      </p:cxnSp>
      <p:pic>
        <p:nvPicPr>
          <p:cNvPr id="75787" name="Picture 44"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75788" name="Group 45"/>
          <p:cNvGrpSpPr>
            <a:grpSpLocks/>
          </p:cNvGrpSpPr>
          <p:nvPr/>
        </p:nvGrpSpPr>
        <p:grpSpPr bwMode="auto">
          <a:xfrm>
            <a:off x="325438" y="1616075"/>
            <a:ext cx="3425825" cy="5187950"/>
            <a:chOff x="421417" y="2261407"/>
            <a:chExt cx="4426324" cy="7263590"/>
          </a:xfrm>
        </p:grpSpPr>
        <p:grpSp>
          <p:nvGrpSpPr>
            <p:cNvPr id="75793" name="Group 82"/>
            <p:cNvGrpSpPr>
              <a:grpSpLocks/>
            </p:cNvGrpSpPr>
            <p:nvPr/>
          </p:nvGrpSpPr>
          <p:grpSpPr bwMode="auto">
            <a:xfrm>
              <a:off x="421417" y="2261407"/>
              <a:ext cx="4426324" cy="7263590"/>
              <a:chOff x="80891" y="3033303"/>
              <a:chExt cx="5100710" cy="6278942"/>
            </a:xfrm>
          </p:grpSpPr>
          <p:pic>
            <p:nvPicPr>
              <p:cNvPr id="75795"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5796" name="Group 29"/>
              <p:cNvGrpSpPr>
                <a:grpSpLocks/>
              </p:cNvGrpSpPr>
              <p:nvPr/>
            </p:nvGrpSpPr>
            <p:grpSpPr bwMode="auto">
              <a:xfrm>
                <a:off x="80891" y="3033303"/>
                <a:ext cx="5100710" cy="6278942"/>
                <a:chOff x="80891" y="3033303"/>
                <a:chExt cx="5100710" cy="6278942"/>
              </a:xfrm>
            </p:grpSpPr>
            <p:sp>
              <p:nvSpPr>
                <p:cNvPr id="5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5804"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5794" name="TextBox 4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5790" name="TextBox 33"/>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راهرو حجره های طبقه اول</a:t>
            </a:r>
            <a:endParaRPr lang="en-US" sz="1000">
              <a:latin typeface="Calibri" pitchFamily="34" charset="0"/>
              <a:cs typeface="B Nazanin" pitchFamily="2" charset="-78"/>
            </a:endParaRPr>
          </a:p>
        </p:txBody>
      </p:sp>
      <p:pic>
        <p:nvPicPr>
          <p:cNvPr id="75791"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3" name="Slide Number Placeholder 36"/>
          <p:cNvSpPr>
            <a:spLocks noGrp="1"/>
          </p:cNvSpPr>
          <p:nvPr>
            <p:ph type="sldNum" sz="quarter" idx="12"/>
          </p:nvPr>
        </p:nvSpPr>
        <p:spPr>
          <a:xfrm>
            <a:off x="3525838" y="6438900"/>
            <a:ext cx="2311400" cy="365125"/>
          </a:xfrm>
        </p:spPr>
        <p:txBody>
          <a:bodyPr/>
          <a:lstStyle/>
          <a:p>
            <a:pPr>
              <a:defRPr/>
            </a:pPr>
            <a:fld id="{E74F3262-F466-4A2A-9A33-956359B0DAC9}" type="slidenum">
              <a:rPr lang="en-US" smtClean="0">
                <a:latin typeface="F_jalal" pitchFamily="2" charset="0"/>
              </a:rPr>
              <a:pPr>
                <a:defRPr/>
              </a:pPr>
              <a:t>73</a:t>
            </a:fld>
            <a:endParaRPr lang="en-US" dirty="0">
              <a:latin typeface="F_jalal" pitchFamily="2"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6802"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6803"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76804"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6807" name="Group 38"/>
          <p:cNvGrpSpPr>
            <a:grpSpLocks/>
          </p:cNvGrpSpPr>
          <p:nvPr/>
        </p:nvGrpSpPr>
        <p:grpSpPr bwMode="auto">
          <a:xfrm>
            <a:off x="3740150" y="3429000"/>
            <a:ext cx="2863850" cy="3065463"/>
            <a:chOff x="5000625" y="4700588"/>
            <a:chExt cx="3700463" cy="4291012"/>
          </a:xfrm>
        </p:grpSpPr>
        <p:pic>
          <p:nvPicPr>
            <p:cNvPr id="76837" name="Picture 3" descr="پلان مدرسه طبقه اول.png"/>
            <p:cNvPicPr>
              <a:picLocks noChangeAspect="1"/>
            </p:cNvPicPr>
            <p:nvPr/>
          </p:nvPicPr>
          <p:blipFill>
            <a:blip r:embed="rId6">
              <a:clrChange>
                <a:clrFrom>
                  <a:srgbClr val="FFFFFF"/>
                </a:clrFrom>
                <a:clrTo>
                  <a:srgbClr val="FFFFFF">
                    <a:alpha val="0"/>
                  </a:srgbClr>
                </a:clrTo>
              </a:clrChange>
              <a:lum bright="-10000"/>
            </a:blip>
            <a:srcRect l="4349" r="2899" b="7600"/>
            <a:stretch>
              <a:fillRect/>
            </a:stretch>
          </p:blipFill>
          <p:spPr bwMode="auto">
            <a:xfrm>
              <a:off x="5000625" y="4700588"/>
              <a:ext cx="2824163" cy="4291012"/>
            </a:xfrm>
            <a:prstGeom prst="rect">
              <a:avLst/>
            </a:prstGeom>
            <a:noFill/>
            <a:ln w="9525">
              <a:noFill/>
              <a:miter lim="800000"/>
              <a:headEnd/>
              <a:tailEnd/>
            </a:ln>
          </p:spPr>
        </p:pic>
        <p:sp>
          <p:nvSpPr>
            <p:cNvPr id="76838" name="AutoShape 8"/>
            <p:cNvSpPr>
              <a:spLocks noChangeArrowheads="1"/>
            </p:cNvSpPr>
            <p:nvPr/>
          </p:nvSpPr>
          <p:spPr bwMode="gray">
            <a:xfrm>
              <a:off x="7618413" y="8201025"/>
              <a:ext cx="1082675" cy="300038"/>
            </a:xfrm>
            <a:prstGeom prst="rightArrow">
              <a:avLst>
                <a:gd name="adj1" fmla="val 35167"/>
                <a:gd name="adj2" fmla="val 120666"/>
              </a:avLst>
            </a:prstGeom>
            <a:solidFill>
              <a:srgbClr val="921A37"/>
            </a:solidFill>
            <a:ln w="0" algn="ctr">
              <a:noFill/>
              <a:miter lim="800000"/>
              <a:headEnd/>
              <a:tailEnd/>
            </a:ln>
          </p:spPr>
          <p:txBody>
            <a:bodyPr wrap="none" lIns="128016" tIns="64008" rIns="128016" bIns="64008" anchor="ctr"/>
            <a:lstStyle/>
            <a:p>
              <a:pPr algn="l" rtl="0"/>
              <a:endParaRPr lang="fa-IR">
                <a:latin typeface="Calibri" pitchFamily="34" charset="0"/>
              </a:endParaRPr>
            </a:p>
          </p:txBody>
        </p:sp>
        <p:sp>
          <p:nvSpPr>
            <p:cNvPr id="76839" name="Oval 78"/>
            <p:cNvSpPr>
              <a:spLocks noChangeArrowheads="1"/>
            </p:cNvSpPr>
            <p:nvPr/>
          </p:nvSpPr>
          <p:spPr bwMode="auto">
            <a:xfrm>
              <a:off x="5100638" y="4900613"/>
              <a:ext cx="1000125" cy="1000125"/>
            </a:xfrm>
            <a:prstGeom prst="ellipse">
              <a:avLst/>
            </a:prstGeom>
            <a:noFill/>
            <a:ln w="76200" algn="ctr">
              <a:solidFill>
                <a:srgbClr val="921A37"/>
              </a:solidFill>
              <a:round/>
              <a:headEnd/>
              <a:tailEnd/>
            </a:ln>
          </p:spPr>
          <p:txBody>
            <a:bodyPr lIns="128016" tIns="64008" rIns="128016" bIns="64008"/>
            <a:lstStyle/>
            <a:p>
              <a:pPr algn="l" rtl="0"/>
              <a:endParaRPr lang="fa-IR">
                <a:latin typeface="Calibri" pitchFamily="34" charset="0"/>
              </a:endParaRPr>
            </a:p>
          </p:txBody>
        </p:sp>
      </p:grpSp>
      <p:grpSp>
        <p:nvGrpSpPr>
          <p:cNvPr id="76808" name="Group 55"/>
          <p:cNvGrpSpPr>
            <a:grpSpLocks/>
          </p:cNvGrpSpPr>
          <p:nvPr/>
        </p:nvGrpSpPr>
        <p:grpSpPr bwMode="auto">
          <a:xfrm>
            <a:off x="4489450" y="1628775"/>
            <a:ext cx="2901950" cy="1946275"/>
            <a:chOff x="5800725" y="1900238"/>
            <a:chExt cx="3751263" cy="2725957"/>
          </a:xfrm>
        </p:grpSpPr>
        <p:sp>
          <p:nvSpPr>
            <p:cNvPr id="76833" name="TextBox 53"/>
            <p:cNvSpPr txBox="1">
              <a:spLocks noChangeArrowheads="1"/>
            </p:cNvSpPr>
            <p:nvPr/>
          </p:nvSpPr>
          <p:spPr bwMode="auto">
            <a:xfrm>
              <a:off x="8401050" y="4100513"/>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6834" name="Picture 2" descr="C:\Documents and Settings\ofogh rahavard\Desktop\S7305096.JPG"/>
            <p:cNvPicPr>
              <a:picLocks noChangeAspect="1" noChangeArrowheads="1"/>
            </p:cNvPicPr>
            <p:nvPr/>
          </p:nvPicPr>
          <p:blipFill>
            <a:blip r:embed="rId7"/>
            <a:srcRect/>
            <a:stretch>
              <a:fillRect/>
            </a:stretch>
          </p:blipFill>
          <p:spPr bwMode="auto">
            <a:xfrm>
              <a:off x="7900988" y="1900238"/>
              <a:ext cx="1651000" cy="2200275"/>
            </a:xfrm>
            <a:prstGeom prst="rect">
              <a:avLst/>
            </a:prstGeom>
            <a:noFill/>
            <a:ln w="9525">
              <a:noFill/>
              <a:miter lim="800000"/>
              <a:headEnd/>
              <a:tailEnd/>
            </a:ln>
          </p:spPr>
        </p:pic>
        <p:pic>
          <p:nvPicPr>
            <p:cNvPr id="76835" name="Picture 3" descr="C:\Documents and Settings\ofogh rahavard\Desktop\S7305188.JPG"/>
            <p:cNvPicPr>
              <a:picLocks noChangeAspect="1" noChangeArrowheads="1"/>
            </p:cNvPicPr>
            <p:nvPr/>
          </p:nvPicPr>
          <p:blipFill>
            <a:blip r:embed="rId8"/>
            <a:srcRect/>
            <a:stretch>
              <a:fillRect/>
            </a:stretch>
          </p:blipFill>
          <p:spPr bwMode="auto">
            <a:xfrm>
              <a:off x="5800725" y="1900238"/>
              <a:ext cx="1800225" cy="2300287"/>
            </a:xfrm>
            <a:prstGeom prst="rect">
              <a:avLst/>
            </a:prstGeom>
            <a:noFill/>
            <a:ln w="9525">
              <a:noFill/>
              <a:miter lim="800000"/>
              <a:headEnd/>
              <a:tailEnd/>
            </a:ln>
          </p:spPr>
        </p:pic>
        <p:sp>
          <p:nvSpPr>
            <p:cNvPr id="76836" name="TextBox 53"/>
            <p:cNvSpPr txBox="1">
              <a:spLocks noChangeArrowheads="1"/>
            </p:cNvSpPr>
            <p:nvPr/>
          </p:nvSpPr>
          <p:spPr bwMode="auto">
            <a:xfrm>
              <a:off x="6500813" y="4100513"/>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grpSp>
      <p:grpSp>
        <p:nvGrpSpPr>
          <p:cNvPr id="76809" name="Group 60"/>
          <p:cNvGrpSpPr>
            <a:grpSpLocks/>
          </p:cNvGrpSpPr>
          <p:nvPr/>
        </p:nvGrpSpPr>
        <p:grpSpPr bwMode="auto">
          <a:xfrm>
            <a:off x="6662738" y="3157538"/>
            <a:ext cx="1470025" cy="2928937"/>
            <a:chOff x="9101157" y="4400550"/>
            <a:chExt cx="1900218" cy="4102100"/>
          </a:xfrm>
        </p:grpSpPr>
        <p:pic>
          <p:nvPicPr>
            <p:cNvPr id="76828" name="Picture 3" descr="پلان مدرسه طبقه اول.png"/>
            <p:cNvPicPr>
              <a:picLocks noChangeAspect="1"/>
            </p:cNvPicPr>
            <p:nvPr/>
          </p:nvPicPr>
          <p:blipFill>
            <a:blip r:embed="rId6">
              <a:clrChange>
                <a:clrFrom>
                  <a:srgbClr val="FFFFFF"/>
                </a:clrFrom>
                <a:clrTo>
                  <a:srgbClr val="FFFFFF">
                    <a:alpha val="0"/>
                  </a:srgbClr>
                </a:clrTo>
              </a:clrChange>
              <a:lum bright="-10000"/>
            </a:blip>
            <a:srcRect l="14914" r="65871" b="67706"/>
            <a:stretch>
              <a:fillRect/>
            </a:stretch>
          </p:blipFill>
          <p:spPr bwMode="auto">
            <a:xfrm>
              <a:off x="9401175" y="4400550"/>
              <a:ext cx="1600200" cy="4102100"/>
            </a:xfrm>
            <a:prstGeom prst="rect">
              <a:avLst/>
            </a:prstGeom>
            <a:noFill/>
            <a:ln w="9525">
              <a:noFill/>
              <a:miter lim="800000"/>
              <a:headEnd/>
              <a:tailEnd/>
            </a:ln>
          </p:spPr>
        </p:pic>
        <p:cxnSp>
          <p:nvCxnSpPr>
            <p:cNvPr id="76829" name="Straight Arrow Connector 106"/>
            <p:cNvCxnSpPr>
              <a:cxnSpLocks noChangeShapeType="1"/>
            </p:cNvCxnSpPr>
            <p:nvPr/>
          </p:nvCxnSpPr>
          <p:spPr bwMode="auto">
            <a:xfrm rot="16200000" flipV="1">
              <a:off x="10051257" y="6150769"/>
              <a:ext cx="500062" cy="0"/>
            </a:xfrm>
            <a:prstGeom prst="straightConnector1">
              <a:avLst/>
            </a:prstGeom>
            <a:noFill/>
            <a:ln w="38100" algn="ctr">
              <a:solidFill>
                <a:srgbClr val="921A37"/>
              </a:solidFill>
              <a:round/>
              <a:headEnd/>
              <a:tailEnd type="arrow" w="med" len="med"/>
            </a:ln>
          </p:spPr>
        </p:cxnSp>
        <p:sp>
          <p:nvSpPr>
            <p:cNvPr id="64" name="Rectangle 63"/>
            <p:cNvSpPr/>
            <p:nvPr/>
          </p:nvSpPr>
          <p:spPr bwMode="auto">
            <a:xfrm>
              <a:off x="10101289" y="6300800"/>
              <a:ext cx="377700"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76831" name="Straight Arrow Connector 106"/>
            <p:cNvCxnSpPr>
              <a:cxnSpLocks noChangeShapeType="1"/>
            </p:cNvCxnSpPr>
            <p:nvPr/>
          </p:nvCxnSpPr>
          <p:spPr bwMode="auto">
            <a:xfrm>
              <a:off x="9401175" y="6300788"/>
              <a:ext cx="901700" cy="1587"/>
            </a:xfrm>
            <a:prstGeom prst="straightConnector1">
              <a:avLst/>
            </a:prstGeom>
            <a:noFill/>
            <a:ln w="38100" algn="ctr">
              <a:solidFill>
                <a:srgbClr val="921A37"/>
              </a:solidFill>
              <a:round/>
              <a:headEnd/>
              <a:tailEnd type="arrow" w="med" len="med"/>
            </a:ln>
          </p:spPr>
        </p:cxnSp>
        <p:sp>
          <p:nvSpPr>
            <p:cNvPr id="66" name="Rectangle 65"/>
            <p:cNvSpPr/>
            <p:nvPr/>
          </p:nvSpPr>
          <p:spPr bwMode="auto">
            <a:xfrm>
              <a:off x="9101157" y="6100772"/>
              <a:ext cx="377700"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2</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pic>
        <p:nvPicPr>
          <p:cNvPr id="76810" name="Picture 35"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76811" name="Group 36"/>
          <p:cNvGrpSpPr>
            <a:grpSpLocks/>
          </p:cNvGrpSpPr>
          <p:nvPr/>
        </p:nvGrpSpPr>
        <p:grpSpPr bwMode="auto">
          <a:xfrm>
            <a:off x="325438" y="1616075"/>
            <a:ext cx="3425825" cy="5187950"/>
            <a:chOff x="421417" y="2261407"/>
            <a:chExt cx="4426324" cy="7263590"/>
          </a:xfrm>
        </p:grpSpPr>
        <p:grpSp>
          <p:nvGrpSpPr>
            <p:cNvPr id="76816" name="Group 82"/>
            <p:cNvGrpSpPr>
              <a:grpSpLocks/>
            </p:cNvGrpSpPr>
            <p:nvPr/>
          </p:nvGrpSpPr>
          <p:grpSpPr bwMode="auto">
            <a:xfrm>
              <a:off x="421417" y="2261407"/>
              <a:ext cx="4426324" cy="7263590"/>
              <a:chOff x="80891" y="3033303"/>
              <a:chExt cx="5100710" cy="6278942"/>
            </a:xfrm>
          </p:grpSpPr>
          <p:pic>
            <p:nvPicPr>
              <p:cNvPr id="76818"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6819" name="Group 29"/>
              <p:cNvGrpSpPr>
                <a:grpSpLocks/>
              </p:cNvGrpSpPr>
              <p:nvPr/>
            </p:nvGrpSpPr>
            <p:grpSpPr bwMode="auto">
              <a:xfrm>
                <a:off x="80891" y="3033303"/>
                <a:ext cx="5100710" cy="6278942"/>
                <a:chOff x="80891" y="3033303"/>
                <a:chExt cx="5100710" cy="6278942"/>
              </a:xfrm>
            </p:grpSpPr>
            <p:sp>
              <p:nvSpPr>
                <p:cNvPr id="4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9"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0"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6827"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6817" name="TextBox 3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6813" name="TextBox 68"/>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راهرو حجره های طبقه اول</a:t>
            </a:r>
            <a:endParaRPr lang="en-US" sz="1000">
              <a:latin typeface="Calibri" pitchFamily="34" charset="0"/>
              <a:cs typeface="B Nazanin" pitchFamily="2" charset="-78"/>
            </a:endParaRPr>
          </a:p>
        </p:txBody>
      </p:sp>
      <p:pic>
        <p:nvPicPr>
          <p:cNvPr id="76814"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A87961DC-6ECD-40B9-A581-A3C67E826EF8}" type="slidenum">
              <a:rPr lang="en-US" smtClean="0">
                <a:latin typeface="F_jalal" pitchFamily="2" charset="0"/>
              </a:rPr>
              <a:pPr>
                <a:defRPr/>
              </a:pPr>
              <a:t>74</a:t>
            </a:fld>
            <a:endParaRPr lang="en-US" dirty="0">
              <a:latin typeface="F_jalal" pitchFamily="2"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782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782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7831" name="Group 20"/>
          <p:cNvGrpSpPr>
            <a:grpSpLocks/>
          </p:cNvGrpSpPr>
          <p:nvPr/>
        </p:nvGrpSpPr>
        <p:grpSpPr bwMode="auto">
          <a:xfrm>
            <a:off x="3360738" y="3357563"/>
            <a:ext cx="2863850" cy="3065462"/>
            <a:chOff x="5000625" y="4700588"/>
            <a:chExt cx="3700463" cy="4291012"/>
          </a:xfrm>
        </p:grpSpPr>
        <p:pic>
          <p:nvPicPr>
            <p:cNvPr id="77855" name="Picture 3" descr="پلان مدرسه طبقه اول.png"/>
            <p:cNvPicPr>
              <a:picLocks noChangeAspect="1"/>
            </p:cNvPicPr>
            <p:nvPr/>
          </p:nvPicPr>
          <p:blipFill>
            <a:blip r:embed="rId5">
              <a:clrChange>
                <a:clrFrom>
                  <a:srgbClr val="FFFFFF"/>
                </a:clrFrom>
                <a:clrTo>
                  <a:srgbClr val="FFFFFF">
                    <a:alpha val="0"/>
                  </a:srgbClr>
                </a:clrTo>
              </a:clrChange>
              <a:lum bright="-10000"/>
            </a:blip>
            <a:srcRect l="4349" r="2899" b="7600"/>
            <a:stretch>
              <a:fillRect/>
            </a:stretch>
          </p:blipFill>
          <p:spPr bwMode="auto">
            <a:xfrm>
              <a:off x="5000625" y="4700588"/>
              <a:ext cx="2824163" cy="4291012"/>
            </a:xfrm>
            <a:prstGeom prst="rect">
              <a:avLst/>
            </a:prstGeom>
            <a:noFill/>
            <a:ln w="9525">
              <a:noFill/>
              <a:miter lim="800000"/>
              <a:headEnd/>
              <a:tailEnd/>
            </a:ln>
          </p:spPr>
        </p:pic>
        <p:sp>
          <p:nvSpPr>
            <p:cNvPr id="77856" name="AutoShape 8"/>
            <p:cNvSpPr>
              <a:spLocks noChangeArrowheads="1"/>
            </p:cNvSpPr>
            <p:nvPr/>
          </p:nvSpPr>
          <p:spPr bwMode="gray">
            <a:xfrm>
              <a:off x="7618413" y="8201025"/>
              <a:ext cx="1082675" cy="300038"/>
            </a:xfrm>
            <a:prstGeom prst="rightArrow">
              <a:avLst>
                <a:gd name="adj1" fmla="val 35167"/>
                <a:gd name="adj2" fmla="val 120666"/>
              </a:avLst>
            </a:prstGeom>
            <a:solidFill>
              <a:srgbClr val="921A37"/>
            </a:solidFill>
            <a:ln w="0" algn="ctr">
              <a:noFill/>
              <a:miter lim="800000"/>
              <a:headEnd/>
              <a:tailEnd/>
            </a:ln>
          </p:spPr>
          <p:txBody>
            <a:bodyPr wrap="none" lIns="128016" tIns="64008" rIns="128016" bIns="64008" anchor="ctr"/>
            <a:lstStyle/>
            <a:p>
              <a:pPr algn="l" rtl="0"/>
              <a:endParaRPr lang="fa-IR">
                <a:latin typeface="Calibri" pitchFamily="34" charset="0"/>
              </a:endParaRPr>
            </a:p>
          </p:txBody>
        </p:sp>
        <p:sp>
          <p:nvSpPr>
            <p:cNvPr id="77857" name="Oval 78"/>
            <p:cNvSpPr>
              <a:spLocks noChangeArrowheads="1"/>
            </p:cNvSpPr>
            <p:nvPr/>
          </p:nvSpPr>
          <p:spPr bwMode="auto">
            <a:xfrm>
              <a:off x="6600825" y="4900613"/>
              <a:ext cx="1000125" cy="1000125"/>
            </a:xfrm>
            <a:prstGeom prst="ellipse">
              <a:avLst/>
            </a:prstGeom>
            <a:noFill/>
            <a:ln w="76200" algn="ctr">
              <a:solidFill>
                <a:srgbClr val="921A37"/>
              </a:solidFill>
              <a:round/>
              <a:headEnd/>
              <a:tailEnd/>
            </a:ln>
          </p:spPr>
          <p:txBody>
            <a:bodyPr lIns="128016" tIns="64008" rIns="128016" bIns="64008"/>
            <a:lstStyle/>
            <a:p>
              <a:pPr algn="l" rtl="0"/>
              <a:endParaRPr lang="fa-IR">
                <a:latin typeface="Calibri" pitchFamily="34" charset="0"/>
              </a:endParaRPr>
            </a:p>
          </p:txBody>
        </p:sp>
      </p:grpSp>
      <p:grpSp>
        <p:nvGrpSpPr>
          <p:cNvPr id="77832" name="Group 37"/>
          <p:cNvGrpSpPr>
            <a:grpSpLocks/>
          </p:cNvGrpSpPr>
          <p:nvPr/>
        </p:nvGrpSpPr>
        <p:grpSpPr bwMode="auto">
          <a:xfrm>
            <a:off x="7666038" y="3490913"/>
            <a:ext cx="1684337" cy="2495550"/>
            <a:chOff x="9801225" y="4700588"/>
            <a:chExt cx="2177962" cy="3495675"/>
          </a:xfrm>
        </p:grpSpPr>
        <p:pic>
          <p:nvPicPr>
            <p:cNvPr id="77852" name="Picture 3" descr="پلان مدرسه طبقه اول.png"/>
            <p:cNvPicPr>
              <a:picLocks noChangeAspect="1"/>
            </p:cNvPicPr>
            <p:nvPr/>
          </p:nvPicPr>
          <p:blipFill>
            <a:blip r:embed="rId5">
              <a:clrChange>
                <a:clrFrom>
                  <a:srgbClr val="FFFFFF"/>
                </a:clrFrom>
                <a:clrTo>
                  <a:srgbClr val="FFFFFF">
                    <a:alpha val="0"/>
                  </a:srgbClr>
                </a:clrTo>
              </a:clrChange>
              <a:lum bright="-10000"/>
            </a:blip>
            <a:srcRect l="66757" t="4306" r="2899" b="59094"/>
            <a:stretch>
              <a:fillRect/>
            </a:stretch>
          </p:blipFill>
          <p:spPr bwMode="auto">
            <a:xfrm>
              <a:off x="9801225" y="4700588"/>
              <a:ext cx="1900238" cy="3495675"/>
            </a:xfrm>
            <a:prstGeom prst="rect">
              <a:avLst/>
            </a:prstGeom>
            <a:noFill/>
            <a:ln w="9525">
              <a:noFill/>
              <a:miter lim="800000"/>
              <a:headEnd/>
              <a:tailEnd/>
            </a:ln>
          </p:spPr>
        </p:pic>
        <p:cxnSp>
          <p:nvCxnSpPr>
            <p:cNvPr id="77853" name="Straight Arrow Connector 106"/>
            <p:cNvCxnSpPr>
              <a:cxnSpLocks noChangeShapeType="1"/>
            </p:cNvCxnSpPr>
            <p:nvPr/>
          </p:nvCxnSpPr>
          <p:spPr bwMode="auto">
            <a:xfrm rot="10800000" flipV="1">
              <a:off x="10701338" y="6500813"/>
              <a:ext cx="900112" cy="1587"/>
            </a:xfrm>
            <a:prstGeom prst="straightConnector1">
              <a:avLst/>
            </a:prstGeom>
            <a:noFill/>
            <a:ln w="38100" algn="ctr">
              <a:solidFill>
                <a:srgbClr val="921A37"/>
              </a:solidFill>
              <a:round/>
              <a:headEnd/>
              <a:tailEnd type="arrow" w="med" len="med"/>
            </a:ln>
          </p:spPr>
        </p:cxnSp>
        <p:sp>
          <p:nvSpPr>
            <p:cNvPr id="41" name="Rectangle 40"/>
            <p:cNvSpPr/>
            <p:nvPr/>
          </p:nvSpPr>
          <p:spPr bwMode="auto">
            <a:xfrm>
              <a:off x="11601487" y="6200784"/>
              <a:ext cx="377700"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pic>
        <p:nvPicPr>
          <p:cNvPr id="77833" name="Picture 2" descr="C:\Documents and Settings\ofogh rahavard\Desktop\IMG_3791.jpg"/>
          <p:cNvPicPr>
            <a:picLocks noChangeAspect="1" noChangeArrowheads="1"/>
          </p:cNvPicPr>
          <p:nvPr/>
        </p:nvPicPr>
        <p:blipFill>
          <a:blip r:embed="rId6"/>
          <a:srcRect/>
          <a:stretch>
            <a:fillRect/>
          </a:stretch>
        </p:blipFill>
        <p:spPr bwMode="auto">
          <a:xfrm>
            <a:off x="5661025" y="1714500"/>
            <a:ext cx="1701800" cy="2095500"/>
          </a:xfrm>
          <a:prstGeom prst="rect">
            <a:avLst/>
          </a:prstGeom>
          <a:noFill/>
          <a:ln w="9525">
            <a:noFill/>
            <a:miter lim="800000"/>
            <a:headEnd/>
            <a:tailEnd/>
          </a:ln>
        </p:spPr>
      </p:pic>
      <p:pic>
        <p:nvPicPr>
          <p:cNvPr id="77834" name="Picture 42" descr="Picture4.jpg"/>
          <p:cNvPicPr>
            <a:picLocks noChangeAspect="1"/>
          </p:cNvPicPr>
          <p:nvPr/>
        </p:nvPicPr>
        <p:blipFill>
          <a:blip r:embed="rId7"/>
          <a:srcRect/>
          <a:stretch>
            <a:fillRect/>
          </a:stretch>
        </p:blipFill>
        <p:spPr bwMode="auto">
          <a:xfrm>
            <a:off x="0" y="0"/>
            <a:ext cx="838200" cy="604838"/>
          </a:xfrm>
          <a:prstGeom prst="rect">
            <a:avLst/>
          </a:prstGeom>
          <a:noFill/>
          <a:ln w="9525">
            <a:noFill/>
            <a:miter lim="800000"/>
            <a:headEnd/>
            <a:tailEnd/>
          </a:ln>
        </p:spPr>
      </p:pic>
      <p:grpSp>
        <p:nvGrpSpPr>
          <p:cNvPr id="77835" name="Group 43"/>
          <p:cNvGrpSpPr>
            <a:grpSpLocks/>
          </p:cNvGrpSpPr>
          <p:nvPr/>
        </p:nvGrpSpPr>
        <p:grpSpPr bwMode="auto">
          <a:xfrm>
            <a:off x="325438" y="1616075"/>
            <a:ext cx="3425825" cy="5187950"/>
            <a:chOff x="421417" y="2261407"/>
            <a:chExt cx="4426324" cy="7263590"/>
          </a:xfrm>
        </p:grpSpPr>
        <p:grpSp>
          <p:nvGrpSpPr>
            <p:cNvPr id="77840" name="Group 82"/>
            <p:cNvGrpSpPr>
              <a:grpSpLocks/>
            </p:cNvGrpSpPr>
            <p:nvPr/>
          </p:nvGrpSpPr>
          <p:grpSpPr bwMode="auto">
            <a:xfrm>
              <a:off x="421417" y="2261407"/>
              <a:ext cx="4426324" cy="7263590"/>
              <a:chOff x="80891" y="3033303"/>
              <a:chExt cx="5100710" cy="6278942"/>
            </a:xfrm>
          </p:grpSpPr>
          <p:pic>
            <p:nvPicPr>
              <p:cNvPr id="77842" name="Picture 6" descr="C:\Documents and Settings\fahime\My Documents\My Pictures\p1.jpg"/>
              <p:cNvPicPr>
                <a:picLocks noChangeAspect="1" noChangeArrowheads="1"/>
              </p:cNvPicPr>
              <p:nvPr/>
            </p:nvPicPr>
            <p:blipFill>
              <a:blip r:embed="rId8">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7843" name="Group 29"/>
              <p:cNvGrpSpPr>
                <a:grpSpLocks/>
              </p:cNvGrpSpPr>
              <p:nvPr/>
            </p:nvGrpSpPr>
            <p:grpSpPr bwMode="auto">
              <a:xfrm>
                <a:off x="80891" y="3033303"/>
                <a:ext cx="5100710" cy="6278942"/>
                <a:chOff x="80891" y="3033303"/>
                <a:chExt cx="5100710" cy="6278942"/>
              </a:xfrm>
            </p:grpSpPr>
            <p:sp>
              <p:nvSpPr>
                <p:cNvPr id="4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5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5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7851" name="Picture 4" descr="C:\Documents and Settings\fahime\My Documents\My Pictures\66.jpg"/>
                <p:cNvPicPr>
                  <a:picLocks noChangeAspect="1" noChangeArrowheads="1"/>
                </p:cNvPicPr>
                <p:nvPr/>
              </p:nvPicPr>
              <p:blipFill>
                <a:blip r:embed="rId9">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7841" name="TextBox 4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33"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7837" name="TextBox 31"/>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حجره های طبقه اول</a:t>
            </a:r>
            <a:endParaRPr lang="en-US" sz="1000">
              <a:latin typeface="Calibri" pitchFamily="34" charset="0"/>
              <a:cs typeface="B Nazanin" pitchFamily="2" charset="-78"/>
            </a:endParaRPr>
          </a:p>
        </p:txBody>
      </p:sp>
      <p:pic>
        <p:nvPicPr>
          <p:cNvPr id="77838" name="Picture 52" descr="Picture15.jpg"/>
          <p:cNvPicPr>
            <a:picLocks noChangeAspect="1"/>
          </p:cNvPicPr>
          <p:nvPr/>
        </p:nvPicPr>
        <p:blipFill>
          <a:blip r:embed="rId10"/>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2" name="Slide Number Placeholder 36"/>
          <p:cNvSpPr>
            <a:spLocks noGrp="1"/>
          </p:cNvSpPr>
          <p:nvPr>
            <p:ph type="sldNum" sz="quarter" idx="12"/>
          </p:nvPr>
        </p:nvSpPr>
        <p:spPr>
          <a:xfrm>
            <a:off x="3525838" y="6438900"/>
            <a:ext cx="2311400" cy="365125"/>
          </a:xfrm>
        </p:spPr>
        <p:txBody>
          <a:bodyPr/>
          <a:lstStyle/>
          <a:p>
            <a:pPr>
              <a:defRPr/>
            </a:pPr>
            <a:fld id="{CE704B2E-221B-46B7-A91A-1270C8762EE8}" type="slidenum">
              <a:rPr lang="en-US" smtClean="0">
                <a:latin typeface="F_jalal" pitchFamily="2" charset="0"/>
              </a:rPr>
              <a:pPr>
                <a:defRPr/>
              </a:pPr>
              <a:t>75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پلان مدرسه طبقه اول.png"/>
          <p:cNvPicPr>
            <a:picLocks noChangeAspect="1"/>
          </p:cNvPicPr>
          <p:nvPr/>
        </p:nvPicPr>
        <p:blipFill>
          <a:blip r:embed="rId2"/>
          <a:srcRect l="59436" t="20618" r="-3696"/>
          <a:stretch>
            <a:fillRect/>
          </a:stretch>
        </p:blipFill>
        <p:spPr bwMode="auto">
          <a:xfrm>
            <a:off x="7477125" y="4121150"/>
            <a:ext cx="889000" cy="2246313"/>
          </a:xfrm>
          <a:prstGeom prst="rect">
            <a:avLst/>
          </a:prstGeom>
          <a:noFill/>
          <a:ln w="9525">
            <a:noFill/>
            <a:miter lim="800000"/>
            <a:headEnd/>
            <a:tailEnd/>
          </a:ln>
        </p:spPr>
      </p:pic>
      <p:grpSp>
        <p:nvGrpSpPr>
          <p:cNvPr id="78851" name="Group 38"/>
          <p:cNvGrpSpPr>
            <a:grpSpLocks/>
          </p:cNvGrpSpPr>
          <p:nvPr/>
        </p:nvGrpSpPr>
        <p:grpSpPr bwMode="auto">
          <a:xfrm>
            <a:off x="3629025" y="3495675"/>
            <a:ext cx="4387850" cy="3065463"/>
            <a:chOff x="5000625" y="4700588"/>
            <a:chExt cx="5670330" cy="4291012"/>
          </a:xfrm>
        </p:grpSpPr>
        <p:pic>
          <p:nvPicPr>
            <p:cNvPr id="78880" name="Picture 3" descr="پلان مدرسه طبقه اول.png"/>
            <p:cNvPicPr>
              <a:picLocks noChangeAspect="1"/>
            </p:cNvPicPr>
            <p:nvPr/>
          </p:nvPicPr>
          <p:blipFill>
            <a:blip r:embed="rId2">
              <a:clrChange>
                <a:clrFrom>
                  <a:srgbClr val="FFFFFF"/>
                </a:clrFrom>
                <a:clrTo>
                  <a:srgbClr val="FFFFFF">
                    <a:alpha val="0"/>
                  </a:srgbClr>
                </a:clrTo>
              </a:clrChange>
              <a:lum bright="-10000"/>
            </a:blip>
            <a:srcRect l="4349" r="2899" b="7600"/>
            <a:stretch>
              <a:fillRect/>
            </a:stretch>
          </p:blipFill>
          <p:spPr bwMode="auto">
            <a:xfrm>
              <a:off x="5000625" y="4700588"/>
              <a:ext cx="2824163" cy="4291012"/>
            </a:xfrm>
            <a:prstGeom prst="rect">
              <a:avLst/>
            </a:prstGeom>
            <a:noFill/>
            <a:ln w="9525">
              <a:noFill/>
              <a:miter lim="800000"/>
              <a:headEnd/>
              <a:tailEnd/>
            </a:ln>
          </p:spPr>
        </p:pic>
        <p:sp>
          <p:nvSpPr>
            <p:cNvPr id="78881" name="AutoShape 8"/>
            <p:cNvSpPr>
              <a:spLocks noChangeArrowheads="1"/>
            </p:cNvSpPr>
            <p:nvPr/>
          </p:nvSpPr>
          <p:spPr bwMode="gray">
            <a:xfrm>
              <a:off x="7618413" y="8201025"/>
              <a:ext cx="1082675" cy="300038"/>
            </a:xfrm>
            <a:prstGeom prst="rightArrow">
              <a:avLst>
                <a:gd name="adj1" fmla="val 35167"/>
                <a:gd name="adj2" fmla="val 120666"/>
              </a:avLst>
            </a:prstGeom>
            <a:solidFill>
              <a:srgbClr val="921A37"/>
            </a:solidFill>
            <a:ln w="0" algn="ctr">
              <a:noFill/>
              <a:miter lim="800000"/>
              <a:headEnd/>
              <a:tailEnd/>
            </a:ln>
          </p:spPr>
          <p:txBody>
            <a:bodyPr wrap="none" lIns="128016" tIns="64008" rIns="128016" bIns="64008" anchor="ctr"/>
            <a:lstStyle/>
            <a:p>
              <a:pPr algn="l" rtl="0"/>
              <a:endParaRPr lang="fa-IR">
                <a:latin typeface="Calibri" pitchFamily="34" charset="0"/>
              </a:endParaRPr>
            </a:p>
          </p:txBody>
        </p:sp>
        <p:sp>
          <p:nvSpPr>
            <p:cNvPr id="78882" name="Oval 78"/>
            <p:cNvSpPr>
              <a:spLocks noChangeArrowheads="1"/>
            </p:cNvSpPr>
            <p:nvPr/>
          </p:nvSpPr>
          <p:spPr bwMode="auto">
            <a:xfrm>
              <a:off x="6800850" y="7100888"/>
              <a:ext cx="1000125" cy="1000125"/>
            </a:xfrm>
            <a:prstGeom prst="ellipse">
              <a:avLst/>
            </a:prstGeom>
            <a:noFill/>
            <a:ln w="76200" algn="ctr">
              <a:solidFill>
                <a:srgbClr val="921A37"/>
              </a:solidFill>
              <a:round/>
              <a:headEnd/>
              <a:tailEnd/>
            </a:ln>
          </p:spPr>
          <p:txBody>
            <a:bodyPr lIns="128016" tIns="64008" rIns="128016" bIns="64008"/>
            <a:lstStyle/>
            <a:p>
              <a:pPr algn="l" rtl="0"/>
              <a:endParaRPr lang="fa-IR">
                <a:latin typeface="Calibri" pitchFamily="34" charset="0"/>
              </a:endParaRPr>
            </a:p>
          </p:txBody>
        </p:sp>
        <p:grpSp>
          <p:nvGrpSpPr>
            <p:cNvPr id="78883" name="Group 22"/>
            <p:cNvGrpSpPr>
              <a:grpSpLocks/>
            </p:cNvGrpSpPr>
            <p:nvPr/>
          </p:nvGrpSpPr>
          <p:grpSpPr bwMode="auto">
            <a:xfrm>
              <a:off x="10293255" y="4702858"/>
              <a:ext cx="377700" cy="2942538"/>
              <a:chOff x="10293255" y="4702858"/>
              <a:chExt cx="377700" cy="2942538"/>
            </a:xfrm>
          </p:grpSpPr>
          <p:sp>
            <p:nvSpPr>
              <p:cNvPr id="44" name="Rectangle 43"/>
              <p:cNvSpPr/>
              <p:nvPr/>
            </p:nvSpPr>
            <p:spPr bwMode="auto">
              <a:xfrm>
                <a:off x="10293255" y="4702858"/>
                <a:ext cx="377700"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1</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cxnSp>
            <p:nvCxnSpPr>
              <p:cNvPr id="78885" name="Straight Arrow Connector 106"/>
              <p:cNvCxnSpPr>
                <a:cxnSpLocks noChangeShapeType="1"/>
              </p:cNvCxnSpPr>
              <p:nvPr/>
            </p:nvCxnSpPr>
            <p:spPr bwMode="auto">
              <a:xfrm rot="5400000">
                <a:off x="10148450" y="5439596"/>
                <a:ext cx="745222" cy="1588"/>
              </a:xfrm>
              <a:prstGeom prst="straightConnector1">
                <a:avLst/>
              </a:prstGeom>
              <a:noFill/>
              <a:ln w="38100" algn="ctr">
                <a:solidFill>
                  <a:srgbClr val="921A37"/>
                </a:solidFill>
                <a:round/>
                <a:headEnd/>
                <a:tailEnd type="arrow" w="med" len="med"/>
              </a:ln>
            </p:spPr>
          </p:cxnSp>
          <p:cxnSp>
            <p:nvCxnSpPr>
              <p:cNvPr id="78886" name="Straight Arrow Connector 106"/>
              <p:cNvCxnSpPr>
                <a:cxnSpLocks noChangeShapeType="1"/>
              </p:cNvCxnSpPr>
              <p:nvPr/>
            </p:nvCxnSpPr>
            <p:spPr bwMode="auto">
              <a:xfrm rot="5400000" flipH="1" flipV="1">
                <a:off x="10165461" y="6840907"/>
                <a:ext cx="700087" cy="12700"/>
              </a:xfrm>
              <a:prstGeom prst="straightConnector1">
                <a:avLst/>
              </a:prstGeom>
              <a:noFill/>
              <a:ln w="38100" algn="ctr">
                <a:solidFill>
                  <a:srgbClr val="921A37"/>
                </a:solidFill>
                <a:round/>
                <a:headEnd/>
                <a:tailEnd type="arrow" w="med" len="med"/>
              </a:ln>
            </p:spPr>
          </p:cxnSp>
          <p:sp>
            <p:nvSpPr>
              <p:cNvPr id="48" name="Rectangle 47"/>
              <p:cNvSpPr/>
              <p:nvPr/>
            </p:nvSpPr>
            <p:spPr bwMode="auto">
              <a:xfrm>
                <a:off x="10293255" y="7141257"/>
                <a:ext cx="377700" cy="504139"/>
              </a:xfrm>
              <a:prstGeom prst="rect">
                <a:avLst/>
              </a:prstGeom>
              <a:noFill/>
            </p:spPr>
            <p:style>
              <a:lnRef idx="0">
                <a:schemeClr val="accent3"/>
              </a:lnRef>
              <a:fillRef idx="3">
                <a:schemeClr val="accent3"/>
              </a:fillRef>
              <a:effectRef idx="3">
                <a:schemeClr val="accent3"/>
              </a:effectRef>
              <a:fontRef idx="minor">
                <a:schemeClr val="lt1"/>
              </a:fontRef>
            </p:style>
            <p:txBody>
              <a:bodyPr lIns="128016" tIns="64008" rIns="128016" bIns="64008">
                <a:spAutoFit/>
              </a:bodyPr>
              <a:lstStyle/>
              <a:p>
                <a:pPr algn="ctr" defTabSz="957011" rtl="0" fontAlgn="auto">
                  <a:spcBef>
                    <a:spcPts val="0"/>
                  </a:spcBef>
                  <a:spcAft>
                    <a:spcPts val="0"/>
                  </a:spcAft>
                  <a:defRPr/>
                </a:pPr>
                <a:r>
                  <a:rPr lang="fa-IR" sz="1500" b="1" dirty="0">
                    <a:ln w="10541" cmpd="sng">
                      <a:solidFill>
                        <a:schemeClr val="bg2">
                          <a:lumMod val="25000"/>
                        </a:schemeClr>
                      </a:solidFill>
                      <a:prstDash val="solid"/>
                    </a:ln>
                    <a:solidFill>
                      <a:schemeClr val="bg2">
                        <a:lumMod val="10000"/>
                      </a:schemeClr>
                    </a:solidFill>
                    <a:cs typeface="B Nazanin" pitchFamily="2" charset="-78"/>
                  </a:rPr>
                  <a:t>2</a:t>
                </a:r>
                <a:endParaRPr lang="en-US" sz="1500" b="1" dirty="0">
                  <a:ln w="10541" cmpd="sng">
                    <a:solidFill>
                      <a:schemeClr val="bg2">
                        <a:lumMod val="25000"/>
                      </a:schemeClr>
                    </a:solidFill>
                    <a:prstDash val="solid"/>
                  </a:ln>
                  <a:solidFill>
                    <a:schemeClr val="bg2">
                      <a:lumMod val="10000"/>
                    </a:schemeClr>
                  </a:solidFill>
                  <a:cs typeface="B Nazanin" pitchFamily="2" charset="-78"/>
                </a:endParaRPr>
              </a:p>
            </p:txBody>
          </p:sp>
        </p:grpSp>
      </p:grpSp>
      <p:pic>
        <p:nvPicPr>
          <p:cNvPr id="78852"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8853"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78854"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8857" name="Group 20"/>
          <p:cNvGrpSpPr>
            <a:grpSpLocks/>
          </p:cNvGrpSpPr>
          <p:nvPr/>
        </p:nvGrpSpPr>
        <p:grpSpPr bwMode="auto">
          <a:xfrm>
            <a:off x="4256088" y="1684338"/>
            <a:ext cx="3173412" cy="2108200"/>
            <a:chOff x="5500688" y="1700213"/>
            <a:chExt cx="4100512" cy="2952969"/>
          </a:xfrm>
        </p:grpSpPr>
        <p:pic>
          <p:nvPicPr>
            <p:cNvPr id="78876" name="Picture 4" descr="C:\Documents and Settings\ofogh rahavard\Desktop\S7305106.JPG"/>
            <p:cNvPicPr>
              <a:picLocks noChangeAspect="1" noChangeArrowheads="1"/>
            </p:cNvPicPr>
            <p:nvPr/>
          </p:nvPicPr>
          <p:blipFill>
            <a:blip r:embed="rId6"/>
            <a:srcRect/>
            <a:stretch>
              <a:fillRect/>
            </a:stretch>
          </p:blipFill>
          <p:spPr bwMode="auto">
            <a:xfrm>
              <a:off x="7724775" y="1700213"/>
              <a:ext cx="1876425" cy="2500312"/>
            </a:xfrm>
            <a:prstGeom prst="rect">
              <a:avLst/>
            </a:prstGeom>
            <a:noFill/>
            <a:ln w="9525">
              <a:noFill/>
              <a:miter lim="800000"/>
              <a:headEnd/>
              <a:tailEnd/>
            </a:ln>
          </p:spPr>
        </p:pic>
        <p:sp>
          <p:nvSpPr>
            <p:cNvPr id="78877" name="TextBox 53"/>
            <p:cNvSpPr txBox="1">
              <a:spLocks noChangeArrowheads="1"/>
            </p:cNvSpPr>
            <p:nvPr/>
          </p:nvSpPr>
          <p:spPr bwMode="auto">
            <a:xfrm>
              <a:off x="8501064" y="4127500"/>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1</a:t>
              </a:r>
              <a:endParaRPr lang="en-US" sz="1600">
                <a:latin typeface="Calibri" pitchFamily="34" charset="0"/>
                <a:cs typeface="B Nazanin" pitchFamily="2" charset="-78"/>
              </a:endParaRPr>
            </a:p>
          </p:txBody>
        </p:sp>
        <p:pic>
          <p:nvPicPr>
            <p:cNvPr id="78878" name="Picture 2" descr="C:\Documents and Settings\ofogh rahavard\Desktop\IMG_3788.jpg"/>
            <p:cNvPicPr>
              <a:picLocks noChangeAspect="1" noChangeArrowheads="1"/>
            </p:cNvPicPr>
            <p:nvPr/>
          </p:nvPicPr>
          <p:blipFill>
            <a:blip r:embed="rId7"/>
            <a:srcRect/>
            <a:stretch>
              <a:fillRect/>
            </a:stretch>
          </p:blipFill>
          <p:spPr bwMode="auto">
            <a:xfrm>
              <a:off x="5500688" y="1700213"/>
              <a:ext cx="1900237" cy="2500312"/>
            </a:xfrm>
            <a:prstGeom prst="rect">
              <a:avLst/>
            </a:prstGeom>
            <a:noFill/>
            <a:ln w="9525">
              <a:noFill/>
              <a:miter lim="800000"/>
              <a:headEnd/>
              <a:tailEnd/>
            </a:ln>
          </p:spPr>
        </p:pic>
        <p:sp>
          <p:nvSpPr>
            <p:cNvPr id="78879" name="TextBox 53"/>
            <p:cNvSpPr txBox="1">
              <a:spLocks noChangeArrowheads="1"/>
            </p:cNvSpPr>
            <p:nvPr/>
          </p:nvSpPr>
          <p:spPr bwMode="auto">
            <a:xfrm>
              <a:off x="6300788" y="4100514"/>
              <a:ext cx="400049" cy="525682"/>
            </a:xfrm>
            <a:prstGeom prst="rect">
              <a:avLst/>
            </a:prstGeom>
            <a:noFill/>
            <a:ln w="9525">
              <a:noFill/>
              <a:miter lim="800000"/>
              <a:headEnd/>
              <a:tailEnd/>
            </a:ln>
          </p:spPr>
          <p:txBody>
            <a:bodyPr lIns="128016" tIns="64008" rIns="128016" bIns="64008">
              <a:spAutoFit/>
            </a:bodyPr>
            <a:lstStyle/>
            <a:p>
              <a:pPr algn="l" rtl="0"/>
              <a:r>
                <a:rPr lang="fa-IR" sz="1600">
                  <a:latin typeface="Calibri" pitchFamily="34" charset="0"/>
                  <a:cs typeface="B Nazanin" pitchFamily="2" charset="-78"/>
                </a:rPr>
                <a:t>2</a:t>
              </a:r>
              <a:endParaRPr lang="en-US" sz="1600">
                <a:latin typeface="Calibri" pitchFamily="34" charset="0"/>
                <a:cs typeface="B Nazanin" pitchFamily="2" charset="-78"/>
              </a:endParaRPr>
            </a:p>
          </p:txBody>
        </p:sp>
      </p:grpSp>
      <p:pic>
        <p:nvPicPr>
          <p:cNvPr id="78858" name="Picture 48" descr="Picture4.jpg"/>
          <p:cNvPicPr>
            <a:picLocks noChangeAspect="1"/>
          </p:cNvPicPr>
          <p:nvPr/>
        </p:nvPicPr>
        <p:blipFill>
          <a:blip r:embed="rId8"/>
          <a:srcRect/>
          <a:stretch>
            <a:fillRect/>
          </a:stretch>
        </p:blipFill>
        <p:spPr bwMode="auto">
          <a:xfrm>
            <a:off x="0" y="0"/>
            <a:ext cx="838200" cy="604838"/>
          </a:xfrm>
          <a:prstGeom prst="rect">
            <a:avLst/>
          </a:prstGeom>
          <a:noFill/>
          <a:ln w="9525">
            <a:noFill/>
            <a:miter lim="800000"/>
            <a:headEnd/>
            <a:tailEnd/>
          </a:ln>
        </p:spPr>
      </p:pic>
      <p:grpSp>
        <p:nvGrpSpPr>
          <p:cNvPr id="78859" name="Group 49"/>
          <p:cNvGrpSpPr>
            <a:grpSpLocks/>
          </p:cNvGrpSpPr>
          <p:nvPr/>
        </p:nvGrpSpPr>
        <p:grpSpPr bwMode="auto">
          <a:xfrm>
            <a:off x="325438" y="1616075"/>
            <a:ext cx="3425825" cy="5187950"/>
            <a:chOff x="421417" y="2261407"/>
            <a:chExt cx="4426324" cy="7263590"/>
          </a:xfrm>
        </p:grpSpPr>
        <p:grpSp>
          <p:nvGrpSpPr>
            <p:cNvPr id="78864" name="Group 82"/>
            <p:cNvGrpSpPr>
              <a:grpSpLocks/>
            </p:cNvGrpSpPr>
            <p:nvPr/>
          </p:nvGrpSpPr>
          <p:grpSpPr bwMode="auto">
            <a:xfrm>
              <a:off x="421417" y="2261407"/>
              <a:ext cx="4426324" cy="7263590"/>
              <a:chOff x="80891" y="3033303"/>
              <a:chExt cx="5100710" cy="6278942"/>
            </a:xfrm>
          </p:grpSpPr>
          <p:pic>
            <p:nvPicPr>
              <p:cNvPr id="78866" name="Picture 6" descr="C:\Documents and Settings\fahime\My Documents\My Pictures\p1.jpg"/>
              <p:cNvPicPr>
                <a:picLocks noChangeAspect="1" noChangeArrowheads="1"/>
              </p:cNvPicPr>
              <p:nvPr/>
            </p:nvPicPr>
            <p:blipFill>
              <a:blip r:embed="rId9">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8867" name="Group 29"/>
              <p:cNvGrpSpPr>
                <a:grpSpLocks/>
              </p:cNvGrpSpPr>
              <p:nvPr/>
            </p:nvGrpSpPr>
            <p:grpSpPr bwMode="auto">
              <a:xfrm>
                <a:off x="80891" y="3033303"/>
                <a:ext cx="5100710" cy="6278942"/>
                <a:chOff x="80891" y="3033303"/>
                <a:chExt cx="5100710" cy="6278942"/>
              </a:xfrm>
            </p:grpSpPr>
            <p:sp>
              <p:nvSpPr>
                <p:cNvPr id="5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8875" name="Picture 4" descr="C:\Documents and Settings\fahime\My Documents\My Pictures\66.jpg"/>
                <p:cNvPicPr>
                  <a:picLocks noChangeAspect="1" noChangeArrowheads="1"/>
                </p:cNvPicPr>
                <p:nvPr/>
              </p:nvPicPr>
              <p:blipFill>
                <a:blip r:embed="rId10">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8865" name="TextBox 5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ارائه بیان تصو یری کامل بنا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78861" name="TextBox 65"/>
          <p:cNvSpPr txBox="1">
            <a:spLocks noChangeArrowheads="1"/>
          </p:cNvSpPr>
          <p:nvPr/>
        </p:nvSpPr>
        <p:spPr bwMode="auto">
          <a:xfrm>
            <a:off x="1001713" y="3482975"/>
            <a:ext cx="1419225" cy="223838"/>
          </a:xfrm>
          <a:prstGeom prst="rect">
            <a:avLst/>
          </a:prstGeom>
          <a:noFill/>
          <a:ln w="9525">
            <a:noFill/>
            <a:miter lim="800000"/>
            <a:headEnd/>
            <a:tailEnd/>
          </a:ln>
        </p:spPr>
        <p:txBody>
          <a:bodyPr lIns="68415" tIns="34208" rIns="68415" bIns="34208">
            <a:spAutoFit/>
          </a:bodyPr>
          <a:lstStyle/>
          <a:p>
            <a:pPr algn="ctr" rtl="0"/>
            <a:r>
              <a:rPr lang="fa-IR" sz="1000">
                <a:latin typeface="Calibri" pitchFamily="34" charset="0"/>
                <a:cs typeface="B Nazanin" pitchFamily="2" charset="-78"/>
              </a:rPr>
              <a:t>راهرو حجره های طبقه اول</a:t>
            </a:r>
            <a:endParaRPr lang="en-US" sz="1000">
              <a:latin typeface="Calibri" pitchFamily="34" charset="0"/>
              <a:cs typeface="B Nazanin" pitchFamily="2" charset="-78"/>
            </a:endParaRPr>
          </a:p>
        </p:txBody>
      </p:sp>
      <p:pic>
        <p:nvPicPr>
          <p:cNvPr id="78862" name="Picture 52" descr="Picture15.jpg"/>
          <p:cNvPicPr>
            <a:picLocks noChangeAspect="1"/>
          </p:cNvPicPr>
          <p:nvPr/>
        </p:nvPicPr>
        <p:blipFill>
          <a:blip r:embed="rId11"/>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9" name="Slide Number Placeholder 36"/>
          <p:cNvSpPr>
            <a:spLocks noGrp="1"/>
          </p:cNvSpPr>
          <p:nvPr>
            <p:ph type="sldNum" sz="quarter" idx="12"/>
          </p:nvPr>
        </p:nvSpPr>
        <p:spPr>
          <a:xfrm>
            <a:off x="3525838" y="6438900"/>
            <a:ext cx="2311400" cy="365125"/>
          </a:xfrm>
        </p:spPr>
        <p:txBody>
          <a:bodyPr/>
          <a:lstStyle/>
          <a:p>
            <a:pPr>
              <a:defRPr/>
            </a:pPr>
            <a:fld id="{FE66628F-CB77-408F-A2BC-01C2148FBCD1}" type="slidenum">
              <a:rPr lang="en-US" smtClean="0">
                <a:latin typeface="F_jalal" pitchFamily="2" charset="0"/>
              </a:rPr>
              <a:pPr>
                <a:defRPr/>
              </a:pPr>
              <a:t>76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7987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7987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79877" name="Group 55"/>
          <p:cNvGrpSpPr>
            <a:grpSpLocks/>
          </p:cNvGrpSpPr>
          <p:nvPr/>
        </p:nvGrpSpPr>
        <p:grpSpPr bwMode="auto">
          <a:xfrm>
            <a:off x="3475038" y="247650"/>
            <a:ext cx="6018212" cy="717550"/>
            <a:chOff x="4431324" y="198438"/>
            <a:chExt cx="7777088" cy="1003956"/>
          </a:xfrm>
        </p:grpSpPr>
        <p:sp>
          <p:nvSpPr>
            <p:cNvPr id="27" name="Rectangle 2"/>
            <p:cNvSpPr txBox="1">
              <a:spLocks noChangeArrowheads="1"/>
            </p:cNvSpPr>
            <p:nvPr/>
          </p:nvSpPr>
          <p:spPr>
            <a:xfrm>
              <a:off x="4431324" y="198438"/>
              <a:ext cx="7697082" cy="486431"/>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8" name="Text Box 35"/>
            <p:cNvSpPr txBox="1">
              <a:spLocks noChangeArrowheads="1"/>
            </p:cNvSpPr>
            <p:nvPr/>
          </p:nvSpPr>
          <p:spPr bwMode="auto">
            <a:xfrm>
              <a:off x="7483898" y="684869"/>
              <a:ext cx="4724514" cy="517525"/>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r>
                <a:rPr lang="fa-IR" sz="1800" dirty="0">
                  <a:solidFill>
                    <a:schemeClr val="accent2"/>
                  </a:solidFill>
                  <a:effectLst>
                    <a:outerShdw blurRad="38100" dist="38100" dir="2700000" algn="tl">
                      <a:srgbClr val="000000">
                        <a:alpha val="43137"/>
                      </a:srgbClr>
                    </a:outerShdw>
                  </a:effectLst>
                  <a:latin typeface="+mn-lt"/>
                  <a:cs typeface="B Nazanin" pitchFamily="2" charset="-78"/>
                </a:rPr>
                <a:t>فهرست :</a:t>
              </a:r>
              <a:endParaRPr lang="en-US" sz="18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9879" name="Group 52"/>
          <p:cNvGrpSpPr>
            <a:grpSpLocks/>
          </p:cNvGrpSpPr>
          <p:nvPr/>
        </p:nvGrpSpPr>
        <p:grpSpPr bwMode="auto">
          <a:xfrm>
            <a:off x="3187700" y="1795463"/>
            <a:ext cx="5535613" cy="3262312"/>
            <a:chOff x="687" y="1008"/>
            <a:chExt cx="4454" cy="3080"/>
          </a:xfrm>
        </p:grpSpPr>
        <p:sp>
          <p:nvSpPr>
            <p:cNvPr id="20" name="Oval 4"/>
            <p:cNvSpPr>
              <a:spLocks noChangeArrowheads="1"/>
            </p:cNvSpPr>
            <p:nvPr/>
          </p:nvSpPr>
          <p:spPr bwMode="auto">
            <a:xfrm>
              <a:off x="1834" y="1491"/>
              <a:ext cx="2288" cy="2302"/>
            </a:xfrm>
            <a:prstGeom prst="ellipse">
              <a:avLst/>
            </a:prstGeom>
            <a:gradFill rotWithShape="1">
              <a:gsLst>
                <a:gs pos="0">
                  <a:schemeClr val="accent2"/>
                </a:gs>
                <a:gs pos="100000">
                  <a:schemeClr val="accent2">
                    <a:gamma/>
                    <a:tint val="0"/>
                    <a:invGamma/>
                  </a:schemeClr>
                </a:gs>
              </a:gsLst>
              <a:lin ang="5400000" scaled="1"/>
            </a:gradFill>
            <a:ln w="9525" algn="ctr">
              <a:solidFill>
                <a:schemeClr val="accent1"/>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79897" name="Group 5"/>
            <p:cNvGrpSpPr>
              <a:grpSpLocks/>
            </p:cNvGrpSpPr>
            <p:nvPr/>
          </p:nvGrpSpPr>
          <p:grpSpPr bwMode="auto">
            <a:xfrm>
              <a:off x="2395" y="2066"/>
              <a:ext cx="1167" cy="1239"/>
              <a:chOff x="2016" y="1920"/>
              <a:chExt cx="1680" cy="1680"/>
            </a:xfrm>
          </p:grpSpPr>
          <p:sp>
            <p:nvSpPr>
              <p:cNvPr id="79942"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p:spPr>
            <p:txBody>
              <a:bodyPr wrap="none" anchor="ctr"/>
              <a:lstStyle/>
              <a:p>
                <a:pPr algn="l" rtl="0"/>
                <a:endParaRPr lang="fa-IR">
                  <a:latin typeface="Calibri" pitchFamily="34" charset="0"/>
                </a:endParaRPr>
              </a:p>
            </p:txBody>
          </p:sp>
          <p:sp>
            <p:nvSpPr>
              <p:cNvPr id="79943" name="Freeform 7"/>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w="0">
                <a:noFill/>
                <a:round/>
                <a:headEnd/>
                <a:tailEnd/>
              </a:ln>
            </p:spPr>
            <p:txBody>
              <a:bodyPr/>
              <a:lstStyle/>
              <a:p>
                <a:endParaRPr lang="en-US"/>
              </a:p>
            </p:txBody>
          </p:sp>
        </p:grpSp>
        <p:sp>
          <p:nvSpPr>
            <p:cNvPr id="22" name="Text Box 8"/>
            <p:cNvSpPr txBox="1">
              <a:spLocks noChangeArrowheads="1"/>
            </p:cNvSpPr>
            <p:nvPr/>
          </p:nvSpPr>
          <p:spPr bwMode="gray">
            <a:xfrm>
              <a:off x="2395" y="2474"/>
              <a:ext cx="1130" cy="408"/>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200" b="1" dirty="0">
                  <a:solidFill>
                    <a:srgbClr val="FFFF00"/>
                  </a:solidFill>
                  <a:effectLst>
                    <a:outerShdw blurRad="38100" dist="38100" dir="2700000" algn="tl">
                      <a:srgbClr val="C0C0C0"/>
                    </a:outerShdw>
                  </a:effectLst>
                  <a:latin typeface="+mn-lt"/>
                  <a:cs typeface="+mn-cs"/>
                </a:rPr>
                <a:t>آسیب </a:t>
              </a:r>
              <a:r>
                <a:rPr lang="fa-IR" sz="2200" b="1" dirty="0" err="1">
                  <a:solidFill>
                    <a:srgbClr val="FFFF00"/>
                  </a:solidFill>
                  <a:effectLst>
                    <a:outerShdw blurRad="38100" dist="38100" dir="2700000" algn="tl">
                      <a:srgbClr val="C0C0C0"/>
                    </a:outerShdw>
                  </a:effectLst>
                  <a:latin typeface="+mn-lt"/>
                  <a:cs typeface="+mn-cs"/>
                </a:rPr>
                <a:t>شناسی</a:t>
              </a:r>
              <a:endParaRPr lang="en-US" sz="2200" b="1" dirty="0">
                <a:solidFill>
                  <a:srgbClr val="FFFF00"/>
                </a:solidFill>
                <a:effectLst>
                  <a:outerShdw blurRad="38100" dist="38100" dir="2700000" algn="tl">
                    <a:srgbClr val="C0C0C0"/>
                  </a:outerShdw>
                </a:effectLst>
                <a:latin typeface="+mn-lt"/>
                <a:cs typeface="+mn-cs"/>
              </a:endParaRPr>
            </a:p>
          </p:txBody>
        </p:sp>
        <p:grpSp>
          <p:nvGrpSpPr>
            <p:cNvPr id="79899" name="Group 9"/>
            <p:cNvGrpSpPr>
              <a:grpSpLocks/>
            </p:cNvGrpSpPr>
            <p:nvPr/>
          </p:nvGrpSpPr>
          <p:grpSpPr bwMode="auto">
            <a:xfrm>
              <a:off x="2737" y="1266"/>
              <a:ext cx="389" cy="382"/>
              <a:chOff x="2640" y="1088"/>
              <a:chExt cx="433" cy="415"/>
            </a:xfrm>
          </p:grpSpPr>
          <p:grpSp>
            <p:nvGrpSpPr>
              <p:cNvPr id="79938" name="Group 10"/>
              <p:cNvGrpSpPr>
                <a:grpSpLocks/>
              </p:cNvGrpSpPr>
              <p:nvPr/>
            </p:nvGrpSpPr>
            <p:grpSpPr bwMode="auto">
              <a:xfrm>
                <a:off x="2640" y="1088"/>
                <a:ext cx="433" cy="415"/>
                <a:chOff x="2016" y="1921"/>
                <a:chExt cx="1683" cy="1681"/>
              </a:xfrm>
            </p:grpSpPr>
            <p:sp>
              <p:nvSpPr>
                <p:cNvPr id="78" name="Oval 11"/>
                <p:cNvSpPr>
                  <a:spLocks noChangeArrowheads="1"/>
                </p:cNvSpPr>
                <p:nvPr/>
              </p:nvSpPr>
              <p:spPr bwMode="gray">
                <a:xfrm>
                  <a:off x="2016" y="1920"/>
                  <a:ext cx="1680" cy="1682"/>
                </a:xfrm>
                <a:prstGeom prst="ellipse">
                  <a:avLst/>
                </a:prstGeom>
                <a:gradFill rotWithShape="1">
                  <a:gsLst>
                    <a:gs pos="0">
                      <a:schemeClr val="accent2"/>
                    </a:gs>
                    <a:gs pos="100000">
                      <a:schemeClr val="accent2">
                        <a:gamma/>
                        <a:shade val="42353"/>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41" name="Freeform 12"/>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w="0">
                  <a:noFill/>
                  <a:round/>
                  <a:headEnd/>
                  <a:tailEnd/>
                </a:ln>
              </p:spPr>
              <p:txBody>
                <a:bodyPr/>
                <a:lstStyle/>
                <a:p>
                  <a:endParaRPr lang="en-US"/>
                </a:p>
              </p:txBody>
            </p:sp>
          </p:grpSp>
          <p:sp>
            <p:nvSpPr>
              <p:cNvPr id="77" name="Text Box 13"/>
              <p:cNvSpPr txBox="1">
                <a:spLocks noChangeArrowheads="1"/>
              </p:cNvSpPr>
              <p:nvPr/>
            </p:nvSpPr>
            <p:spPr bwMode="gray">
              <a:xfrm>
                <a:off x="2664" y="1111"/>
                <a:ext cx="262" cy="332"/>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2</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79900" name="Group 14"/>
            <p:cNvGrpSpPr>
              <a:grpSpLocks/>
            </p:cNvGrpSpPr>
            <p:nvPr/>
          </p:nvGrpSpPr>
          <p:grpSpPr bwMode="auto">
            <a:xfrm>
              <a:off x="2373" y="3193"/>
              <a:ext cx="178" cy="163"/>
              <a:chOff x="2236" y="3191"/>
              <a:chExt cx="198" cy="176"/>
            </a:xfrm>
          </p:grpSpPr>
          <p:sp>
            <p:nvSpPr>
              <p:cNvPr id="74" name="Oval 15"/>
              <p:cNvSpPr>
                <a:spLocks noChangeArrowheads="1"/>
              </p:cNvSpPr>
              <p:nvPr/>
            </p:nvSpPr>
            <p:spPr bwMode="gray">
              <a:xfrm rot="18227093">
                <a:off x="2240" y="3283"/>
                <a:ext cx="81" cy="88"/>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5" name="Oval 16"/>
              <p:cNvSpPr>
                <a:spLocks noChangeArrowheads="1"/>
              </p:cNvSpPr>
              <p:nvPr/>
            </p:nvSpPr>
            <p:spPr bwMode="gray">
              <a:xfrm rot="18227093">
                <a:off x="2350" y="3189"/>
                <a:ext cx="81" cy="85"/>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79901" name="Group 17"/>
            <p:cNvGrpSpPr>
              <a:grpSpLocks/>
            </p:cNvGrpSpPr>
            <p:nvPr/>
          </p:nvGrpSpPr>
          <p:grpSpPr bwMode="auto">
            <a:xfrm>
              <a:off x="2006" y="3347"/>
              <a:ext cx="390" cy="399"/>
              <a:chOff x="1824" y="3356"/>
              <a:chExt cx="433" cy="433"/>
            </a:xfrm>
          </p:grpSpPr>
          <p:grpSp>
            <p:nvGrpSpPr>
              <p:cNvPr id="79932" name="Group 18"/>
              <p:cNvGrpSpPr>
                <a:grpSpLocks/>
              </p:cNvGrpSpPr>
              <p:nvPr/>
            </p:nvGrpSpPr>
            <p:grpSpPr bwMode="auto">
              <a:xfrm>
                <a:off x="1824" y="3356"/>
                <a:ext cx="433" cy="433"/>
                <a:chOff x="2016" y="1917"/>
                <a:chExt cx="1684" cy="1684"/>
              </a:xfrm>
            </p:grpSpPr>
            <p:sp>
              <p:nvSpPr>
                <p:cNvPr id="72" name="Oval 19"/>
                <p:cNvSpPr>
                  <a:spLocks noChangeArrowheads="1"/>
                </p:cNvSpPr>
                <p:nvPr/>
              </p:nvSpPr>
              <p:spPr bwMode="gray">
                <a:xfrm>
                  <a:off x="2018" y="1920"/>
                  <a:ext cx="1682" cy="1683"/>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35" name="Freeform 2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w="0">
                  <a:noFill/>
                  <a:round/>
                  <a:headEnd/>
                  <a:tailEnd/>
                </a:ln>
              </p:spPr>
              <p:txBody>
                <a:bodyPr/>
                <a:lstStyle/>
                <a:p>
                  <a:endParaRPr lang="en-US"/>
                </a:p>
              </p:txBody>
            </p:sp>
          </p:grpSp>
          <p:sp>
            <p:nvSpPr>
              <p:cNvPr id="71" name="Text Box 21"/>
              <p:cNvSpPr txBox="1">
                <a:spLocks noChangeArrowheads="1"/>
              </p:cNvSpPr>
              <p:nvPr/>
            </p:nvSpPr>
            <p:spPr bwMode="gray">
              <a:xfrm>
                <a:off x="1884" y="3438"/>
                <a:ext cx="261" cy="330"/>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5</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79902" name="Group 22"/>
            <p:cNvGrpSpPr>
              <a:grpSpLocks/>
            </p:cNvGrpSpPr>
            <p:nvPr/>
          </p:nvGrpSpPr>
          <p:grpSpPr bwMode="auto">
            <a:xfrm>
              <a:off x="3910" y="2067"/>
              <a:ext cx="388" cy="404"/>
              <a:chOff x="3938" y="1969"/>
              <a:chExt cx="431" cy="438"/>
            </a:xfrm>
          </p:grpSpPr>
          <p:grpSp>
            <p:nvGrpSpPr>
              <p:cNvPr id="79928" name="Group 23"/>
              <p:cNvGrpSpPr>
                <a:grpSpLocks/>
              </p:cNvGrpSpPr>
              <p:nvPr/>
            </p:nvGrpSpPr>
            <p:grpSpPr bwMode="auto">
              <a:xfrm>
                <a:off x="3938" y="1969"/>
                <a:ext cx="431" cy="438"/>
                <a:chOff x="2015" y="1921"/>
                <a:chExt cx="1683" cy="1682"/>
              </a:xfrm>
            </p:grpSpPr>
            <p:sp>
              <p:nvSpPr>
                <p:cNvPr id="68" name="Oval 24"/>
                <p:cNvSpPr>
                  <a:spLocks noChangeArrowheads="1"/>
                </p:cNvSpPr>
                <p:nvPr/>
              </p:nvSpPr>
              <p:spPr bwMode="gray">
                <a:xfrm>
                  <a:off x="2014" y="1924"/>
                  <a:ext cx="1684" cy="1679"/>
                </a:xfrm>
                <a:prstGeom prst="ellipse">
                  <a:avLst/>
                </a:prstGeom>
                <a:gradFill rotWithShape="1">
                  <a:gsLst>
                    <a:gs pos="0">
                      <a:schemeClr val="hlink"/>
                    </a:gs>
                    <a:gs pos="100000">
                      <a:schemeClr val="hlink">
                        <a:gamma/>
                        <a:tint val="57647"/>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31" name="Freeform 2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w="0">
                  <a:noFill/>
                  <a:round/>
                  <a:headEnd/>
                  <a:tailEnd/>
                </a:ln>
              </p:spPr>
              <p:txBody>
                <a:bodyPr/>
                <a:lstStyle/>
                <a:p>
                  <a:endParaRPr lang="en-US"/>
                </a:p>
              </p:txBody>
            </p:sp>
          </p:grpSp>
          <p:sp>
            <p:nvSpPr>
              <p:cNvPr id="67" name="Text Box 26"/>
              <p:cNvSpPr txBox="1">
                <a:spLocks noChangeArrowheads="1"/>
              </p:cNvSpPr>
              <p:nvPr/>
            </p:nvSpPr>
            <p:spPr bwMode="gray">
              <a:xfrm>
                <a:off x="3992" y="2031"/>
                <a:ext cx="261" cy="330"/>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3</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79903" name="Group 27"/>
            <p:cNvGrpSpPr>
              <a:grpSpLocks/>
            </p:cNvGrpSpPr>
            <p:nvPr/>
          </p:nvGrpSpPr>
          <p:grpSpPr bwMode="auto">
            <a:xfrm>
              <a:off x="3562" y="3348"/>
              <a:ext cx="370" cy="362"/>
              <a:chOff x="3552" y="3338"/>
              <a:chExt cx="412" cy="392"/>
            </a:xfrm>
          </p:grpSpPr>
          <p:grpSp>
            <p:nvGrpSpPr>
              <p:cNvPr id="79924" name="Group 28"/>
              <p:cNvGrpSpPr>
                <a:grpSpLocks/>
              </p:cNvGrpSpPr>
              <p:nvPr/>
            </p:nvGrpSpPr>
            <p:grpSpPr bwMode="auto">
              <a:xfrm>
                <a:off x="3552" y="3338"/>
                <a:ext cx="412" cy="392"/>
                <a:chOff x="2017" y="1918"/>
                <a:chExt cx="1681" cy="1682"/>
              </a:xfrm>
            </p:grpSpPr>
            <p:sp>
              <p:nvSpPr>
                <p:cNvPr id="64" name="Oval 29"/>
                <p:cNvSpPr>
                  <a:spLocks noChangeArrowheads="1"/>
                </p:cNvSpPr>
                <p:nvPr/>
              </p:nvSpPr>
              <p:spPr bwMode="gray">
                <a:xfrm>
                  <a:off x="2018" y="1916"/>
                  <a:ext cx="1677" cy="1685"/>
                </a:xfrm>
                <a:prstGeom prst="ellipse">
                  <a:avLst/>
                </a:prstGeom>
                <a:gradFill rotWithShape="1">
                  <a:gsLst>
                    <a:gs pos="0">
                      <a:schemeClr val="bg2"/>
                    </a:gs>
                    <a:gs pos="100000">
                      <a:schemeClr val="bg2">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27" name="Freeform 3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w="0">
                  <a:noFill/>
                  <a:round/>
                  <a:headEnd/>
                  <a:tailEnd/>
                </a:ln>
              </p:spPr>
              <p:txBody>
                <a:bodyPr/>
                <a:lstStyle/>
                <a:p>
                  <a:endParaRPr lang="en-US"/>
                </a:p>
              </p:txBody>
            </p:sp>
          </p:grpSp>
          <p:sp>
            <p:nvSpPr>
              <p:cNvPr id="63" name="Text Box 31"/>
              <p:cNvSpPr txBox="1">
                <a:spLocks noChangeArrowheads="1"/>
              </p:cNvSpPr>
              <p:nvPr/>
            </p:nvSpPr>
            <p:spPr bwMode="gray">
              <a:xfrm>
                <a:off x="3622" y="3360"/>
                <a:ext cx="262" cy="331"/>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4</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79904" name="Group 32"/>
            <p:cNvGrpSpPr>
              <a:grpSpLocks/>
            </p:cNvGrpSpPr>
            <p:nvPr/>
          </p:nvGrpSpPr>
          <p:grpSpPr bwMode="auto">
            <a:xfrm>
              <a:off x="1704" y="2066"/>
              <a:ext cx="388" cy="398"/>
              <a:chOff x="1488" y="1969"/>
              <a:chExt cx="431" cy="432"/>
            </a:xfrm>
          </p:grpSpPr>
          <p:grpSp>
            <p:nvGrpSpPr>
              <p:cNvPr id="79920" name="Group 33"/>
              <p:cNvGrpSpPr>
                <a:grpSpLocks/>
              </p:cNvGrpSpPr>
              <p:nvPr/>
            </p:nvGrpSpPr>
            <p:grpSpPr bwMode="auto">
              <a:xfrm>
                <a:off x="1488" y="1969"/>
                <a:ext cx="431" cy="432"/>
                <a:chOff x="2015" y="1921"/>
                <a:chExt cx="1675" cy="1679"/>
              </a:xfrm>
            </p:grpSpPr>
            <p:sp>
              <p:nvSpPr>
                <p:cNvPr id="60" name="Oval 34"/>
                <p:cNvSpPr>
                  <a:spLocks noChangeArrowheads="1"/>
                </p:cNvSpPr>
                <p:nvPr/>
              </p:nvSpPr>
              <p:spPr bwMode="gray">
                <a:xfrm>
                  <a:off x="2014" y="1922"/>
                  <a:ext cx="1676" cy="1676"/>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23" name="Freeform 3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w="0">
                  <a:noFill/>
                  <a:round/>
                  <a:headEnd/>
                  <a:tailEnd/>
                </a:ln>
              </p:spPr>
              <p:txBody>
                <a:bodyPr/>
                <a:lstStyle/>
                <a:p>
                  <a:endParaRPr lang="en-US"/>
                </a:p>
              </p:txBody>
            </p:sp>
          </p:grpSp>
          <p:sp>
            <p:nvSpPr>
              <p:cNvPr id="59" name="Text Box 36"/>
              <p:cNvSpPr txBox="1">
                <a:spLocks noChangeArrowheads="1"/>
              </p:cNvSpPr>
              <p:nvPr/>
            </p:nvSpPr>
            <p:spPr bwMode="gray">
              <a:xfrm>
                <a:off x="1554" y="2016"/>
                <a:ext cx="224" cy="330"/>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B Nazanin" pitchFamily="2" charset="-78"/>
                  </a:rPr>
                  <a:t>1</a:t>
                </a:r>
                <a:endParaRPr lang="en-US" sz="1500" b="1" dirty="0">
                  <a:solidFill>
                    <a:srgbClr val="FFFFFF"/>
                  </a:solidFill>
                  <a:effectLst>
                    <a:outerShdw blurRad="38100" dist="38100" dir="2700000" algn="tl">
                      <a:srgbClr val="C0C0C0"/>
                    </a:outerShdw>
                  </a:effectLst>
                  <a:latin typeface="Verdana" pitchFamily="34" charset="0"/>
                  <a:cs typeface="B Nazanin" pitchFamily="2" charset="-78"/>
                </a:endParaRPr>
              </a:p>
            </p:txBody>
          </p:sp>
        </p:grpSp>
        <p:sp>
          <p:nvSpPr>
            <p:cNvPr id="34" name="Oval 37"/>
            <p:cNvSpPr>
              <a:spLocks noChangeArrowheads="1"/>
            </p:cNvSpPr>
            <p:nvPr/>
          </p:nvSpPr>
          <p:spPr bwMode="gray">
            <a:xfrm rot="18227093">
              <a:off x="3519" y="3259"/>
              <a:ext cx="75" cy="78"/>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36" name="Oval 38"/>
            <p:cNvSpPr>
              <a:spLocks noChangeArrowheads="1"/>
            </p:cNvSpPr>
            <p:nvPr/>
          </p:nvSpPr>
          <p:spPr bwMode="gray">
            <a:xfrm rot="18227093">
              <a:off x="3432" y="3172"/>
              <a:ext cx="75" cy="7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79907" name="Group 39"/>
            <p:cNvGrpSpPr>
              <a:grpSpLocks/>
            </p:cNvGrpSpPr>
            <p:nvPr/>
          </p:nvGrpSpPr>
          <p:grpSpPr bwMode="auto">
            <a:xfrm>
              <a:off x="2115" y="2329"/>
              <a:ext cx="213" cy="117"/>
              <a:chOff x="2005" y="2307"/>
              <a:chExt cx="238" cy="127"/>
            </a:xfrm>
          </p:grpSpPr>
          <p:sp>
            <p:nvSpPr>
              <p:cNvPr id="56" name="Oval 40"/>
              <p:cNvSpPr>
                <a:spLocks noChangeArrowheads="1"/>
              </p:cNvSpPr>
              <p:nvPr/>
            </p:nvSpPr>
            <p:spPr bwMode="gray">
              <a:xfrm rot="18227093">
                <a:off x="2008" y="2303"/>
                <a:ext cx="80" cy="86"/>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7" name="Oval 41"/>
              <p:cNvSpPr>
                <a:spLocks noChangeArrowheads="1"/>
              </p:cNvSpPr>
              <p:nvPr/>
            </p:nvSpPr>
            <p:spPr bwMode="gray">
              <a:xfrm rot="18227093">
                <a:off x="2158" y="2352"/>
                <a:ext cx="85" cy="84"/>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79908" name="Group 42"/>
            <p:cNvGrpSpPr>
              <a:grpSpLocks/>
            </p:cNvGrpSpPr>
            <p:nvPr/>
          </p:nvGrpSpPr>
          <p:grpSpPr bwMode="auto">
            <a:xfrm>
              <a:off x="2905" y="1747"/>
              <a:ext cx="76" cy="241"/>
              <a:chOff x="2830" y="1616"/>
              <a:chExt cx="85" cy="260"/>
            </a:xfrm>
          </p:grpSpPr>
          <p:sp>
            <p:nvSpPr>
              <p:cNvPr id="52" name="Oval 43"/>
              <p:cNvSpPr>
                <a:spLocks noChangeArrowheads="1"/>
              </p:cNvSpPr>
              <p:nvPr/>
            </p:nvSpPr>
            <p:spPr bwMode="gray">
              <a:xfrm rot="18227093">
                <a:off x="2832" y="1613"/>
                <a:ext cx="81" cy="86"/>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4" name="Oval 44"/>
              <p:cNvSpPr>
                <a:spLocks noChangeArrowheads="1"/>
              </p:cNvSpPr>
              <p:nvPr/>
            </p:nvSpPr>
            <p:spPr bwMode="gray">
              <a:xfrm rot="18227093">
                <a:off x="2832" y="1793"/>
                <a:ext cx="81" cy="86"/>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sp>
          <p:nvSpPr>
            <p:cNvPr id="42" name="Oval 45"/>
            <p:cNvSpPr>
              <a:spLocks noChangeArrowheads="1"/>
            </p:cNvSpPr>
            <p:nvPr/>
          </p:nvSpPr>
          <p:spPr bwMode="gray">
            <a:xfrm rot="18227093">
              <a:off x="3748" y="2348"/>
              <a:ext cx="75" cy="78"/>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4" name="Oval 46"/>
            <p:cNvSpPr>
              <a:spLocks noChangeArrowheads="1"/>
            </p:cNvSpPr>
            <p:nvPr/>
          </p:nvSpPr>
          <p:spPr bwMode="gray">
            <a:xfrm rot="18227093">
              <a:off x="3607" y="2418"/>
              <a:ext cx="75" cy="77"/>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9911" name="Text Box 47"/>
            <p:cNvSpPr txBox="1">
              <a:spLocks noChangeArrowheads="1"/>
            </p:cNvSpPr>
            <p:nvPr/>
          </p:nvSpPr>
          <p:spPr bwMode="auto">
            <a:xfrm>
              <a:off x="687" y="2139"/>
              <a:ext cx="1080" cy="247"/>
            </a:xfrm>
            <a:prstGeom prst="rect">
              <a:avLst/>
            </a:prstGeom>
            <a:noFill/>
            <a:ln w="9525">
              <a:noFill/>
              <a:miter lim="800000"/>
              <a:headEnd/>
              <a:tailEnd/>
            </a:ln>
          </p:spPr>
          <p:txBody>
            <a:bodyPr>
              <a:spAutoFit/>
            </a:bodyPr>
            <a:lstStyle/>
            <a:p>
              <a:pPr algn="ctr" rtl="0" eaLnBrk="0" hangingPunct="0"/>
              <a:r>
                <a:rPr lang="fa-IR" sz="1100" b="1" dirty="0">
                  <a:latin typeface="Calibri" pitchFamily="34" charset="0"/>
                  <a:cs typeface="B Nazanin" pitchFamily="2" charset="-78"/>
                </a:rPr>
                <a:t>معرفی انواع آسیب</a:t>
              </a:r>
              <a:endParaRPr lang="en-US" sz="1100" b="1" dirty="0">
                <a:latin typeface="Calibri" pitchFamily="34" charset="0"/>
                <a:cs typeface="B Nazanin" pitchFamily="2" charset="-78"/>
              </a:endParaRPr>
            </a:p>
          </p:txBody>
        </p:sp>
        <p:sp>
          <p:nvSpPr>
            <p:cNvPr id="79912" name="Text Box 48"/>
            <p:cNvSpPr txBox="1">
              <a:spLocks noChangeArrowheads="1"/>
            </p:cNvSpPr>
            <p:nvPr/>
          </p:nvSpPr>
          <p:spPr bwMode="auto">
            <a:xfrm>
              <a:off x="2064" y="1008"/>
              <a:ext cx="1872" cy="247"/>
            </a:xfrm>
            <a:prstGeom prst="rect">
              <a:avLst/>
            </a:prstGeom>
            <a:noFill/>
            <a:ln w="9525">
              <a:noFill/>
              <a:miter lim="800000"/>
              <a:headEnd/>
              <a:tailEnd/>
            </a:ln>
          </p:spPr>
          <p:txBody>
            <a:bodyPr>
              <a:spAutoFit/>
            </a:bodyPr>
            <a:lstStyle/>
            <a:p>
              <a:pPr algn="ctr" rtl="0" eaLnBrk="0" hangingPunct="0"/>
              <a:r>
                <a:rPr lang="fa-IR" sz="1100" b="1">
                  <a:latin typeface="Calibri" pitchFamily="34" charset="0"/>
                  <a:cs typeface="B Nazanin" pitchFamily="2" charset="-78"/>
                </a:rPr>
                <a:t>انواع عامل مخل</a:t>
              </a:r>
              <a:endParaRPr lang="en-US" sz="1100" b="1">
                <a:latin typeface="Calibri" pitchFamily="34" charset="0"/>
                <a:cs typeface="B Nazanin" pitchFamily="2" charset="-78"/>
              </a:endParaRPr>
            </a:p>
          </p:txBody>
        </p:sp>
        <p:sp>
          <p:nvSpPr>
            <p:cNvPr id="79913" name="Text Box 49"/>
            <p:cNvSpPr txBox="1">
              <a:spLocks noChangeArrowheads="1"/>
            </p:cNvSpPr>
            <p:nvPr/>
          </p:nvSpPr>
          <p:spPr bwMode="auto">
            <a:xfrm>
              <a:off x="4195" y="2125"/>
              <a:ext cx="946" cy="407"/>
            </a:xfrm>
            <a:prstGeom prst="rect">
              <a:avLst/>
            </a:prstGeom>
            <a:noFill/>
            <a:ln w="9525">
              <a:noFill/>
              <a:miter lim="800000"/>
              <a:headEnd/>
              <a:tailEnd/>
            </a:ln>
          </p:spPr>
          <p:txBody>
            <a:bodyPr>
              <a:spAutoFit/>
            </a:bodyPr>
            <a:lstStyle/>
            <a:p>
              <a:pPr eaLnBrk="0" hangingPunct="0"/>
              <a:r>
                <a:rPr lang="fa-IR" sz="1100" b="1">
                  <a:latin typeface="Calibri" pitchFamily="34" charset="0"/>
                  <a:cs typeface="B Nazanin" pitchFamily="2" charset="-78"/>
                </a:rPr>
                <a:t>تعریف آسیب شناسی و انواع آن </a:t>
              </a:r>
              <a:endParaRPr lang="en-US" sz="1100" b="1">
                <a:latin typeface="Calibri" pitchFamily="34" charset="0"/>
                <a:cs typeface="B Nazanin" pitchFamily="2" charset="-78"/>
              </a:endParaRPr>
            </a:p>
          </p:txBody>
        </p:sp>
        <p:sp>
          <p:nvSpPr>
            <p:cNvPr id="79914" name="Text Box 50"/>
            <p:cNvSpPr txBox="1">
              <a:spLocks noChangeArrowheads="1"/>
            </p:cNvSpPr>
            <p:nvPr/>
          </p:nvSpPr>
          <p:spPr bwMode="auto">
            <a:xfrm>
              <a:off x="1014" y="3630"/>
              <a:ext cx="1080" cy="407"/>
            </a:xfrm>
            <a:prstGeom prst="rect">
              <a:avLst/>
            </a:prstGeom>
            <a:noFill/>
            <a:ln w="9525">
              <a:noFill/>
              <a:miter lim="800000"/>
              <a:headEnd/>
              <a:tailEnd/>
            </a:ln>
          </p:spPr>
          <p:txBody>
            <a:bodyPr>
              <a:spAutoFit/>
            </a:bodyPr>
            <a:lstStyle/>
            <a:p>
              <a:pPr algn="ctr" rtl="0" eaLnBrk="0" hangingPunct="0"/>
              <a:r>
                <a:rPr lang="fa-IR" sz="1100" b="1">
                  <a:latin typeface="Calibri" pitchFamily="34" charset="0"/>
                  <a:cs typeface="B Nazanin" pitchFamily="2" charset="-78"/>
                </a:rPr>
                <a:t>بیان تصویری و تشریحی آسیب های موجود در بنا</a:t>
              </a:r>
              <a:endParaRPr lang="en-US" sz="1100" b="1">
                <a:latin typeface="Calibri" pitchFamily="34" charset="0"/>
                <a:cs typeface="B Nazanin" pitchFamily="2" charset="-78"/>
              </a:endParaRPr>
            </a:p>
          </p:txBody>
        </p:sp>
        <p:sp>
          <p:nvSpPr>
            <p:cNvPr id="79915" name="Text Box 51"/>
            <p:cNvSpPr txBox="1">
              <a:spLocks noChangeArrowheads="1"/>
            </p:cNvSpPr>
            <p:nvPr/>
          </p:nvSpPr>
          <p:spPr bwMode="auto">
            <a:xfrm>
              <a:off x="3723" y="3681"/>
              <a:ext cx="1364" cy="407"/>
            </a:xfrm>
            <a:prstGeom prst="rect">
              <a:avLst/>
            </a:prstGeom>
            <a:noFill/>
            <a:ln w="9525">
              <a:noFill/>
              <a:miter lim="800000"/>
              <a:headEnd/>
              <a:tailEnd/>
            </a:ln>
          </p:spPr>
          <p:txBody>
            <a:bodyPr>
              <a:spAutoFit/>
            </a:bodyPr>
            <a:lstStyle/>
            <a:p>
              <a:pPr algn="ctr" rtl="0" eaLnBrk="0" hangingPunct="0"/>
              <a:r>
                <a:rPr lang="fa-IR" sz="1100" b="1">
                  <a:latin typeface="Calibri" pitchFamily="34" charset="0"/>
                  <a:cs typeface="B Nazanin" pitchFamily="2" charset="-78"/>
                </a:rPr>
                <a:t>آسیب نگاری و آسیب شناسی مدرسه عباسقلی خان</a:t>
              </a:r>
              <a:endParaRPr lang="en-US" sz="1100" b="1">
                <a:latin typeface="Calibri" pitchFamily="34" charset="0"/>
                <a:cs typeface="B Nazanin" pitchFamily="2" charset="-78"/>
              </a:endParaRPr>
            </a:p>
          </p:txBody>
        </p:sp>
      </p:grpSp>
      <p:pic>
        <p:nvPicPr>
          <p:cNvPr id="79880" name="Picture 8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79881" name="Group 84"/>
          <p:cNvGrpSpPr>
            <a:grpSpLocks/>
          </p:cNvGrpSpPr>
          <p:nvPr/>
        </p:nvGrpSpPr>
        <p:grpSpPr bwMode="auto">
          <a:xfrm>
            <a:off x="325438" y="1616075"/>
            <a:ext cx="3425825" cy="5187950"/>
            <a:chOff x="421417" y="2261407"/>
            <a:chExt cx="4426324" cy="7263590"/>
          </a:xfrm>
        </p:grpSpPr>
        <p:grpSp>
          <p:nvGrpSpPr>
            <p:cNvPr id="79884" name="Group 82"/>
            <p:cNvGrpSpPr>
              <a:grpSpLocks/>
            </p:cNvGrpSpPr>
            <p:nvPr/>
          </p:nvGrpSpPr>
          <p:grpSpPr bwMode="auto">
            <a:xfrm>
              <a:off x="421417" y="2261407"/>
              <a:ext cx="4426324" cy="7263590"/>
              <a:chOff x="80891" y="3033303"/>
              <a:chExt cx="5100710" cy="6278942"/>
            </a:xfrm>
          </p:grpSpPr>
          <p:pic>
            <p:nvPicPr>
              <p:cNvPr id="79886"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79887" name="Group 29"/>
              <p:cNvGrpSpPr>
                <a:grpSpLocks/>
              </p:cNvGrpSpPr>
              <p:nvPr/>
            </p:nvGrpSpPr>
            <p:grpSpPr bwMode="auto">
              <a:xfrm>
                <a:off x="80891" y="3033303"/>
                <a:ext cx="5100710" cy="6278942"/>
                <a:chOff x="80891" y="3033303"/>
                <a:chExt cx="5100710" cy="6278942"/>
              </a:xfrm>
            </p:grpSpPr>
            <p:sp>
              <p:nvSpPr>
                <p:cNvPr id="10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10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10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10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0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0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10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79895"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79885" name="TextBox 9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pic>
        <p:nvPicPr>
          <p:cNvPr id="79882"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84" name="Slide Number Placeholder 36"/>
          <p:cNvSpPr>
            <a:spLocks noGrp="1"/>
          </p:cNvSpPr>
          <p:nvPr>
            <p:ph type="sldNum" sz="quarter" idx="12"/>
          </p:nvPr>
        </p:nvSpPr>
        <p:spPr>
          <a:xfrm>
            <a:off x="3525838" y="6438900"/>
            <a:ext cx="2311400" cy="365125"/>
          </a:xfrm>
        </p:spPr>
        <p:txBody>
          <a:bodyPr/>
          <a:lstStyle/>
          <a:p>
            <a:pPr>
              <a:defRPr/>
            </a:pPr>
            <a:fld id="{37EFDE34-A147-4B75-B8BB-198AD535BB59}" type="slidenum">
              <a:rPr lang="en-US" smtClean="0">
                <a:latin typeface="F_jalal" pitchFamily="2" charset="0"/>
              </a:rPr>
              <a:pPr>
                <a:defRPr/>
              </a:pPr>
              <a:t>77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089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090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0902" name="Group 214"/>
          <p:cNvGrpSpPr>
            <a:grpSpLocks/>
          </p:cNvGrpSpPr>
          <p:nvPr/>
        </p:nvGrpSpPr>
        <p:grpSpPr bwMode="auto">
          <a:xfrm>
            <a:off x="3773488" y="1665288"/>
            <a:ext cx="5434012" cy="4159250"/>
            <a:chOff x="3739100" y="1269853"/>
            <a:chExt cx="5014104" cy="4158801"/>
          </a:xfrm>
        </p:grpSpPr>
        <p:sp>
          <p:nvSpPr>
            <p:cNvPr id="73" name="AutoShape 4"/>
            <p:cNvSpPr>
              <a:spLocks noChangeArrowheads="1"/>
            </p:cNvSpPr>
            <p:nvPr/>
          </p:nvSpPr>
          <p:spPr bwMode="gray">
            <a:xfrm rot="10800000">
              <a:off x="4215168" y="4222284"/>
              <a:ext cx="4538036" cy="47619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74" name="AutoShape 13"/>
            <p:cNvSpPr>
              <a:spLocks noChangeArrowheads="1"/>
            </p:cNvSpPr>
            <p:nvPr/>
          </p:nvSpPr>
          <p:spPr bwMode="gray">
            <a:xfrm rot="10800000">
              <a:off x="7714642" y="4142918"/>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75" name="AutoShape 4"/>
            <p:cNvSpPr>
              <a:spLocks noChangeArrowheads="1"/>
            </p:cNvSpPr>
            <p:nvPr/>
          </p:nvSpPr>
          <p:spPr bwMode="gray">
            <a:xfrm rot="10800000">
              <a:off x="4215168" y="2765117"/>
              <a:ext cx="4538036" cy="47619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76" name="AutoShape 4"/>
            <p:cNvSpPr>
              <a:spLocks noChangeArrowheads="1"/>
            </p:cNvSpPr>
            <p:nvPr/>
          </p:nvSpPr>
          <p:spPr bwMode="gray">
            <a:xfrm rot="10800000">
              <a:off x="4215168" y="2079391"/>
              <a:ext cx="4538036" cy="47619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grpSp>
          <p:nvGrpSpPr>
            <p:cNvPr id="80925" name="Group 75"/>
            <p:cNvGrpSpPr>
              <a:grpSpLocks/>
            </p:cNvGrpSpPr>
            <p:nvPr/>
          </p:nvGrpSpPr>
          <p:grpSpPr bwMode="auto">
            <a:xfrm>
              <a:off x="3739101" y="1269853"/>
              <a:ext cx="5005034" cy="2654978"/>
              <a:chOff x="2082303" y="1892675"/>
              <a:chExt cx="5005034" cy="2789496"/>
            </a:xfrm>
          </p:grpSpPr>
          <p:sp>
            <p:nvSpPr>
              <p:cNvPr id="103" name="AutoShape 4"/>
              <p:cNvSpPr>
                <a:spLocks noChangeArrowheads="1"/>
              </p:cNvSpPr>
              <p:nvPr/>
            </p:nvSpPr>
            <p:spPr bwMode="gray">
              <a:xfrm rot="10800000">
                <a:off x="2558371" y="1892675"/>
                <a:ext cx="4529247" cy="57203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80952" name="Text Box 9"/>
              <p:cNvSpPr txBox="1">
                <a:spLocks noChangeArrowheads="1"/>
              </p:cNvSpPr>
              <p:nvPr/>
            </p:nvSpPr>
            <p:spPr bwMode="gray">
              <a:xfrm>
                <a:off x="2082303" y="1964116"/>
                <a:ext cx="3976171" cy="452670"/>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فضایی (تخریب ها –الحاقا ت و ...)</a:t>
                </a:r>
              </a:p>
              <a:p>
                <a:pPr eaLnBrk="0" hangingPunct="0">
                  <a:buFont typeface="Arial" pitchFamily="34" charset="0"/>
                  <a:buChar char="•"/>
                </a:pPr>
                <a:r>
                  <a:rPr lang="fa-IR" sz="1100">
                    <a:solidFill>
                      <a:srgbClr val="000000"/>
                    </a:solidFill>
                    <a:latin typeface="Calibri" pitchFamily="34" charset="0"/>
                    <a:cs typeface="B Nazanin" pitchFamily="2" charset="-78"/>
                  </a:rPr>
                  <a:t>کالبدی(حذف دیو ار ها )</a:t>
                </a:r>
                <a:endParaRPr lang="en-US" sz="1100">
                  <a:solidFill>
                    <a:srgbClr val="000000"/>
                  </a:solidFill>
                  <a:latin typeface="Calibri" pitchFamily="34" charset="0"/>
                  <a:cs typeface="B Nazanin" pitchFamily="2" charset="-78"/>
                </a:endParaRPr>
              </a:p>
            </p:txBody>
          </p:sp>
          <p:grpSp>
            <p:nvGrpSpPr>
              <p:cNvPr id="80953" name="Group 10"/>
              <p:cNvGrpSpPr>
                <a:grpSpLocks/>
              </p:cNvGrpSpPr>
              <p:nvPr/>
            </p:nvGrpSpPr>
            <p:grpSpPr bwMode="auto">
              <a:xfrm rot="10800000">
                <a:off x="2082437" y="2821419"/>
                <a:ext cx="4776022" cy="1860752"/>
                <a:chOff x="1080" y="1802"/>
                <a:chExt cx="3517" cy="1414"/>
              </a:xfrm>
            </p:grpSpPr>
            <p:sp>
              <p:nvSpPr>
                <p:cNvPr id="106" name="Text Box 15"/>
                <p:cNvSpPr txBox="1">
                  <a:spLocks noChangeArrowheads="1"/>
                </p:cNvSpPr>
                <p:nvPr/>
              </p:nvSpPr>
              <p:spPr bwMode="gray">
                <a:xfrm rot="10800000">
                  <a:off x="1080" y="1802"/>
                  <a:ext cx="609" cy="345"/>
                </a:xfrm>
                <a:prstGeom prst="rect">
                  <a:avLst/>
                </a:prstGeom>
                <a:noFill/>
                <a:ln w="9525" algn="ctr">
                  <a:noFill/>
                  <a:miter lim="800000"/>
                  <a:headEnd/>
                  <a:tailEnd/>
                </a:ln>
                <a:effectLst/>
              </p:spPr>
              <p:txBody>
                <a:bodyPr>
                  <a:spAutoFit/>
                </a:bodyPr>
                <a:lstStyle/>
                <a:p>
                  <a:pPr algn="ctr" defTabSz="957011" rtl="0" eaLnBrk="0" fontAlgn="auto" hangingPunct="0">
                    <a:spcBef>
                      <a:spcPts val="0"/>
                    </a:spcBef>
                    <a:spcAft>
                      <a:spcPts val="0"/>
                    </a:spcAft>
                    <a:defRPr/>
                  </a:pPr>
                  <a:r>
                    <a:rPr lang="fa-IR" sz="1100" b="1" dirty="0">
                      <a:solidFill>
                        <a:srgbClr val="FFFFFF"/>
                      </a:solidFill>
                      <a:effectLst>
                        <a:outerShdw blurRad="38100" dist="38100" dir="2700000" algn="tl">
                          <a:srgbClr val="C0C0C0"/>
                        </a:outerShdw>
                      </a:effectLst>
                      <a:latin typeface="Arial" charset="0"/>
                      <a:cs typeface="B Nazanin" pitchFamily="2" charset="-78"/>
                    </a:rPr>
                    <a:t>آسیب ها ی</a:t>
                  </a:r>
                </a:p>
                <a:p>
                  <a:pPr algn="ctr" defTabSz="957011" rtl="0" eaLnBrk="0" fontAlgn="auto" hangingPunct="0">
                    <a:spcBef>
                      <a:spcPts val="0"/>
                    </a:spcBef>
                    <a:spcAft>
                      <a:spcPts val="0"/>
                    </a:spcAft>
                    <a:defRPr/>
                  </a:pPr>
                  <a:r>
                    <a:rPr lang="fa-IR" sz="1100" b="1" dirty="0">
                      <a:solidFill>
                        <a:srgbClr val="FFFFFF"/>
                      </a:solidFill>
                      <a:effectLst>
                        <a:outerShdw blurRad="38100" dist="38100" dir="2700000" algn="tl">
                          <a:srgbClr val="C0C0C0"/>
                        </a:outerShdw>
                      </a:effectLst>
                      <a:latin typeface="Arial" charset="0"/>
                      <a:cs typeface="B Nazanin" pitchFamily="2" charset="-78"/>
                    </a:rPr>
                    <a:t> سازه ای</a:t>
                  </a:r>
                  <a:endParaRPr lang="en-US" sz="1100" b="1" dirty="0">
                    <a:solidFill>
                      <a:srgbClr val="FFFFFF"/>
                    </a:solidFill>
                    <a:effectLst>
                      <a:outerShdw blurRad="38100" dist="38100" dir="2700000" algn="tl">
                        <a:srgbClr val="C0C0C0"/>
                      </a:outerShdw>
                    </a:effectLst>
                    <a:latin typeface="Arial" charset="0"/>
                    <a:cs typeface="B Nazanin" pitchFamily="2" charset="-78"/>
                  </a:endParaRPr>
                </a:p>
              </p:txBody>
            </p:sp>
            <p:sp>
              <p:nvSpPr>
                <p:cNvPr id="80955" name="Text Box 16"/>
                <p:cNvSpPr txBox="1">
                  <a:spLocks noChangeArrowheads="1"/>
                </p:cNvSpPr>
                <p:nvPr/>
              </p:nvSpPr>
              <p:spPr bwMode="gray">
                <a:xfrm rot="10800000">
                  <a:off x="1669" y="3007"/>
                  <a:ext cx="2928" cy="209"/>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(پی ها – دیوار ها- طاقها – ستونها – سقف ها-نعل درگاه ها و ...)</a:t>
                  </a:r>
                  <a:endParaRPr lang="en-US" sz="1100">
                    <a:solidFill>
                      <a:srgbClr val="000000"/>
                    </a:solidFill>
                    <a:latin typeface="Calibri" pitchFamily="34" charset="0"/>
                    <a:cs typeface="B Nazanin" pitchFamily="2" charset="-78"/>
                  </a:endParaRPr>
                </a:p>
              </p:txBody>
            </p:sp>
          </p:grpSp>
        </p:grpSp>
        <p:sp>
          <p:nvSpPr>
            <p:cNvPr id="80926" name="Text Box 16"/>
            <p:cNvSpPr txBox="1">
              <a:spLocks noChangeArrowheads="1"/>
            </p:cNvSpPr>
            <p:nvPr/>
          </p:nvSpPr>
          <p:spPr bwMode="gray">
            <a:xfrm>
              <a:off x="3739100" y="2792318"/>
              <a:ext cx="3976172" cy="430840"/>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نمایا ن</a:t>
              </a:r>
            </a:p>
            <a:p>
              <a:pPr eaLnBrk="0" hangingPunct="0">
                <a:buFont typeface="Arial" pitchFamily="34" charset="0"/>
                <a:buChar char="•"/>
              </a:pPr>
              <a:r>
                <a:rPr lang="fa-IR" sz="1100">
                  <a:solidFill>
                    <a:srgbClr val="000000"/>
                  </a:solidFill>
                  <a:latin typeface="Calibri" pitchFamily="34" charset="0"/>
                  <a:cs typeface="B Nazanin" pitchFamily="2" charset="-78"/>
                </a:rPr>
                <a:t>غیر نمایا ن</a:t>
              </a:r>
              <a:endParaRPr lang="en-US" sz="1100">
                <a:solidFill>
                  <a:srgbClr val="000000"/>
                </a:solidFill>
                <a:latin typeface="Calibri" pitchFamily="34" charset="0"/>
                <a:cs typeface="B Nazanin" pitchFamily="2" charset="-78"/>
              </a:endParaRPr>
            </a:p>
          </p:txBody>
        </p:sp>
        <p:sp>
          <p:nvSpPr>
            <p:cNvPr id="80927" name="Text Box 15"/>
            <p:cNvSpPr txBox="1">
              <a:spLocks noChangeArrowheads="1"/>
            </p:cNvSpPr>
            <p:nvPr/>
          </p:nvSpPr>
          <p:spPr bwMode="gray">
            <a:xfrm>
              <a:off x="7715146" y="4214349"/>
              <a:ext cx="826955" cy="430840"/>
            </a:xfrm>
            <a:prstGeom prst="rect">
              <a:avLst/>
            </a:prstGeom>
            <a:noFill/>
            <a:ln w="9525" algn="ctr">
              <a:noFill/>
              <a:miter lim="800000"/>
              <a:headEnd/>
              <a:tailEnd/>
            </a:ln>
          </p:spPr>
          <p:txBody>
            <a:bodyPr>
              <a:spAutoFit/>
            </a:bodyPr>
            <a:lstStyle/>
            <a:p>
              <a:pPr algn="ctr" rtl="0" eaLnBrk="0" hangingPunct="0"/>
              <a:r>
                <a:rPr lang="fa-IR" sz="1100" b="1">
                  <a:solidFill>
                    <a:srgbClr val="FFFFFF"/>
                  </a:solidFill>
                  <a:latin typeface="Calibri" pitchFamily="34" charset="0"/>
                  <a:cs typeface="B Nazanin" pitchFamily="2" charset="-78"/>
                </a:rPr>
                <a:t>آ سیب های تاسیساتی</a:t>
              </a:r>
              <a:endParaRPr lang="en-US" sz="1100" b="1">
                <a:solidFill>
                  <a:srgbClr val="FFFFFF"/>
                </a:solidFill>
                <a:latin typeface="Calibri" pitchFamily="34" charset="0"/>
                <a:cs typeface="B Nazanin" pitchFamily="2" charset="-78"/>
              </a:endParaRPr>
            </a:p>
          </p:txBody>
        </p:sp>
        <p:sp>
          <p:nvSpPr>
            <p:cNvPr id="80928" name="Text Box 16"/>
            <p:cNvSpPr txBox="1">
              <a:spLocks noChangeArrowheads="1"/>
            </p:cNvSpPr>
            <p:nvPr/>
          </p:nvSpPr>
          <p:spPr bwMode="gray">
            <a:xfrm>
              <a:off x="3739101" y="4357694"/>
              <a:ext cx="3976171" cy="261582"/>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(آب- فاضلاب – برق - آبرو با م و...)</a:t>
              </a:r>
              <a:endParaRPr lang="en-US" sz="1100">
                <a:solidFill>
                  <a:srgbClr val="000000"/>
                </a:solidFill>
                <a:latin typeface="Calibri" pitchFamily="34" charset="0"/>
                <a:cs typeface="B Nazanin" pitchFamily="2" charset="-78"/>
              </a:endParaRPr>
            </a:p>
          </p:txBody>
        </p:sp>
        <p:sp>
          <p:nvSpPr>
            <p:cNvPr id="81" name="AutoShape 13"/>
            <p:cNvSpPr>
              <a:spLocks noChangeArrowheads="1"/>
            </p:cNvSpPr>
            <p:nvPr/>
          </p:nvSpPr>
          <p:spPr bwMode="gray">
            <a:xfrm rot="10800000">
              <a:off x="7714642" y="1285726"/>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grpSp>
          <p:nvGrpSpPr>
            <p:cNvPr id="80930" name="Group 160"/>
            <p:cNvGrpSpPr>
              <a:grpSpLocks/>
            </p:cNvGrpSpPr>
            <p:nvPr/>
          </p:nvGrpSpPr>
          <p:grpSpPr bwMode="auto">
            <a:xfrm>
              <a:off x="7715146" y="1355572"/>
              <a:ext cx="826955" cy="457374"/>
              <a:chOff x="7715146" y="1355572"/>
              <a:chExt cx="826955" cy="457374"/>
            </a:xfrm>
          </p:grpSpPr>
          <p:sp>
            <p:nvSpPr>
              <p:cNvPr id="101" name="Freeform 14"/>
              <p:cNvSpPr>
                <a:spLocks/>
              </p:cNvSpPr>
              <p:nvPr/>
            </p:nvSpPr>
            <p:spPr bwMode="gray">
              <a:xfrm rot="10800000">
                <a:off x="8135047" y="1500016"/>
                <a:ext cx="366207" cy="31270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80950" name="Text Box 15"/>
              <p:cNvSpPr txBox="1">
                <a:spLocks noChangeArrowheads="1"/>
              </p:cNvSpPr>
              <p:nvPr/>
            </p:nvSpPr>
            <p:spPr bwMode="gray">
              <a:xfrm>
                <a:off x="7715146" y="1355572"/>
                <a:ext cx="826955" cy="430841"/>
              </a:xfrm>
              <a:prstGeom prst="rect">
                <a:avLst/>
              </a:prstGeom>
              <a:noFill/>
              <a:ln w="9525" algn="ctr">
                <a:noFill/>
                <a:miter lim="800000"/>
                <a:headEnd/>
                <a:tailEnd/>
              </a:ln>
            </p:spPr>
            <p:txBody>
              <a:bodyPr>
                <a:spAutoFit/>
              </a:bodyPr>
              <a:lstStyle/>
              <a:p>
                <a:pPr algn="ctr" rtl="0" eaLnBrk="0" hangingPunct="0"/>
                <a:r>
                  <a:rPr lang="fa-IR" sz="1100" b="1">
                    <a:solidFill>
                      <a:srgbClr val="FFFFFF"/>
                    </a:solidFill>
                    <a:latin typeface="Calibri" pitchFamily="34" charset="0"/>
                    <a:cs typeface="B Nazanin" pitchFamily="2" charset="-78"/>
                  </a:rPr>
                  <a:t>آسیب ها ی</a:t>
                </a:r>
              </a:p>
              <a:p>
                <a:pPr algn="ctr" rtl="0" eaLnBrk="0" hangingPunct="0"/>
                <a:r>
                  <a:rPr lang="fa-IR" sz="1100" b="1">
                    <a:solidFill>
                      <a:srgbClr val="FFFFFF"/>
                    </a:solidFill>
                    <a:latin typeface="Calibri" pitchFamily="34" charset="0"/>
                    <a:cs typeface="B Nazanin" pitchFamily="2" charset="-78"/>
                  </a:rPr>
                  <a:t>معماری</a:t>
                </a:r>
                <a:endParaRPr lang="en-US" sz="1100" b="1">
                  <a:solidFill>
                    <a:srgbClr val="FFFFFF"/>
                  </a:solidFill>
                  <a:latin typeface="Calibri" pitchFamily="34" charset="0"/>
                  <a:cs typeface="B Nazanin" pitchFamily="2" charset="-78"/>
                </a:endParaRPr>
              </a:p>
            </p:txBody>
          </p:sp>
        </p:grpSp>
        <p:sp>
          <p:nvSpPr>
            <p:cNvPr id="83" name="AutoShape 13"/>
            <p:cNvSpPr>
              <a:spLocks noChangeArrowheads="1"/>
            </p:cNvSpPr>
            <p:nvPr/>
          </p:nvSpPr>
          <p:spPr bwMode="gray">
            <a:xfrm rot="10800000">
              <a:off x="7714642" y="2000024"/>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84" name="Freeform 14"/>
            <p:cNvSpPr>
              <a:spLocks/>
            </p:cNvSpPr>
            <p:nvPr/>
          </p:nvSpPr>
          <p:spPr bwMode="gray">
            <a:xfrm rot="10800000">
              <a:off x="8135047" y="2214313"/>
              <a:ext cx="364743" cy="31270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85" name="AutoShape 13"/>
            <p:cNvSpPr>
              <a:spLocks noChangeArrowheads="1"/>
            </p:cNvSpPr>
            <p:nvPr/>
          </p:nvSpPr>
          <p:spPr bwMode="gray">
            <a:xfrm rot="10800000">
              <a:off x="7714642" y="2714322"/>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86" name="Freeform 14"/>
            <p:cNvSpPr>
              <a:spLocks/>
            </p:cNvSpPr>
            <p:nvPr/>
          </p:nvSpPr>
          <p:spPr bwMode="gray">
            <a:xfrm rot="10800000">
              <a:off x="8135047" y="2931786"/>
              <a:ext cx="364743" cy="31111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80935" name="Text Box 22"/>
            <p:cNvSpPr txBox="1">
              <a:spLocks noChangeArrowheads="1"/>
            </p:cNvSpPr>
            <p:nvPr/>
          </p:nvSpPr>
          <p:spPr bwMode="gray">
            <a:xfrm>
              <a:off x="7604041" y="2714324"/>
              <a:ext cx="1141228" cy="600099"/>
            </a:xfrm>
            <a:prstGeom prst="rect">
              <a:avLst/>
            </a:prstGeom>
            <a:noFill/>
            <a:ln w="9525" algn="ctr">
              <a:noFill/>
              <a:miter lim="800000"/>
              <a:headEnd/>
              <a:tailEnd/>
            </a:ln>
          </p:spPr>
          <p:txBody>
            <a:bodyPr>
              <a:spAutoFit/>
            </a:bodyPr>
            <a:lstStyle/>
            <a:p>
              <a:pPr algn="ctr" eaLnBrk="0" hangingPunct="0"/>
              <a:r>
                <a:rPr lang="fa-IR" sz="1100" b="1">
                  <a:solidFill>
                    <a:srgbClr val="FFFFFF"/>
                  </a:solidFill>
                  <a:latin typeface="Calibri" pitchFamily="34" charset="0"/>
                  <a:cs typeface="B Nazanin" pitchFamily="2" charset="-78"/>
                </a:rPr>
                <a:t>آسیب های</a:t>
              </a:r>
            </a:p>
            <a:p>
              <a:pPr algn="ctr" eaLnBrk="0" hangingPunct="0"/>
              <a:r>
                <a:rPr lang="fa-IR" sz="1100" b="1">
                  <a:solidFill>
                    <a:srgbClr val="FFFFFF"/>
                  </a:solidFill>
                  <a:latin typeface="Calibri" pitchFamily="34" charset="0"/>
                  <a:cs typeface="B Nazanin" pitchFamily="2" charset="-78"/>
                </a:rPr>
                <a:t> تزئینات و</a:t>
              </a:r>
            </a:p>
            <a:p>
              <a:pPr algn="ctr" eaLnBrk="0" hangingPunct="0"/>
              <a:r>
                <a:rPr lang="fa-IR" sz="1100" b="1">
                  <a:solidFill>
                    <a:srgbClr val="FFFFFF"/>
                  </a:solidFill>
                  <a:latin typeface="Calibri" pitchFamily="34" charset="0"/>
                  <a:cs typeface="B Nazanin" pitchFamily="2" charset="-78"/>
                </a:rPr>
                <a:t> جزئیات اجرایی</a:t>
              </a:r>
              <a:endParaRPr lang="en-US" sz="1100" b="1">
                <a:solidFill>
                  <a:srgbClr val="FFFFFF"/>
                </a:solidFill>
                <a:latin typeface="Calibri" pitchFamily="34" charset="0"/>
                <a:cs typeface="B Nazanin" pitchFamily="2" charset="-78"/>
              </a:endParaRPr>
            </a:p>
          </p:txBody>
        </p:sp>
        <p:sp>
          <p:nvSpPr>
            <p:cNvPr id="88" name="AutoShape 4"/>
            <p:cNvSpPr>
              <a:spLocks noChangeArrowheads="1"/>
            </p:cNvSpPr>
            <p:nvPr/>
          </p:nvSpPr>
          <p:spPr bwMode="gray">
            <a:xfrm rot="10800000">
              <a:off x="4215168" y="4908010"/>
              <a:ext cx="4538036" cy="47619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grpSp>
          <p:nvGrpSpPr>
            <p:cNvPr id="80937" name="Group 195"/>
            <p:cNvGrpSpPr>
              <a:grpSpLocks/>
            </p:cNvGrpSpPr>
            <p:nvPr/>
          </p:nvGrpSpPr>
          <p:grpSpPr bwMode="auto">
            <a:xfrm>
              <a:off x="4215230" y="2071456"/>
              <a:ext cx="4528905" cy="1884384"/>
              <a:chOff x="2558147" y="483806"/>
              <a:chExt cx="4528905" cy="1979856"/>
            </a:xfrm>
          </p:grpSpPr>
          <p:sp>
            <p:nvSpPr>
              <p:cNvPr id="99" name="AutoShape 4"/>
              <p:cNvSpPr>
                <a:spLocks noChangeArrowheads="1"/>
              </p:cNvSpPr>
              <p:nvPr/>
            </p:nvSpPr>
            <p:spPr bwMode="gray">
              <a:xfrm rot="10800000">
                <a:off x="2558085" y="1891384"/>
                <a:ext cx="4529246" cy="572039"/>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80948" name="Text Box 15"/>
              <p:cNvSpPr txBox="1">
                <a:spLocks noChangeArrowheads="1"/>
              </p:cNvSpPr>
              <p:nvPr/>
            </p:nvSpPr>
            <p:spPr bwMode="gray">
              <a:xfrm>
                <a:off x="6088222" y="483806"/>
                <a:ext cx="826954" cy="452669"/>
              </a:xfrm>
              <a:prstGeom prst="rect">
                <a:avLst/>
              </a:prstGeom>
              <a:noFill/>
              <a:ln w="9525" algn="ctr">
                <a:noFill/>
                <a:miter lim="800000"/>
                <a:headEnd/>
                <a:tailEnd/>
              </a:ln>
            </p:spPr>
            <p:txBody>
              <a:bodyPr>
                <a:spAutoFit/>
              </a:bodyPr>
              <a:lstStyle/>
              <a:p>
                <a:pPr algn="ctr" rtl="0" eaLnBrk="0" hangingPunct="0"/>
                <a:r>
                  <a:rPr lang="fa-IR" sz="1100" b="1">
                    <a:solidFill>
                      <a:srgbClr val="FFFFFF"/>
                    </a:solidFill>
                    <a:latin typeface="Calibri" pitchFamily="34" charset="0"/>
                    <a:cs typeface="B Nazanin" pitchFamily="2" charset="-78"/>
                  </a:rPr>
                  <a:t>آسیب ها ی</a:t>
                </a:r>
              </a:p>
              <a:p>
                <a:pPr algn="ctr" rtl="0" eaLnBrk="0" hangingPunct="0"/>
                <a:r>
                  <a:rPr lang="fa-IR" sz="1100" b="1">
                    <a:solidFill>
                      <a:srgbClr val="FFFFFF"/>
                    </a:solidFill>
                    <a:latin typeface="Calibri" pitchFamily="34" charset="0"/>
                    <a:cs typeface="B Nazanin" pitchFamily="2" charset="-78"/>
                  </a:rPr>
                  <a:t> سازه ای</a:t>
                </a:r>
                <a:endParaRPr lang="en-US" sz="1100" b="1">
                  <a:solidFill>
                    <a:srgbClr val="FFFFFF"/>
                  </a:solidFill>
                  <a:latin typeface="Calibri" pitchFamily="34" charset="0"/>
                  <a:cs typeface="B Nazanin" pitchFamily="2" charset="-78"/>
                </a:endParaRPr>
              </a:p>
            </p:txBody>
          </p:sp>
        </p:grpSp>
        <p:sp>
          <p:nvSpPr>
            <p:cNvPr id="90" name="AutoShape 13"/>
            <p:cNvSpPr>
              <a:spLocks noChangeArrowheads="1"/>
            </p:cNvSpPr>
            <p:nvPr/>
          </p:nvSpPr>
          <p:spPr bwMode="gray">
            <a:xfrm rot="10800000">
              <a:off x="7714642" y="3428620"/>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91" name="Freeform 14"/>
            <p:cNvSpPr>
              <a:spLocks/>
            </p:cNvSpPr>
            <p:nvPr/>
          </p:nvSpPr>
          <p:spPr bwMode="gray">
            <a:xfrm rot="10800000">
              <a:off x="8135047" y="3642909"/>
              <a:ext cx="364743" cy="31270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92" name="Freeform 14"/>
            <p:cNvSpPr>
              <a:spLocks/>
            </p:cNvSpPr>
            <p:nvPr/>
          </p:nvSpPr>
          <p:spPr bwMode="gray">
            <a:xfrm rot="10800000">
              <a:off x="8135047" y="4357207"/>
              <a:ext cx="364743" cy="31270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93" name="AutoShape 13"/>
            <p:cNvSpPr>
              <a:spLocks noChangeArrowheads="1"/>
            </p:cNvSpPr>
            <p:nvPr/>
          </p:nvSpPr>
          <p:spPr bwMode="gray">
            <a:xfrm rot="10800000">
              <a:off x="7714642" y="4857216"/>
              <a:ext cx="856924" cy="571438"/>
            </a:xfrm>
            <a:prstGeom prst="roundRect">
              <a:avLst>
                <a:gd name="adj" fmla="val 11921"/>
              </a:avLst>
            </a:prstGeom>
            <a:gradFill rotWithShape="1">
              <a:gsLst>
                <a:gs pos="0">
                  <a:schemeClr val="hlink">
                    <a:gamma/>
                    <a:tint val="72549"/>
                    <a:invGamma/>
                  </a:schemeClr>
                </a:gs>
                <a:gs pos="100000">
                  <a:schemeClr val="hlink"/>
                </a:gs>
              </a:gsLst>
              <a:lin ang="5400000" scaled="1"/>
            </a:gradFill>
            <a:ln w="38100">
              <a:solidFill>
                <a:schemeClr val="bg1"/>
              </a:solidFill>
              <a:round/>
              <a:headEnd/>
              <a:tailEnd/>
            </a:ln>
            <a:effectLst/>
          </p:spPr>
          <p:txBody>
            <a:bodyPr wrap="none" anchor="ctr"/>
            <a:lstStyle/>
            <a:p>
              <a:pPr algn="l" defTabSz="957011" rtl="0" fontAlgn="auto">
                <a:spcBef>
                  <a:spcPts val="0"/>
                </a:spcBef>
                <a:spcAft>
                  <a:spcPts val="0"/>
                </a:spcAft>
                <a:defRPr/>
              </a:pPr>
              <a:endParaRPr lang="en-US" dirty="0">
                <a:latin typeface="Arial" charset="0"/>
                <a:cs typeface="Arial" charset="0"/>
              </a:endParaRPr>
            </a:p>
          </p:txBody>
        </p:sp>
        <p:sp>
          <p:nvSpPr>
            <p:cNvPr id="94" name="Freeform 14"/>
            <p:cNvSpPr>
              <a:spLocks/>
            </p:cNvSpPr>
            <p:nvPr/>
          </p:nvSpPr>
          <p:spPr bwMode="gray">
            <a:xfrm rot="10800000">
              <a:off x="8135047" y="5073092"/>
              <a:ext cx="364743" cy="31270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lgn="l" defTabSz="957011" rtl="0" fontAlgn="auto">
                <a:spcBef>
                  <a:spcPts val="0"/>
                </a:spcBef>
                <a:spcAft>
                  <a:spcPts val="0"/>
                </a:spcAft>
                <a:defRPr/>
              </a:pPr>
              <a:endParaRPr lang="en-US" dirty="0">
                <a:latin typeface="Arial" charset="0"/>
                <a:cs typeface="Arial" charset="0"/>
              </a:endParaRPr>
            </a:p>
          </p:txBody>
        </p:sp>
        <p:sp>
          <p:nvSpPr>
            <p:cNvPr id="80943" name="Text Box 8"/>
            <p:cNvSpPr txBox="1">
              <a:spLocks noChangeArrowheads="1"/>
            </p:cNvSpPr>
            <p:nvPr/>
          </p:nvSpPr>
          <p:spPr bwMode="gray">
            <a:xfrm>
              <a:off x="7715146" y="3500051"/>
              <a:ext cx="906317" cy="430840"/>
            </a:xfrm>
            <a:prstGeom prst="rect">
              <a:avLst/>
            </a:prstGeom>
            <a:noFill/>
            <a:ln w="9525" algn="ctr">
              <a:noFill/>
              <a:miter lim="800000"/>
              <a:headEnd/>
              <a:tailEnd/>
            </a:ln>
          </p:spPr>
          <p:txBody>
            <a:bodyPr>
              <a:spAutoFit/>
            </a:bodyPr>
            <a:lstStyle/>
            <a:p>
              <a:pPr algn="ctr" rtl="0" eaLnBrk="0" hangingPunct="0"/>
              <a:r>
                <a:rPr lang="fa-IR" sz="1100" b="1">
                  <a:solidFill>
                    <a:srgbClr val="FFFFFF"/>
                  </a:solidFill>
                  <a:latin typeface="Calibri" pitchFamily="34" charset="0"/>
                  <a:cs typeface="B Nazanin" pitchFamily="2" charset="-78"/>
                </a:rPr>
                <a:t>آسیب های </a:t>
              </a:r>
            </a:p>
            <a:p>
              <a:pPr algn="ctr" rtl="0" eaLnBrk="0" hangingPunct="0"/>
              <a:r>
                <a:rPr lang="fa-IR" sz="1100" b="1">
                  <a:solidFill>
                    <a:srgbClr val="FFFFFF"/>
                  </a:solidFill>
                  <a:latin typeface="Calibri" pitchFamily="34" charset="0"/>
                  <a:cs typeface="B Nazanin" pitchFamily="2" charset="-78"/>
                </a:rPr>
                <a:t>رطو بتی</a:t>
              </a:r>
              <a:endParaRPr lang="en-US" sz="1100" b="1">
                <a:solidFill>
                  <a:srgbClr val="FFFFFF"/>
                </a:solidFill>
                <a:latin typeface="Calibri" pitchFamily="34" charset="0"/>
                <a:cs typeface="B Nazanin" pitchFamily="2" charset="-78"/>
              </a:endParaRPr>
            </a:p>
          </p:txBody>
        </p:sp>
        <p:sp>
          <p:nvSpPr>
            <p:cNvPr id="80944" name="Text Box 9"/>
            <p:cNvSpPr txBox="1">
              <a:spLocks noChangeArrowheads="1"/>
            </p:cNvSpPr>
            <p:nvPr/>
          </p:nvSpPr>
          <p:spPr bwMode="gray">
            <a:xfrm>
              <a:off x="3739101" y="3500438"/>
              <a:ext cx="3976171" cy="430840"/>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نزولی</a:t>
              </a:r>
            </a:p>
            <a:p>
              <a:pPr eaLnBrk="0" hangingPunct="0">
                <a:buFont typeface="Arial" pitchFamily="34" charset="0"/>
                <a:buChar char="•"/>
              </a:pPr>
              <a:r>
                <a:rPr lang="fa-IR" sz="1100">
                  <a:solidFill>
                    <a:srgbClr val="000000"/>
                  </a:solidFill>
                  <a:latin typeface="Calibri" pitchFamily="34" charset="0"/>
                  <a:cs typeface="B Nazanin" pitchFamily="2" charset="-78"/>
                </a:rPr>
                <a:t>صعودی</a:t>
              </a:r>
              <a:endParaRPr lang="en-US" sz="1100">
                <a:solidFill>
                  <a:srgbClr val="000000"/>
                </a:solidFill>
                <a:latin typeface="Calibri" pitchFamily="34" charset="0"/>
                <a:cs typeface="B Nazanin" pitchFamily="2" charset="-78"/>
              </a:endParaRPr>
            </a:p>
          </p:txBody>
        </p:sp>
        <p:sp>
          <p:nvSpPr>
            <p:cNvPr id="80945" name="Text Box 16"/>
            <p:cNvSpPr txBox="1">
              <a:spLocks noChangeArrowheads="1"/>
            </p:cNvSpPr>
            <p:nvPr/>
          </p:nvSpPr>
          <p:spPr bwMode="gray">
            <a:xfrm>
              <a:off x="3786182" y="4967599"/>
              <a:ext cx="3976172" cy="430841"/>
            </a:xfrm>
            <a:prstGeom prst="rect">
              <a:avLst/>
            </a:prstGeom>
            <a:noFill/>
            <a:ln w="9525" algn="ctr">
              <a:noFill/>
              <a:miter lim="800000"/>
              <a:headEnd/>
              <a:tailEnd/>
            </a:ln>
          </p:spPr>
          <p:txBody>
            <a:bodyPr>
              <a:spAutoFit/>
            </a:bodyPr>
            <a:lstStyle/>
            <a:p>
              <a:pPr eaLnBrk="0" hangingPunct="0">
                <a:buFont typeface="Arial" pitchFamily="34" charset="0"/>
                <a:buChar char="•"/>
              </a:pPr>
              <a:r>
                <a:rPr lang="fa-IR" sz="1100">
                  <a:solidFill>
                    <a:srgbClr val="000000"/>
                  </a:solidFill>
                  <a:latin typeface="Calibri" pitchFamily="34" charset="0"/>
                  <a:cs typeface="B Nazanin" pitchFamily="2" charset="-78"/>
                </a:rPr>
                <a:t>ساختاری (محور های بنا- کفسازی ...)</a:t>
              </a:r>
            </a:p>
            <a:p>
              <a:pPr eaLnBrk="0" hangingPunct="0">
                <a:buFont typeface="Arial" pitchFamily="34" charset="0"/>
                <a:buChar char="•"/>
              </a:pPr>
              <a:r>
                <a:rPr lang="fa-IR" sz="1100">
                  <a:solidFill>
                    <a:srgbClr val="000000"/>
                  </a:solidFill>
                  <a:latin typeface="Calibri" pitchFamily="34" charset="0"/>
                  <a:cs typeface="B Nazanin" pitchFamily="2" charset="-78"/>
                </a:rPr>
                <a:t>جزئیات اجرایی و تزئینا ت (کفسازیها – دیوارها و ...)</a:t>
              </a:r>
              <a:endParaRPr lang="en-US" sz="1100">
                <a:solidFill>
                  <a:srgbClr val="000000"/>
                </a:solidFill>
                <a:latin typeface="Calibri" pitchFamily="34" charset="0"/>
                <a:cs typeface="B Nazanin" pitchFamily="2" charset="-78"/>
              </a:endParaRPr>
            </a:p>
          </p:txBody>
        </p:sp>
        <p:sp>
          <p:nvSpPr>
            <p:cNvPr id="80946" name="Text Box 22"/>
            <p:cNvSpPr txBox="1">
              <a:spLocks noChangeArrowheads="1"/>
            </p:cNvSpPr>
            <p:nvPr/>
          </p:nvSpPr>
          <p:spPr bwMode="gray">
            <a:xfrm>
              <a:off x="7786573" y="4928646"/>
              <a:ext cx="739656" cy="430840"/>
            </a:xfrm>
            <a:prstGeom prst="rect">
              <a:avLst/>
            </a:prstGeom>
            <a:noFill/>
            <a:ln w="9525" algn="ctr">
              <a:noFill/>
              <a:miter lim="800000"/>
              <a:headEnd/>
              <a:tailEnd/>
            </a:ln>
          </p:spPr>
          <p:txBody>
            <a:bodyPr>
              <a:spAutoFit/>
            </a:bodyPr>
            <a:lstStyle/>
            <a:p>
              <a:pPr algn="ctr" rtl="0" eaLnBrk="0" hangingPunct="0"/>
              <a:r>
                <a:rPr lang="fa-IR" sz="1100" b="1">
                  <a:solidFill>
                    <a:srgbClr val="FFFFFF"/>
                  </a:solidFill>
                  <a:latin typeface="Calibri" pitchFamily="34" charset="0"/>
                  <a:cs typeface="B Nazanin" pitchFamily="2" charset="-78"/>
                </a:rPr>
                <a:t>آسیب های </a:t>
              </a:r>
            </a:p>
            <a:p>
              <a:pPr algn="ctr" rtl="0" eaLnBrk="0" hangingPunct="0"/>
              <a:r>
                <a:rPr lang="fa-IR" sz="1100" b="1">
                  <a:solidFill>
                    <a:srgbClr val="FFFFFF"/>
                  </a:solidFill>
                  <a:latin typeface="Calibri" pitchFamily="34" charset="0"/>
                  <a:cs typeface="B Nazanin" pitchFamily="2" charset="-78"/>
                </a:rPr>
                <a:t>محوطه</a:t>
              </a:r>
              <a:endParaRPr lang="en-US" sz="1100" b="1">
                <a:solidFill>
                  <a:srgbClr val="FFFFFF"/>
                </a:solidFill>
                <a:latin typeface="Calibri" pitchFamily="34" charset="0"/>
                <a:cs typeface="B Nazanin" pitchFamily="2" charset="-78"/>
              </a:endParaRPr>
            </a:p>
          </p:txBody>
        </p:sp>
      </p:grpSp>
      <p:pic>
        <p:nvPicPr>
          <p:cNvPr id="80903" name="Picture 56"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80904" name="Group 57"/>
          <p:cNvGrpSpPr>
            <a:grpSpLocks/>
          </p:cNvGrpSpPr>
          <p:nvPr/>
        </p:nvGrpSpPr>
        <p:grpSpPr bwMode="auto">
          <a:xfrm>
            <a:off x="325438" y="1616075"/>
            <a:ext cx="3425825" cy="5187950"/>
            <a:chOff x="421417" y="2261407"/>
            <a:chExt cx="4426324" cy="7263590"/>
          </a:xfrm>
        </p:grpSpPr>
        <p:grpSp>
          <p:nvGrpSpPr>
            <p:cNvPr id="80909" name="Group 82"/>
            <p:cNvGrpSpPr>
              <a:grpSpLocks/>
            </p:cNvGrpSpPr>
            <p:nvPr/>
          </p:nvGrpSpPr>
          <p:grpSpPr bwMode="auto">
            <a:xfrm>
              <a:off x="421417" y="2261407"/>
              <a:ext cx="4426324" cy="7263590"/>
              <a:chOff x="80891" y="3033303"/>
              <a:chExt cx="5100710" cy="6278942"/>
            </a:xfrm>
          </p:grpSpPr>
          <p:pic>
            <p:nvPicPr>
              <p:cNvPr id="80911"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0912" name="Group 29"/>
              <p:cNvGrpSpPr>
                <a:grpSpLocks/>
              </p:cNvGrpSpPr>
              <p:nvPr/>
            </p:nvGrpSpPr>
            <p:grpSpPr bwMode="auto">
              <a:xfrm>
                <a:off x="80891" y="3033303"/>
                <a:ext cx="5100710" cy="6278942"/>
                <a:chOff x="80891" y="3033303"/>
                <a:chExt cx="5100710" cy="6278942"/>
              </a:xfrm>
            </p:grpSpPr>
            <p:sp>
              <p:nvSpPr>
                <p:cNvPr id="63"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5"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6"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7"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8"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9"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0920"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0910" name="TextBox 5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1"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108"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معرفی انواع آسیب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0907"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78" name="Slide Number Placeholder 36"/>
          <p:cNvSpPr>
            <a:spLocks noGrp="1"/>
          </p:cNvSpPr>
          <p:nvPr>
            <p:ph type="sldNum" sz="quarter" idx="12"/>
          </p:nvPr>
        </p:nvSpPr>
        <p:spPr>
          <a:xfrm>
            <a:off x="3525838" y="6438900"/>
            <a:ext cx="2311400" cy="365125"/>
          </a:xfrm>
        </p:spPr>
        <p:txBody>
          <a:bodyPr/>
          <a:lstStyle/>
          <a:p>
            <a:pPr>
              <a:defRPr/>
            </a:pPr>
            <a:fld id="{775D5025-721E-4144-9E3F-43EFE11789C7}" type="slidenum">
              <a:rPr lang="en-US" smtClean="0">
                <a:latin typeface="F_jalal" pitchFamily="2" charset="0"/>
              </a:rPr>
              <a:pPr>
                <a:defRPr/>
              </a:pPr>
              <a:t>78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192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192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1926" name="Group 20"/>
          <p:cNvGrpSpPr>
            <a:grpSpLocks/>
          </p:cNvGrpSpPr>
          <p:nvPr/>
        </p:nvGrpSpPr>
        <p:grpSpPr bwMode="auto">
          <a:xfrm>
            <a:off x="2830513" y="1577975"/>
            <a:ext cx="6843712" cy="5008563"/>
            <a:chOff x="3657600" y="1890713"/>
            <a:chExt cx="8843963" cy="7010400"/>
          </a:xfrm>
        </p:grpSpPr>
        <p:sp>
          <p:nvSpPr>
            <p:cNvPr id="81948" name="TextBox 44"/>
            <p:cNvSpPr txBox="1">
              <a:spLocks noChangeArrowheads="1"/>
            </p:cNvSpPr>
            <p:nvPr/>
          </p:nvSpPr>
          <p:spPr bwMode="auto">
            <a:xfrm>
              <a:off x="10601325" y="4783138"/>
              <a:ext cx="1900238" cy="525623"/>
            </a:xfrm>
            <a:prstGeom prst="rect">
              <a:avLst/>
            </a:prstGeom>
            <a:noFill/>
            <a:ln w="9525">
              <a:noFill/>
              <a:miter lim="800000"/>
              <a:headEnd/>
              <a:tailEnd/>
            </a:ln>
          </p:spPr>
          <p:txBody>
            <a:bodyPr lIns="127970" tIns="63987" rIns="127970" bIns="63987">
              <a:spAutoFit/>
            </a:bodyPr>
            <a:lstStyle/>
            <a:p>
              <a:r>
                <a:rPr lang="fa-IR" sz="1600" b="1">
                  <a:latin typeface="Calibri" pitchFamily="34" charset="0"/>
                  <a:cs typeface="B Nazanin" pitchFamily="2" charset="-78"/>
                </a:rPr>
                <a:t>عوامل مخل</a:t>
              </a:r>
            </a:p>
          </p:txBody>
        </p:sp>
        <p:sp>
          <p:nvSpPr>
            <p:cNvPr id="81949" name="Right Brace 45"/>
            <p:cNvSpPr>
              <a:spLocks/>
            </p:cNvSpPr>
            <p:nvPr/>
          </p:nvSpPr>
          <p:spPr bwMode="auto">
            <a:xfrm>
              <a:off x="10801350" y="1900238"/>
              <a:ext cx="200025" cy="6500812"/>
            </a:xfrm>
            <a:prstGeom prst="rightBrace">
              <a:avLst>
                <a:gd name="adj1" fmla="val 8275"/>
                <a:gd name="adj2" fmla="val 50000"/>
              </a:avLst>
            </a:prstGeom>
            <a:noFill/>
            <a:ln w="3175" algn="ctr">
              <a:solidFill>
                <a:schemeClr val="tx1"/>
              </a:solidFill>
              <a:round/>
              <a:headEnd/>
              <a:tailEnd/>
            </a:ln>
          </p:spPr>
          <p:txBody>
            <a:bodyPr lIns="127970" tIns="63987" rIns="127970" bIns="63987"/>
            <a:lstStyle/>
            <a:p>
              <a:pPr algn="l" rtl="0"/>
              <a:endParaRPr lang="fa-IR">
                <a:latin typeface="Calibri" pitchFamily="34" charset="0"/>
              </a:endParaRPr>
            </a:p>
          </p:txBody>
        </p:sp>
        <p:sp>
          <p:nvSpPr>
            <p:cNvPr id="81950" name="TextBox 46"/>
            <p:cNvSpPr txBox="1">
              <a:spLocks noChangeArrowheads="1"/>
            </p:cNvSpPr>
            <p:nvPr/>
          </p:nvSpPr>
          <p:spPr bwMode="auto">
            <a:xfrm>
              <a:off x="9996488" y="2300289"/>
              <a:ext cx="2500312" cy="525623"/>
            </a:xfrm>
            <a:prstGeom prst="rect">
              <a:avLst/>
            </a:prstGeom>
            <a:noFill/>
            <a:ln w="9525">
              <a:noFill/>
              <a:miter lim="800000"/>
              <a:headEnd/>
              <a:tailEnd/>
            </a:ln>
          </p:spPr>
          <p:txBody>
            <a:bodyPr lIns="127970" tIns="63987" rIns="127970" bIns="63987">
              <a:spAutoFit/>
            </a:bodyPr>
            <a:lstStyle/>
            <a:p>
              <a:pPr algn="l" rtl="0"/>
              <a:r>
                <a:rPr lang="fa-IR" sz="1600">
                  <a:latin typeface="Calibri" pitchFamily="34" charset="0"/>
                  <a:cs typeface="B Nazanin" pitchFamily="2" charset="-78"/>
                </a:rPr>
                <a:t>دروني</a:t>
              </a:r>
            </a:p>
          </p:txBody>
        </p:sp>
        <p:sp>
          <p:nvSpPr>
            <p:cNvPr id="81951" name="TextBox 47"/>
            <p:cNvSpPr txBox="1">
              <a:spLocks noChangeArrowheads="1"/>
            </p:cNvSpPr>
            <p:nvPr/>
          </p:nvSpPr>
          <p:spPr bwMode="auto">
            <a:xfrm>
              <a:off x="9906001" y="6783388"/>
              <a:ext cx="1200151" cy="590255"/>
            </a:xfrm>
            <a:prstGeom prst="rect">
              <a:avLst/>
            </a:prstGeom>
            <a:noFill/>
            <a:ln w="9525">
              <a:noFill/>
              <a:miter lim="800000"/>
              <a:headEnd/>
              <a:tailEnd/>
            </a:ln>
          </p:spPr>
          <p:txBody>
            <a:bodyPr lIns="127970" tIns="63987" rIns="127970" bIns="63987">
              <a:spAutoFit/>
            </a:bodyPr>
            <a:lstStyle/>
            <a:p>
              <a:pPr algn="l" rtl="0"/>
              <a:r>
                <a:rPr lang="fa-IR">
                  <a:latin typeface="Calibri" pitchFamily="34" charset="0"/>
                  <a:cs typeface="B Nazanin" pitchFamily="2" charset="-78"/>
                </a:rPr>
                <a:t>بيروني</a:t>
              </a:r>
            </a:p>
          </p:txBody>
        </p:sp>
        <p:sp>
          <p:nvSpPr>
            <p:cNvPr id="81952" name="Right Brace 49"/>
            <p:cNvSpPr>
              <a:spLocks/>
            </p:cNvSpPr>
            <p:nvPr/>
          </p:nvSpPr>
          <p:spPr bwMode="auto">
            <a:xfrm>
              <a:off x="9801225" y="5800725"/>
              <a:ext cx="165100" cy="2600325"/>
            </a:xfrm>
            <a:prstGeom prst="rightBrace">
              <a:avLst>
                <a:gd name="adj1" fmla="val 8313"/>
                <a:gd name="adj2" fmla="val 50000"/>
              </a:avLst>
            </a:prstGeom>
            <a:noFill/>
            <a:ln w="3175" algn="ctr">
              <a:solidFill>
                <a:schemeClr val="tx1"/>
              </a:solidFill>
              <a:round/>
              <a:headEnd/>
              <a:tailEnd/>
            </a:ln>
          </p:spPr>
          <p:txBody>
            <a:bodyPr lIns="127970" tIns="63987" rIns="127970" bIns="63987"/>
            <a:lstStyle/>
            <a:p>
              <a:pPr algn="l" rtl="0"/>
              <a:endParaRPr lang="fa-IR">
                <a:latin typeface="Calibri" pitchFamily="34" charset="0"/>
              </a:endParaRPr>
            </a:p>
          </p:txBody>
        </p:sp>
        <p:sp>
          <p:nvSpPr>
            <p:cNvPr id="81953" name="TextBox 50"/>
            <p:cNvSpPr txBox="1">
              <a:spLocks noChangeArrowheads="1"/>
            </p:cNvSpPr>
            <p:nvPr/>
          </p:nvSpPr>
          <p:spPr bwMode="auto">
            <a:xfrm>
              <a:off x="6977063" y="1890713"/>
              <a:ext cx="2700338" cy="1473574"/>
            </a:xfrm>
            <a:prstGeom prst="rect">
              <a:avLst/>
            </a:prstGeom>
            <a:noFill/>
            <a:ln w="9525">
              <a:noFill/>
              <a:miter lim="800000"/>
              <a:headEnd/>
              <a:tailEnd/>
            </a:ln>
          </p:spPr>
          <p:txBody>
            <a:bodyPr lIns="127970" tIns="63987" rIns="127970" bIns="63987">
              <a:spAutoFit/>
            </a:bodyPr>
            <a:lstStyle/>
            <a:p>
              <a:r>
                <a:rPr lang="fa-IR" sz="1500">
                  <a:latin typeface="Calibri" pitchFamily="34" charset="0"/>
                  <a:cs typeface="B Nazanin" pitchFamily="2" charset="-78"/>
                </a:rPr>
                <a:t>ضعف مواد و مصالح</a:t>
              </a:r>
            </a:p>
            <a:p>
              <a:r>
                <a:rPr lang="fa-IR" sz="1500">
                  <a:latin typeface="Calibri" pitchFamily="34" charset="0"/>
                  <a:cs typeface="B Nazanin" pitchFamily="2" charset="-78"/>
                </a:rPr>
                <a:t>ضعف عناصر معماري</a:t>
              </a:r>
            </a:p>
            <a:p>
              <a:r>
                <a:rPr lang="fa-IR" sz="1500">
                  <a:latin typeface="Calibri" pitchFamily="34" charset="0"/>
                  <a:cs typeface="B Nazanin" pitchFamily="2" charset="-78"/>
                </a:rPr>
                <a:t>ضعف هندسه </a:t>
              </a:r>
            </a:p>
            <a:p>
              <a:r>
                <a:rPr lang="fa-IR" sz="1500">
                  <a:latin typeface="Calibri" pitchFamily="34" charset="0"/>
                  <a:cs typeface="B Nazanin" pitchFamily="2" charset="-78"/>
                </a:rPr>
                <a:t>اشتباه در طراحي</a:t>
              </a:r>
            </a:p>
          </p:txBody>
        </p:sp>
        <p:sp>
          <p:nvSpPr>
            <p:cNvPr id="81954" name="TextBox 52"/>
            <p:cNvSpPr txBox="1">
              <a:spLocks noChangeArrowheads="1"/>
            </p:cNvSpPr>
            <p:nvPr/>
          </p:nvSpPr>
          <p:spPr bwMode="auto">
            <a:xfrm>
              <a:off x="8882063" y="5853966"/>
              <a:ext cx="2700338" cy="2636970"/>
            </a:xfrm>
            <a:prstGeom prst="rect">
              <a:avLst/>
            </a:prstGeom>
            <a:noFill/>
            <a:ln w="9525">
              <a:noFill/>
              <a:miter lim="800000"/>
              <a:headEnd/>
              <a:tailEnd/>
            </a:ln>
          </p:spPr>
          <p:txBody>
            <a:bodyPr lIns="127970" tIns="63987" rIns="127970" bIns="63987">
              <a:spAutoFit/>
            </a:bodyPr>
            <a:lstStyle/>
            <a:p>
              <a:pPr algn="l" rtl="0"/>
              <a:r>
                <a:rPr lang="fa-IR">
                  <a:latin typeface="Calibri" pitchFamily="34" charset="0"/>
                  <a:cs typeface="B Nazanin" pitchFamily="2" charset="-78"/>
                </a:rPr>
                <a:t>طبيعي</a:t>
              </a:r>
            </a:p>
            <a:p>
              <a:pPr algn="l" rtl="0"/>
              <a:endParaRPr lang="fa-IR">
                <a:latin typeface="Calibri" pitchFamily="34" charset="0"/>
                <a:cs typeface="B Nazanin" pitchFamily="2" charset="-78"/>
              </a:endParaRPr>
            </a:p>
            <a:p>
              <a:pPr algn="l" rtl="0"/>
              <a:endParaRPr lang="fa-IR">
                <a:latin typeface="Calibri" pitchFamily="34" charset="0"/>
                <a:cs typeface="B Nazanin" pitchFamily="2" charset="-78"/>
              </a:endParaRPr>
            </a:p>
            <a:p>
              <a:pPr algn="l" rtl="0"/>
              <a:endParaRPr lang="fa-IR">
                <a:latin typeface="Calibri" pitchFamily="34" charset="0"/>
                <a:cs typeface="B Nazanin" pitchFamily="2" charset="-78"/>
              </a:endParaRPr>
            </a:p>
            <a:p>
              <a:pPr algn="l" rtl="0"/>
              <a:endParaRPr lang="fa-IR">
                <a:latin typeface="Calibri" pitchFamily="34" charset="0"/>
                <a:cs typeface="B Nazanin" pitchFamily="2" charset="-78"/>
              </a:endParaRPr>
            </a:p>
            <a:p>
              <a:pPr algn="l" rtl="0"/>
              <a:r>
                <a:rPr lang="fa-IR">
                  <a:latin typeface="Calibri" pitchFamily="34" charset="0"/>
                  <a:cs typeface="B Nazanin" pitchFamily="2" charset="-78"/>
                </a:rPr>
                <a:t>انساني</a:t>
              </a:r>
            </a:p>
          </p:txBody>
        </p:sp>
        <p:sp>
          <p:nvSpPr>
            <p:cNvPr id="81955" name="Right Brace 53"/>
            <p:cNvSpPr>
              <a:spLocks/>
            </p:cNvSpPr>
            <p:nvPr/>
          </p:nvSpPr>
          <p:spPr bwMode="auto">
            <a:xfrm>
              <a:off x="8701088" y="3800475"/>
              <a:ext cx="100012" cy="3400425"/>
            </a:xfrm>
            <a:prstGeom prst="rightBrace">
              <a:avLst>
                <a:gd name="adj1" fmla="val 8343"/>
                <a:gd name="adj2" fmla="val 50000"/>
              </a:avLst>
            </a:prstGeom>
            <a:noFill/>
            <a:ln w="9525" algn="ctr">
              <a:solidFill>
                <a:schemeClr val="tx1"/>
              </a:solidFill>
              <a:round/>
              <a:headEnd/>
              <a:tailEnd/>
            </a:ln>
          </p:spPr>
          <p:txBody>
            <a:bodyPr lIns="127970" tIns="63987" rIns="127970" bIns="63987"/>
            <a:lstStyle/>
            <a:p>
              <a:pPr algn="l" rtl="0"/>
              <a:endParaRPr lang="fa-IR">
                <a:latin typeface="Calibri" pitchFamily="34" charset="0"/>
              </a:endParaRPr>
            </a:p>
          </p:txBody>
        </p:sp>
        <p:sp>
          <p:nvSpPr>
            <p:cNvPr id="81956" name="TextBox 54"/>
            <p:cNvSpPr txBox="1">
              <a:spLocks noChangeArrowheads="1"/>
            </p:cNvSpPr>
            <p:nvPr/>
          </p:nvSpPr>
          <p:spPr bwMode="auto">
            <a:xfrm>
              <a:off x="5943600" y="3738563"/>
              <a:ext cx="2700338" cy="2917047"/>
            </a:xfrm>
            <a:prstGeom prst="rect">
              <a:avLst/>
            </a:prstGeom>
            <a:noFill/>
            <a:ln w="9525">
              <a:noFill/>
              <a:miter lim="800000"/>
              <a:headEnd/>
              <a:tailEnd/>
            </a:ln>
          </p:spPr>
          <p:txBody>
            <a:bodyPr lIns="127970" tIns="63987" rIns="127970" bIns="63987">
              <a:spAutoFit/>
            </a:bodyPr>
            <a:lstStyle/>
            <a:p>
              <a:r>
                <a:rPr lang="fa-IR" sz="1600">
                  <a:latin typeface="Calibri" pitchFamily="34" charset="0"/>
                  <a:cs typeface="B Nazanin" pitchFamily="2" charset="-78"/>
                </a:rPr>
                <a:t>اقليمي</a:t>
              </a:r>
              <a:endParaRPr lang="fa-IR">
                <a:latin typeface="Calibri" pitchFamily="34" charset="0"/>
                <a:cs typeface="B Nazanin" pitchFamily="2" charset="-78"/>
              </a:endParaRPr>
            </a:p>
            <a:p>
              <a:endParaRPr lang="fa-IR">
                <a:latin typeface="Calibri" pitchFamily="34" charset="0"/>
                <a:cs typeface="B Nazanin" pitchFamily="2" charset="-78"/>
              </a:endParaRPr>
            </a:p>
            <a:p>
              <a:endParaRPr lang="fa-IR">
                <a:latin typeface="Calibri" pitchFamily="34" charset="0"/>
                <a:cs typeface="B Nazanin" pitchFamily="2" charset="-78"/>
              </a:endParaRPr>
            </a:p>
            <a:p>
              <a:r>
                <a:rPr lang="fa-IR" sz="1600">
                  <a:latin typeface="Calibri" pitchFamily="34" charset="0"/>
                  <a:cs typeface="B Nazanin" pitchFamily="2" charset="-78"/>
                </a:rPr>
                <a:t>بيولوژيك</a:t>
              </a:r>
              <a:endParaRPr lang="fa-IR">
                <a:latin typeface="Calibri" pitchFamily="34" charset="0"/>
                <a:cs typeface="B Nazanin" pitchFamily="2" charset="-78"/>
              </a:endParaRPr>
            </a:p>
            <a:p>
              <a:endParaRPr lang="fa-IR">
                <a:latin typeface="Calibri" pitchFamily="34" charset="0"/>
                <a:cs typeface="B Nazanin" pitchFamily="2" charset="-78"/>
              </a:endParaRPr>
            </a:p>
            <a:p>
              <a:endParaRPr lang="fa-IR">
                <a:latin typeface="Calibri" pitchFamily="34" charset="0"/>
                <a:cs typeface="B Nazanin" pitchFamily="2" charset="-78"/>
              </a:endParaRPr>
            </a:p>
            <a:p>
              <a:r>
                <a:rPr lang="fa-IR">
                  <a:latin typeface="Calibri" pitchFamily="34" charset="0"/>
                  <a:cs typeface="B Nazanin" pitchFamily="2" charset="-78"/>
                </a:rPr>
                <a:t>فيزيكي</a:t>
              </a:r>
            </a:p>
          </p:txBody>
        </p:sp>
        <p:sp>
          <p:nvSpPr>
            <p:cNvPr id="81957" name="Right Brace 55"/>
            <p:cNvSpPr>
              <a:spLocks/>
            </p:cNvSpPr>
            <p:nvPr/>
          </p:nvSpPr>
          <p:spPr bwMode="auto">
            <a:xfrm>
              <a:off x="8401050" y="7200900"/>
              <a:ext cx="200025" cy="1700213"/>
            </a:xfrm>
            <a:prstGeom prst="rightBrace">
              <a:avLst>
                <a:gd name="adj1" fmla="val 8343"/>
                <a:gd name="adj2" fmla="val 50000"/>
              </a:avLst>
            </a:prstGeom>
            <a:noFill/>
            <a:ln w="9525" algn="ctr">
              <a:solidFill>
                <a:schemeClr val="tx1"/>
              </a:solidFill>
              <a:round/>
              <a:headEnd/>
              <a:tailEnd/>
            </a:ln>
          </p:spPr>
          <p:txBody>
            <a:bodyPr lIns="127970" tIns="63987" rIns="127970" bIns="63987"/>
            <a:lstStyle/>
            <a:p>
              <a:pPr algn="l" rtl="0"/>
              <a:endParaRPr lang="fa-IR">
                <a:latin typeface="Calibri" pitchFamily="34" charset="0"/>
              </a:endParaRPr>
            </a:p>
          </p:txBody>
        </p:sp>
        <p:sp>
          <p:nvSpPr>
            <p:cNvPr id="81958" name="TextBox 57"/>
            <p:cNvSpPr txBox="1">
              <a:spLocks noChangeArrowheads="1"/>
            </p:cNvSpPr>
            <p:nvPr/>
          </p:nvSpPr>
          <p:spPr bwMode="auto">
            <a:xfrm>
              <a:off x="3657600" y="7453313"/>
              <a:ext cx="4700587" cy="1150409"/>
            </a:xfrm>
            <a:prstGeom prst="rect">
              <a:avLst/>
            </a:prstGeom>
            <a:noFill/>
            <a:ln w="9525">
              <a:noFill/>
              <a:miter lim="800000"/>
              <a:headEnd/>
              <a:tailEnd/>
            </a:ln>
          </p:spPr>
          <p:txBody>
            <a:bodyPr lIns="127970" tIns="63987" rIns="127970" bIns="63987">
              <a:spAutoFit/>
            </a:bodyPr>
            <a:lstStyle/>
            <a:p>
              <a:pPr rtl="0"/>
              <a:r>
                <a:rPr lang="fa-IR" sz="1500">
                  <a:latin typeface="Calibri" pitchFamily="34" charset="0"/>
                  <a:cs typeface="B Nazanin" pitchFamily="2" charset="-78"/>
                </a:rPr>
                <a:t>تغيير و تخريب بنا</a:t>
              </a:r>
            </a:p>
            <a:p>
              <a:pPr rtl="0"/>
              <a:r>
                <a:rPr lang="fa-IR" sz="1500">
                  <a:latin typeface="Calibri" pitchFamily="34" charset="0"/>
                  <a:cs typeface="B Nazanin" pitchFamily="2" charset="-78"/>
                </a:rPr>
                <a:t>جنگ</a:t>
              </a:r>
            </a:p>
            <a:p>
              <a:pPr rtl="0"/>
              <a:r>
                <a:rPr lang="fa-IR" sz="1500">
                  <a:latin typeface="Calibri" pitchFamily="34" charset="0"/>
                  <a:cs typeface="B Nazanin" pitchFamily="2" charset="-78"/>
                </a:rPr>
                <a:t>استفاده از مصالح در بنايي ديگر</a:t>
              </a:r>
            </a:p>
          </p:txBody>
        </p:sp>
        <p:sp>
          <p:nvSpPr>
            <p:cNvPr id="81959" name="TextBox 61"/>
            <p:cNvSpPr txBox="1">
              <a:spLocks noChangeArrowheads="1"/>
            </p:cNvSpPr>
            <p:nvPr/>
          </p:nvSpPr>
          <p:spPr bwMode="auto">
            <a:xfrm>
              <a:off x="6219825" y="3567113"/>
              <a:ext cx="1323974" cy="870332"/>
            </a:xfrm>
            <a:prstGeom prst="rect">
              <a:avLst/>
            </a:prstGeom>
            <a:noFill/>
            <a:ln w="9525">
              <a:noFill/>
              <a:miter lim="800000"/>
              <a:headEnd/>
              <a:tailEnd/>
            </a:ln>
          </p:spPr>
          <p:txBody>
            <a:bodyPr lIns="127970" tIns="63987" rIns="127970" bIns="63987">
              <a:spAutoFit/>
            </a:bodyPr>
            <a:lstStyle/>
            <a:p>
              <a:r>
                <a:rPr lang="fa-IR" sz="1600">
                  <a:latin typeface="Calibri" pitchFamily="34" charset="0"/>
                  <a:cs typeface="B Nazanin" pitchFamily="2" charset="-78"/>
                </a:rPr>
                <a:t>فيزيكي</a:t>
              </a:r>
            </a:p>
            <a:p>
              <a:r>
                <a:rPr lang="fa-IR" sz="1600">
                  <a:latin typeface="Calibri" pitchFamily="34" charset="0"/>
                  <a:cs typeface="B Nazanin" pitchFamily="2" charset="-78"/>
                </a:rPr>
                <a:t>شيميايي</a:t>
              </a:r>
            </a:p>
          </p:txBody>
        </p:sp>
        <p:sp>
          <p:nvSpPr>
            <p:cNvPr id="81960" name="Right Brace 63"/>
            <p:cNvSpPr>
              <a:spLocks/>
            </p:cNvSpPr>
            <p:nvPr/>
          </p:nvSpPr>
          <p:spPr bwMode="auto">
            <a:xfrm>
              <a:off x="7600950" y="6200775"/>
              <a:ext cx="100013" cy="1100138"/>
            </a:xfrm>
            <a:prstGeom prst="rightBrace">
              <a:avLst>
                <a:gd name="adj1" fmla="val 8352"/>
                <a:gd name="adj2" fmla="val 50000"/>
              </a:avLst>
            </a:prstGeom>
            <a:noFill/>
            <a:ln w="9525" algn="ctr">
              <a:solidFill>
                <a:schemeClr val="tx1"/>
              </a:solidFill>
              <a:round/>
              <a:headEnd/>
              <a:tailEnd/>
            </a:ln>
          </p:spPr>
          <p:txBody>
            <a:bodyPr lIns="127970" tIns="63987" rIns="127970" bIns="63987"/>
            <a:lstStyle/>
            <a:p>
              <a:pPr algn="l" rtl="0"/>
              <a:endParaRPr lang="fa-IR">
                <a:latin typeface="Calibri" pitchFamily="34" charset="0"/>
              </a:endParaRPr>
            </a:p>
          </p:txBody>
        </p:sp>
        <p:sp>
          <p:nvSpPr>
            <p:cNvPr id="81961" name="TextBox 65"/>
            <p:cNvSpPr txBox="1">
              <a:spLocks noChangeArrowheads="1"/>
            </p:cNvSpPr>
            <p:nvPr/>
          </p:nvSpPr>
          <p:spPr bwMode="auto">
            <a:xfrm>
              <a:off x="4538663" y="4862512"/>
              <a:ext cx="2700338" cy="827245"/>
            </a:xfrm>
            <a:prstGeom prst="rect">
              <a:avLst/>
            </a:prstGeom>
            <a:noFill/>
            <a:ln w="9525">
              <a:noFill/>
              <a:miter lim="800000"/>
              <a:headEnd/>
              <a:tailEnd/>
            </a:ln>
          </p:spPr>
          <p:txBody>
            <a:bodyPr lIns="127970" tIns="63987" rIns="127970" bIns="63987">
              <a:spAutoFit/>
            </a:bodyPr>
            <a:lstStyle/>
            <a:p>
              <a:r>
                <a:rPr lang="fa-IR" sz="1500">
                  <a:latin typeface="Calibri" pitchFamily="34" charset="0"/>
                  <a:cs typeface="B Nazanin" pitchFamily="2" charset="-78"/>
                </a:rPr>
                <a:t>گياهان و جلبك ها</a:t>
              </a:r>
            </a:p>
            <a:p>
              <a:r>
                <a:rPr lang="fa-IR" sz="1500">
                  <a:latin typeface="Calibri" pitchFamily="34" charset="0"/>
                  <a:cs typeface="B Nazanin" pitchFamily="2" charset="-78"/>
                </a:rPr>
                <a:t>جانوران</a:t>
              </a:r>
            </a:p>
          </p:txBody>
        </p:sp>
        <p:sp>
          <p:nvSpPr>
            <p:cNvPr id="81962" name="TextBox 66"/>
            <p:cNvSpPr txBox="1">
              <a:spLocks noChangeArrowheads="1"/>
            </p:cNvSpPr>
            <p:nvPr/>
          </p:nvSpPr>
          <p:spPr bwMode="auto">
            <a:xfrm>
              <a:off x="5181600" y="6102587"/>
              <a:ext cx="2296513" cy="1473574"/>
            </a:xfrm>
            <a:prstGeom prst="rect">
              <a:avLst/>
            </a:prstGeom>
            <a:noFill/>
            <a:ln w="9525">
              <a:noFill/>
              <a:miter lim="800000"/>
              <a:headEnd/>
              <a:tailEnd/>
            </a:ln>
          </p:spPr>
          <p:txBody>
            <a:bodyPr lIns="127970" tIns="63987" rIns="127970" bIns="63987">
              <a:spAutoFit/>
            </a:bodyPr>
            <a:lstStyle/>
            <a:p>
              <a:r>
                <a:rPr lang="fa-IR" sz="1500">
                  <a:latin typeface="Calibri" pitchFamily="34" charset="0"/>
                  <a:cs typeface="B Nazanin" pitchFamily="2" charset="-78"/>
                </a:rPr>
                <a:t>جوي</a:t>
              </a:r>
            </a:p>
            <a:p>
              <a:r>
                <a:rPr lang="fa-IR" sz="1500">
                  <a:latin typeface="Calibri" pitchFamily="34" charset="0"/>
                  <a:cs typeface="B Nazanin" pitchFamily="2" charset="-78"/>
                </a:rPr>
                <a:t>رطوبت</a:t>
              </a:r>
            </a:p>
            <a:p>
              <a:r>
                <a:rPr lang="fa-IR" sz="1500">
                  <a:latin typeface="Calibri" pitchFamily="34" charset="0"/>
                  <a:cs typeface="B Nazanin" pitchFamily="2" charset="-78"/>
                </a:rPr>
                <a:t>نشست</a:t>
              </a:r>
            </a:p>
            <a:p>
              <a:r>
                <a:rPr lang="fa-IR" sz="1500">
                  <a:latin typeface="Calibri" pitchFamily="34" charset="0"/>
                  <a:cs typeface="B Nazanin" pitchFamily="2" charset="-78"/>
                </a:rPr>
                <a:t>زلزله</a:t>
              </a:r>
            </a:p>
          </p:txBody>
        </p:sp>
      </p:grpSp>
      <p:sp>
        <p:nvSpPr>
          <p:cNvPr id="81927" name="Right Brace 48"/>
          <p:cNvSpPr>
            <a:spLocks/>
          </p:cNvSpPr>
          <p:nvPr/>
        </p:nvSpPr>
        <p:spPr bwMode="auto">
          <a:xfrm>
            <a:off x="7585075" y="1585913"/>
            <a:ext cx="76200" cy="928687"/>
          </a:xfrm>
          <a:prstGeom prst="rightBrace">
            <a:avLst>
              <a:gd name="adj1" fmla="val 8464"/>
              <a:gd name="adj2" fmla="val 50000"/>
            </a:avLst>
          </a:prstGeom>
          <a:noFill/>
          <a:ln w="9525" algn="ctr">
            <a:solidFill>
              <a:schemeClr val="tx1"/>
            </a:solidFill>
            <a:round/>
            <a:headEnd/>
            <a:tailEnd/>
          </a:ln>
        </p:spPr>
        <p:txBody>
          <a:bodyPr lIns="95747" tIns="47875" rIns="95747" bIns="47875"/>
          <a:lstStyle/>
          <a:p>
            <a:pPr algn="l" rtl="0"/>
            <a:endParaRPr lang="fa-IR">
              <a:latin typeface="Calibri" pitchFamily="34" charset="0"/>
            </a:endParaRPr>
          </a:p>
        </p:txBody>
      </p:sp>
      <p:sp>
        <p:nvSpPr>
          <p:cNvPr id="81928" name="Right Brace 60"/>
          <p:cNvSpPr>
            <a:spLocks/>
          </p:cNvSpPr>
          <p:nvPr/>
        </p:nvSpPr>
        <p:spPr bwMode="auto">
          <a:xfrm>
            <a:off x="5895975" y="2714625"/>
            <a:ext cx="77788" cy="714375"/>
          </a:xfrm>
          <a:prstGeom prst="rightBrace">
            <a:avLst>
              <a:gd name="adj1" fmla="val 8291"/>
              <a:gd name="adj2" fmla="val 50000"/>
            </a:avLst>
          </a:prstGeom>
          <a:noFill/>
          <a:ln w="9525" algn="ctr">
            <a:solidFill>
              <a:schemeClr val="tx1"/>
            </a:solidFill>
            <a:round/>
            <a:headEnd/>
            <a:tailEnd/>
          </a:ln>
        </p:spPr>
        <p:txBody>
          <a:bodyPr lIns="95747" tIns="47875" rIns="95747" bIns="47875"/>
          <a:lstStyle/>
          <a:p>
            <a:pPr algn="l" rtl="0"/>
            <a:endParaRPr lang="fa-IR">
              <a:latin typeface="Calibri" pitchFamily="34" charset="0"/>
            </a:endParaRPr>
          </a:p>
        </p:txBody>
      </p:sp>
      <p:sp>
        <p:nvSpPr>
          <p:cNvPr id="81929" name="Right Brace 60"/>
          <p:cNvSpPr>
            <a:spLocks/>
          </p:cNvSpPr>
          <p:nvPr/>
        </p:nvSpPr>
        <p:spPr bwMode="auto">
          <a:xfrm>
            <a:off x="5719763" y="3640138"/>
            <a:ext cx="77787" cy="714375"/>
          </a:xfrm>
          <a:prstGeom prst="rightBrace">
            <a:avLst>
              <a:gd name="adj1" fmla="val 8291"/>
              <a:gd name="adj2" fmla="val 50000"/>
            </a:avLst>
          </a:prstGeom>
          <a:noFill/>
          <a:ln w="9525" algn="ctr">
            <a:solidFill>
              <a:schemeClr val="tx1"/>
            </a:solidFill>
            <a:round/>
            <a:headEnd/>
            <a:tailEnd/>
          </a:ln>
        </p:spPr>
        <p:txBody>
          <a:bodyPr lIns="95747" tIns="47875" rIns="95747" bIns="47875"/>
          <a:lstStyle/>
          <a:p>
            <a:pPr algn="l" rtl="0"/>
            <a:endParaRPr lang="fa-IR">
              <a:latin typeface="Calibri" pitchFamily="34" charset="0"/>
            </a:endParaRPr>
          </a:p>
        </p:txBody>
      </p:sp>
      <p:pic>
        <p:nvPicPr>
          <p:cNvPr id="81930" name="Picture 5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81931" name="Group 53"/>
          <p:cNvGrpSpPr>
            <a:grpSpLocks/>
          </p:cNvGrpSpPr>
          <p:nvPr/>
        </p:nvGrpSpPr>
        <p:grpSpPr bwMode="auto">
          <a:xfrm>
            <a:off x="325438" y="1616075"/>
            <a:ext cx="3425825" cy="5187950"/>
            <a:chOff x="421417" y="2261407"/>
            <a:chExt cx="4426324" cy="7263590"/>
          </a:xfrm>
        </p:grpSpPr>
        <p:grpSp>
          <p:nvGrpSpPr>
            <p:cNvPr id="81936" name="Group 82"/>
            <p:cNvGrpSpPr>
              <a:grpSpLocks/>
            </p:cNvGrpSpPr>
            <p:nvPr/>
          </p:nvGrpSpPr>
          <p:grpSpPr bwMode="auto">
            <a:xfrm>
              <a:off x="421417" y="2261407"/>
              <a:ext cx="4426324" cy="7263590"/>
              <a:chOff x="80891" y="3033303"/>
              <a:chExt cx="5100710" cy="6278942"/>
            </a:xfrm>
          </p:grpSpPr>
          <p:pic>
            <p:nvPicPr>
              <p:cNvPr id="81938"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1939" name="Group 29"/>
              <p:cNvGrpSpPr>
                <a:grpSpLocks/>
              </p:cNvGrpSpPr>
              <p:nvPr/>
            </p:nvGrpSpPr>
            <p:grpSpPr bwMode="auto">
              <a:xfrm>
                <a:off x="80891" y="3033303"/>
                <a:ext cx="5100710" cy="6278942"/>
                <a:chOff x="80891" y="3033303"/>
                <a:chExt cx="5100710" cy="6278942"/>
              </a:xfrm>
            </p:grpSpPr>
            <p:sp>
              <p:nvSpPr>
                <p:cNvPr id="6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1947"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1937" name="TextBox 5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8" name="Rectangle 2"/>
          <p:cNvSpPr txBox="1">
            <a:spLocks noChangeArrowheads="1"/>
          </p:cNvSpPr>
          <p:nvPr/>
        </p:nvSpPr>
        <p:spPr>
          <a:xfrm>
            <a:off x="3538538" y="247650"/>
            <a:ext cx="5954712"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9" name="Text Box 35"/>
          <p:cNvSpPr txBox="1">
            <a:spLocks noChangeArrowheads="1"/>
          </p:cNvSpPr>
          <p:nvPr/>
        </p:nvSpPr>
        <p:spPr bwMode="auto">
          <a:xfrm>
            <a:off x="7959725" y="604838"/>
            <a:ext cx="1533525"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انواع عامل مخل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1934"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9" name="Slide Number Placeholder 36"/>
          <p:cNvSpPr>
            <a:spLocks noGrp="1"/>
          </p:cNvSpPr>
          <p:nvPr>
            <p:ph type="sldNum" sz="quarter" idx="12"/>
          </p:nvPr>
        </p:nvSpPr>
        <p:spPr>
          <a:xfrm>
            <a:off x="3525838" y="6438900"/>
            <a:ext cx="2311400" cy="365125"/>
          </a:xfrm>
        </p:spPr>
        <p:txBody>
          <a:bodyPr/>
          <a:lstStyle/>
          <a:p>
            <a:pPr>
              <a:defRPr/>
            </a:pPr>
            <a:fld id="{739F5D3C-3F02-4982-AC24-8145F8542A3A}" type="slidenum">
              <a:rPr lang="en-US" smtClean="0">
                <a:latin typeface="F_jalal" pitchFamily="2" charset="0"/>
              </a:rPr>
              <a:pPr>
                <a:defRPr/>
              </a:pPr>
              <a:t>79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21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22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Rectangle 2"/>
          <p:cNvSpPr txBox="1">
            <a:spLocks noChangeArrowheads="1"/>
          </p:cNvSpPr>
          <p:nvPr/>
        </p:nvSpPr>
        <p:spPr>
          <a:xfrm>
            <a:off x="577850" y="1414463"/>
            <a:ext cx="8915400" cy="255587"/>
          </a:xfrm>
          <a:prstGeom prst="rect">
            <a:avLst/>
          </a:prstGeom>
        </p:spPr>
        <p:txBody>
          <a:bodyPr lIns="95735" tIns="47870" rIns="95735" bIns="47870"/>
          <a:lstStyle/>
          <a:p>
            <a:pPr defTabSz="957011" rtl="0" fontAlgn="auto">
              <a:spcBef>
                <a:spcPts val="0"/>
              </a:spcBef>
              <a:spcAft>
                <a:spcPts val="0"/>
              </a:spcAft>
              <a:defRPr/>
            </a:pPr>
            <a:r>
              <a:rPr lang="fa-IR" sz="1600" b="1" kern="0" dirty="0">
                <a:latin typeface="+mj-lt"/>
                <a:ea typeface="+mj-ea"/>
                <a:cs typeface="B Nazanin" pitchFamily="2" charset="-78"/>
              </a:rPr>
              <a:t>چگونگی پیدایش شهر مشهد</a:t>
            </a:r>
            <a:endParaRPr lang="en-US" sz="1600" b="1" kern="0" dirty="0">
              <a:latin typeface="+mj-lt"/>
              <a:ea typeface="+mj-ea"/>
              <a:cs typeface="B Nazanin" pitchFamily="2" charset="-78"/>
            </a:endParaRPr>
          </a:p>
        </p:txBody>
      </p:sp>
      <p:sp>
        <p:nvSpPr>
          <p:cNvPr id="9224" name="Rectangle 1"/>
          <p:cNvSpPr>
            <a:spLocks noChangeArrowheads="1"/>
          </p:cNvSpPr>
          <p:nvPr/>
        </p:nvSpPr>
        <p:spPr bwMode="auto">
          <a:xfrm>
            <a:off x="2867025" y="1628775"/>
            <a:ext cx="6567488" cy="2435225"/>
          </a:xfrm>
          <a:prstGeom prst="rect">
            <a:avLst/>
          </a:prstGeom>
          <a:noFill/>
          <a:ln w="9525">
            <a:noFill/>
            <a:miter lim="800000"/>
            <a:headEnd/>
            <a:tailEnd/>
          </a:ln>
        </p:spPr>
        <p:txBody>
          <a:bodyPr lIns="95735" tIns="47870" rIns="95735" bIns="47870" anchor="ctr">
            <a:spAutoFit/>
          </a:bodyPr>
          <a:lstStyle/>
          <a:p>
            <a:pPr algn="just">
              <a:buFontTx/>
              <a:buChar char="•"/>
            </a:pPr>
            <a:r>
              <a:rPr lang="fa-IR" sz="1600" b="1">
                <a:latin typeface="Calibri" pitchFamily="34" charset="0"/>
                <a:cs typeface="B Nazanin" pitchFamily="2" charset="-78"/>
              </a:rPr>
              <a:t>عامل موثر در شکل گرفتن سکونت در حوزه مشهد</a:t>
            </a:r>
            <a:r>
              <a:rPr lang="fa-IR" sz="1600" b="1">
                <a:latin typeface="Calibri" pitchFamily="34" charset="0"/>
              </a:rPr>
              <a:t>:</a:t>
            </a:r>
            <a:endParaRPr lang="en-US" sz="1600">
              <a:latin typeface="Calibri" pitchFamily="34" charset="0"/>
            </a:endParaRPr>
          </a:p>
          <a:p>
            <a:pPr algn="just" eaLnBrk="0" hangingPunct="0"/>
            <a:r>
              <a:rPr lang="fa-IR" sz="1100">
                <a:latin typeface="Calibri" pitchFamily="34" charset="0"/>
                <a:cs typeface="B Nazanin" pitchFamily="2" charset="-78"/>
              </a:rPr>
              <a:t>مهم ترین عاملی که در طول تاریخ در شکل گرفتن سکونت در این حوزه موثر بوده موقعیت طبیعی حوزه کشف رود و حوزه اترک می باشد. با در نظر گرفتن این عامل به عنوان امری نسبتا ثابت برای جذب جمعیت می توان تاثیر عوامل تاریخی و سیاسی و اجتماعی و مذهبی را در دورهای مختلف مورد بررسی قرار داد.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حوزه کشف رود در تمام دوره اسلامی و حتی در دوره پیش از اسلام از مراکز عمده سکونت در خراسان بوده است. در دوره اسلامی مهم ترین و پر جمعیت ترین سکونتگاه حوزه کشف رود، ولایت طوس بوده که مرکز آن شهر طا بران بوده است. به مرور زمان که از اهمیت شهر طابران و نیشابور کاسته شد شهرهای جدید به اسامی نوغان و دهکده سناباد به وجود آمدند ( نوغان محلی است که مشهد در آن به وجود آمده است و سناباد قریه مشهوری است که حضرت رضا(ع)  و هارون الرشید در آن دفن شده اند.)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در اواخر قرن دوم هجری هارون الرشید برای سرکوب کردن شورش هایی که ایرانیان در سرزمین خراسان برپا می کردند به این خطه آمد و در همین سال در ولایت طوس وفات یافت و در دهکده سناباد د کنار شهر نوغان مدفون شد.</a:t>
            </a:r>
          </a:p>
          <a:p>
            <a:pPr algn="just" eaLnBrk="0" hangingPunct="0"/>
            <a:r>
              <a:rPr lang="fa-IR" sz="1100">
                <a:latin typeface="Calibri" pitchFamily="34" charset="0"/>
                <a:cs typeface="B Nazanin" pitchFamily="2" charset="-78"/>
              </a:rPr>
              <a:t>10 سال پش از وقوع این حادثه در سال 203 هجری امام هشتم شیعیان علی ابن موسی الرضا (ع) در طوس وفات یافت و در هارونیه به خاک سپرده شد.از این تاریخ این محل زیارتگاه شیعیان گردید. و به نام مشهد الرضا موسوم شد. نام مشهد برای نسختین بار در اواخر قرن 4 به وسیله مقدسی آورده شده است</a:t>
            </a:r>
            <a:r>
              <a:rPr lang="en-US" sz="1100">
                <a:latin typeface="Calibri" pitchFamily="34" charset="0"/>
                <a:cs typeface="B Nazanin" pitchFamily="2" charset="-78"/>
              </a:rPr>
              <a:t> </a:t>
            </a:r>
          </a:p>
        </p:txBody>
      </p:sp>
      <p:sp>
        <p:nvSpPr>
          <p:cNvPr id="88" name="Rectangle 2"/>
          <p:cNvSpPr txBox="1">
            <a:spLocks noChangeArrowheads="1"/>
          </p:cNvSpPr>
          <p:nvPr/>
        </p:nvSpPr>
        <p:spPr>
          <a:xfrm>
            <a:off x="530225" y="3919538"/>
            <a:ext cx="8916988" cy="282575"/>
          </a:xfrm>
          <a:prstGeom prst="rect">
            <a:avLst/>
          </a:prstGeom>
        </p:spPr>
        <p:txBody>
          <a:bodyPr lIns="95735" tIns="47870" rIns="95735" bIns="47870"/>
          <a:lstStyle/>
          <a:p>
            <a:pPr defTabSz="957011" rtl="0" fontAlgn="auto">
              <a:spcBef>
                <a:spcPts val="0"/>
              </a:spcBef>
              <a:spcAft>
                <a:spcPts val="0"/>
              </a:spcAft>
              <a:defRPr/>
            </a:pPr>
            <a:r>
              <a:rPr lang="fa-IR" sz="1600" b="1" kern="0" dirty="0">
                <a:latin typeface="+mj-lt"/>
                <a:ea typeface="+mj-ea"/>
                <a:cs typeface="B Nazanin" pitchFamily="2" charset="-78"/>
              </a:rPr>
              <a:t>تاریخچه رشد شهر مشهد</a:t>
            </a:r>
            <a:endParaRPr lang="en-US" sz="1600" b="1" kern="0" dirty="0">
              <a:latin typeface="+mj-lt"/>
              <a:ea typeface="+mj-ea"/>
              <a:cs typeface="B Nazanin" pitchFamily="2" charset="-78"/>
            </a:endParaRPr>
          </a:p>
        </p:txBody>
      </p:sp>
      <p:sp>
        <p:nvSpPr>
          <p:cNvPr id="9226" name="Rectangle 1"/>
          <p:cNvSpPr>
            <a:spLocks noChangeArrowheads="1"/>
          </p:cNvSpPr>
          <p:nvPr/>
        </p:nvSpPr>
        <p:spPr bwMode="auto">
          <a:xfrm>
            <a:off x="2867025" y="4127500"/>
            <a:ext cx="6564313" cy="2527300"/>
          </a:xfrm>
          <a:prstGeom prst="rect">
            <a:avLst/>
          </a:prstGeom>
          <a:noFill/>
          <a:ln w="9525">
            <a:noFill/>
            <a:miter lim="800000"/>
            <a:headEnd/>
            <a:tailEnd/>
          </a:ln>
        </p:spPr>
        <p:txBody>
          <a:bodyPr lIns="95735" tIns="47870" rIns="95735" bIns="47870" anchor="ctr">
            <a:spAutoFit/>
          </a:bodyPr>
          <a:lstStyle/>
          <a:p>
            <a:pPr algn="just" eaLnBrk="0" hangingPunct="0"/>
            <a:r>
              <a:rPr lang="fa-IR" sz="1100">
                <a:latin typeface="Calibri" pitchFamily="34" charset="0"/>
                <a:cs typeface="B Nazanin" pitchFamily="2" charset="-78"/>
              </a:rPr>
              <a:t>پس از ویران شدن دو شهر نیشابور و طوس ساکنان این دو شهر ناچار به مناطق اطارف مهاجرت نمودند. از آن جمله نوغان و سناباد بودن که سکونت گاه  مهاجران طوس و نیشابور گردید و رفته رفته این دو شهر رو به توسعه نهاده و با ادغام آن ها بعدها شهر مشهد کنونی بوجود آمد.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در قرن هشتم به بعد سناباد به مشهد تبدیل شد و زمان همت الله مستوفی به صورت شهر بزرگ در آمد و در آن مزارهای بسیار با گنبدهای متعدد وجود داشت. از آن جمله قبر محمد غزالی و فردوسی را می توان نام برد. در زمان صفویه مشهد واقعا رونق گرفت و به صورت دومین زیارتگاه مهم شیعیان جهان و مهم ترین زیارتگاه ایران درآمد.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سیاست مذهبی فرمانرویان صفوی برای نخستین بار تشیع را مذهب رسمی قلمرو و حکومت خویش نمودند و این سیاست دارای آثار و نتایج خوبی برای شهر مشهد گردید.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از دیدگاه سیاست اقتصادی به خصوص در زمان شاه عباس برای جلوگیری از فرار سرمایه های ایرانی به مکه و کربلا و نجف یک سلسله اقدامات موثر برای رونق مشهد و ارتقای آن به بزرگترین زیارتگاه شیعیان انجام گرفت و شاه عباس با سفر پیاده خود به مشهد ساست حکومت خویش را در این زمینه رسما اعلام کرد.</a:t>
            </a:r>
            <a:endParaRPr lang="en-US" sz="1100">
              <a:latin typeface="Calibri" pitchFamily="34" charset="0"/>
              <a:cs typeface="B Nazanin" pitchFamily="2" charset="-78"/>
            </a:endParaRPr>
          </a:p>
          <a:p>
            <a:pPr algn="just" eaLnBrk="0" hangingPunct="0"/>
            <a:r>
              <a:rPr lang="fa-IR" sz="1100">
                <a:latin typeface="Calibri" pitchFamily="34" charset="0"/>
                <a:cs typeface="B Nazanin" pitchFamily="2" charset="-78"/>
              </a:rPr>
              <a:t>در زمان شاه طهماسب صفوی حصار تازه ای برای دفاع از حملات ازبکان به دور شهر کشیده شد. این حصار حدود 1800 متر طول داشت  و در فواصل معین برای دفاع از هشرو نبرد با مهاجمین دارای 141 برج بود در این زمان در مشهد 6 دروازه وجود داشت که تا اوایل قرن حاضر تقریبا به همین صورت باقی مانده بود.</a:t>
            </a:r>
            <a:endParaRPr lang="en-US" sz="1100">
              <a:latin typeface="Calibri" pitchFamily="34" charset="0"/>
              <a:cs typeface="B Nazanin" pitchFamily="2" charset="-78"/>
            </a:endParaRPr>
          </a:p>
          <a:p>
            <a:pPr algn="just" eaLnBrk="0" hangingPunct="0"/>
            <a:endParaRPr lang="fa-IR" sz="1100">
              <a:latin typeface="Calibri" pitchFamily="34" charset="0"/>
              <a:cs typeface="B Nazanin" pitchFamily="2" charset="-78"/>
            </a:endParaRPr>
          </a:p>
        </p:txBody>
      </p:sp>
      <p:pic>
        <p:nvPicPr>
          <p:cNvPr id="9227"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9228" name="Group 30"/>
          <p:cNvGrpSpPr>
            <a:grpSpLocks/>
          </p:cNvGrpSpPr>
          <p:nvPr/>
        </p:nvGrpSpPr>
        <p:grpSpPr bwMode="auto">
          <a:xfrm>
            <a:off x="325438" y="1616075"/>
            <a:ext cx="3425825" cy="5187950"/>
            <a:chOff x="421417" y="2261407"/>
            <a:chExt cx="4426324" cy="7263590"/>
          </a:xfrm>
        </p:grpSpPr>
        <p:grpSp>
          <p:nvGrpSpPr>
            <p:cNvPr id="9233" name="Group 82"/>
            <p:cNvGrpSpPr>
              <a:grpSpLocks/>
            </p:cNvGrpSpPr>
            <p:nvPr/>
          </p:nvGrpSpPr>
          <p:grpSpPr bwMode="auto">
            <a:xfrm>
              <a:off x="421417" y="2261407"/>
              <a:ext cx="4426324" cy="7263590"/>
              <a:chOff x="80891" y="3033303"/>
              <a:chExt cx="5100710" cy="6278942"/>
            </a:xfrm>
          </p:grpSpPr>
          <p:pic>
            <p:nvPicPr>
              <p:cNvPr id="9235"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236" name="Group 29"/>
              <p:cNvGrpSpPr>
                <a:grpSpLocks/>
              </p:cNvGrpSpPr>
              <p:nvPr/>
            </p:nvGrpSpPr>
            <p:grpSpPr bwMode="auto">
              <a:xfrm>
                <a:off x="80891" y="3033303"/>
                <a:ext cx="5100710" cy="6278942"/>
                <a:chOff x="80891" y="3033303"/>
                <a:chExt cx="5100710" cy="6278942"/>
              </a:xfrm>
            </p:grpSpPr>
            <p:sp>
              <p:nvSpPr>
                <p:cNvPr id="3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24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234" name="TextBox 3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923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6" name="Slide Number Placeholder 36"/>
          <p:cNvSpPr>
            <a:spLocks noGrp="1"/>
          </p:cNvSpPr>
          <p:nvPr>
            <p:ph type="sldNum" sz="quarter" idx="12"/>
          </p:nvPr>
        </p:nvSpPr>
        <p:spPr>
          <a:xfrm>
            <a:off x="3478213" y="6438900"/>
            <a:ext cx="2312987" cy="365125"/>
          </a:xfrm>
        </p:spPr>
        <p:txBody>
          <a:bodyPr/>
          <a:lstStyle/>
          <a:p>
            <a:pPr>
              <a:defRPr/>
            </a:pPr>
            <a:fld id="{62117C78-4195-496F-BA70-24B078A43A3B}" type="slidenum">
              <a:rPr lang="en-US" smtClean="0">
                <a:latin typeface="F_jalal" pitchFamily="2" charset="0"/>
              </a:rPr>
              <a:pPr>
                <a:defRPr/>
              </a:pPr>
              <a:t>8</a:t>
            </a:fld>
            <a:endParaRPr lang="en-US" dirty="0">
              <a:latin typeface="F_jalal" pitchFamily="2" charset="0"/>
            </a:endParaRPr>
          </a:p>
        </p:txBody>
      </p:sp>
      <p:sp>
        <p:nvSpPr>
          <p:cNvPr id="30" name="Text Box 35"/>
          <p:cNvSpPr txBox="1">
            <a:spLocks noChangeArrowheads="1"/>
          </p:cNvSpPr>
          <p:nvPr/>
        </p:nvSpPr>
        <p:spPr bwMode="auto">
          <a:xfrm>
            <a:off x="6545263" y="544513"/>
            <a:ext cx="3597275" cy="300037"/>
          </a:xfrm>
          <a:prstGeom prst="rect">
            <a:avLst/>
          </a:prstGeom>
          <a:noFill/>
          <a:ln w="9525">
            <a:noFill/>
            <a:miter lim="800000"/>
            <a:headEnd/>
            <a:tailEnd/>
          </a:ln>
          <a:effectLst/>
        </p:spPr>
        <p:txBody>
          <a:bodyPr lIns="68367" tIns="34184" rIns="68367" bIns="34184">
            <a:spAutoFit/>
          </a:bodyPr>
          <a:lstStyle/>
          <a:p>
            <a:pPr algn="ct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294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294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2950" name="Rectangle 1"/>
          <p:cNvSpPr>
            <a:spLocks noChangeArrowheads="1"/>
          </p:cNvSpPr>
          <p:nvPr/>
        </p:nvSpPr>
        <p:spPr bwMode="auto">
          <a:xfrm>
            <a:off x="2867025" y="1524000"/>
            <a:ext cx="6508750" cy="4162425"/>
          </a:xfrm>
          <a:prstGeom prst="rect">
            <a:avLst/>
          </a:prstGeom>
          <a:noFill/>
          <a:ln w="9525">
            <a:noFill/>
            <a:miter lim="800000"/>
            <a:headEnd/>
            <a:tailEnd/>
          </a:ln>
        </p:spPr>
        <p:txBody>
          <a:bodyPr lIns="68390" tIns="34195" rIns="68390" bIns="34195" anchor="ctr">
            <a:spAutoFit/>
          </a:bodyPr>
          <a:lstStyle/>
          <a:p>
            <a:pPr algn="just"/>
            <a:r>
              <a:rPr lang="fa-IR" sz="1600" b="1">
                <a:latin typeface="Calibri" pitchFamily="34" charset="0"/>
                <a:cs typeface="B Nazanin" pitchFamily="2" charset="-78"/>
              </a:rPr>
              <a:t>روش آسيب شناسی</a:t>
            </a:r>
            <a:r>
              <a:rPr lang="en-US" sz="1600" b="1">
                <a:latin typeface="Calibri" pitchFamily="34" charset="0"/>
                <a:cs typeface="B Nazanin" pitchFamily="2" charset="-78"/>
              </a:rPr>
              <a:t>  : </a:t>
            </a:r>
          </a:p>
          <a:p>
            <a:pPr algn="just"/>
            <a:r>
              <a:rPr lang="fa-IR" sz="1100">
                <a:latin typeface="Calibri" pitchFamily="34" charset="0"/>
                <a:cs typeface="B Nazanin" pitchFamily="2" charset="-78"/>
              </a:rPr>
              <a:t>هر مجموعه ساختمانی مرکب از عناصریست که از نقطه نظر ابعاد،شکل وپیوستگی آن به یکدیگر،به نحوی پیش بینی شده است که قادر به انجام آن وظیفه خاص استاتیکی است که از آن انتظار می رود.نوع خوب مصالح،پیوند منطقی عناصر ساختمانی با یکدیگر،توزیع مناسب نیروها،مقاومت مناسب شالوده ها در برابر عوامل خارجی،کلا شرایط لازم برای تامین ایستایی و بقای ساختمانی به شمار می آید. کهنگی وپیری،دشمن بیرحم ساختمانها است که در نهان ترین زوایای آن لانه می کند.به همین طریق تغییرات درجه حرارت و رطوبت،گسستگی قابل ملاحظه ای را باعث می شود.عوامل جوی نیز،بستگی به میزانی که مصالح در برابر آن قرار می گیرند،باعث فساد تجزیه آن می شود.  تمام این اتفاقات بیشمار که در اینجا از ذکر آن خودداری می شود وهمگی در جهت زیان آوردن به ساختمان دست به دست یکدیگر می دهند،عوامل مخل نامیده می شوند.</a:t>
            </a:r>
            <a:endParaRPr lang="en-US" sz="1100">
              <a:latin typeface="Calibri" pitchFamily="34" charset="0"/>
              <a:cs typeface="B Nazanin" pitchFamily="2" charset="-78"/>
            </a:endParaRPr>
          </a:p>
          <a:p>
            <a:pPr algn="just"/>
            <a:endParaRPr lang="fa-IR" sz="1600" b="1">
              <a:latin typeface="Calibri" pitchFamily="34" charset="0"/>
              <a:cs typeface="B Nazanin" pitchFamily="2" charset="-78"/>
            </a:endParaRPr>
          </a:p>
          <a:p>
            <a:pPr algn="just"/>
            <a:r>
              <a:rPr lang="fa-IR" sz="1600" b="1">
                <a:latin typeface="Calibri" pitchFamily="34" charset="0"/>
                <a:cs typeface="B Nazanin" pitchFamily="2" charset="-78"/>
              </a:rPr>
              <a:t>عارضه ها و عدم تعادل ها</a:t>
            </a:r>
            <a:r>
              <a:rPr lang="en-US" sz="1600" b="1">
                <a:latin typeface="Calibri" pitchFamily="34" charset="0"/>
                <a:cs typeface="B Nazanin" pitchFamily="2" charset="-78"/>
              </a:rPr>
              <a:t>: </a:t>
            </a:r>
          </a:p>
          <a:p>
            <a:pPr algn="just"/>
            <a:r>
              <a:rPr lang="fa-IR" sz="1100">
                <a:latin typeface="Calibri" pitchFamily="34" charset="0"/>
                <a:cs typeface="B Nazanin" pitchFamily="2" charset="-78"/>
              </a:rPr>
              <a:t>در ساختمانهای آسیب دیده جهت بازگرداندن به حالت تعادل ،مطالعه خصوصیات عارضه های حاصله در آن و چگونگی پیشرفت این عارضه ها،با توجه ارتباط هر یک از آنها با عدم تعادل مسبب آن،ضرورت کامل دارد. از اینرو از طریق معاینه نوع عارضه،نوع عدم تعادل مشخص می شود و  بر پایه آن،عامل یا عوامل مخل تعیین می گردد و سپس پیش بینی های لازم برای استحکام بخشی در ساختمان بکار گرفته می شود. در بررسی رابطه بین عارضه ها و عدم تعادل روش استقرایی را بکار خواهیم برد.بدین روش پس از آنکه عدم تعادل مشخص شد و ویژگیهای ضایعات حاصل از آن را معین کردیم حل مسئله به شکل معکوس آن آسان خواهد بود.بدین طریق که ویژگیهای ضایعات،نوع عدم تعادل را مشخص می کند و پس از آن،عوامل مخل معلوم می شود و سپس درمان را آغاز می کنیم. </a:t>
            </a:r>
          </a:p>
          <a:p>
            <a:pPr algn="just"/>
            <a:endParaRPr lang="fa-IR" sz="1100">
              <a:latin typeface="Calibri" pitchFamily="34" charset="0"/>
              <a:cs typeface="B Nazanin" pitchFamily="2" charset="-78"/>
            </a:endParaRPr>
          </a:p>
          <a:p>
            <a:pPr algn="just"/>
            <a:r>
              <a:rPr lang="fa-IR" sz="1600" b="1">
                <a:latin typeface="Calibri" pitchFamily="34" charset="0"/>
                <a:cs typeface="B Nazanin" pitchFamily="2" charset="-78"/>
              </a:rPr>
              <a:t>عدم تعادل و عامل مخل</a:t>
            </a:r>
            <a:r>
              <a:rPr lang="en-US" sz="1600" b="1">
                <a:latin typeface="Calibri" pitchFamily="34" charset="0"/>
                <a:cs typeface="B Nazanin" pitchFamily="2" charset="-78"/>
              </a:rPr>
              <a:t>: </a:t>
            </a:r>
            <a:endParaRPr lang="en-US" sz="1600">
              <a:latin typeface="Calibri" pitchFamily="34" charset="0"/>
              <a:cs typeface="B Nazanin" pitchFamily="2" charset="-78"/>
            </a:endParaRPr>
          </a:p>
          <a:p>
            <a:pPr algn="just"/>
            <a:r>
              <a:rPr lang="fa-IR" sz="1100">
                <a:latin typeface="Calibri" pitchFamily="34" charset="0"/>
                <a:cs typeface="B Nazanin" pitchFamily="2" charset="-78"/>
              </a:rPr>
              <a:t>بین عارضه ها و عدم تعادل ها ارتباطی مستقیم وجود دارد که یکی دیگری را مشخص می کند ولی همین رابطه بین عدم تعادل ها و عوامل مخل وجود ندارد چه برای یک عدم تعادل ممکن است عوامل مخل متفاوتی و با طبیعت های گوناگونی وجود داشته باشد. از اینرو هر عارضه نشانه ای از یک عدم تعادل مشخص است.اینطور نیست که هر عدم تعادل نشانه ای از یک عامل مخل بخصوص باشد.لذا تحقیق در امر عامل،یا عوامل مسبب عدم تعادل،نیازمند بررسی ها و آزمایش ها یی است که گاه هزینه و زحمت بسیار به همراه دارد.</a:t>
            </a:r>
            <a:endParaRPr lang="en-US" sz="1100">
              <a:latin typeface="Calibri" pitchFamily="34" charset="0"/>
              <a:cs typeface="B Nazanin" pitchFamily="2" charset="-78"/>
            </a:endParaRPr>
          </a:p>
          <a:p>
            <a:pPr algn="just"/>
            <a:endParaRPr lang="en-US" sz="1100">
              <a:latin typeface="Calibri" pitchFamily="34" charset="0"/>
              <a:cs typeface="B Nazanin" pitchFamily="2" charset="-78"/>
            </a:endParaRPr>
          </a:p>
        </p:txBody>
      </p:sp>
      <p:pic>
        <p:nvPicPr>
          <p:cNvPr id="82951"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82952" name="Group 35"/>
          <p:cNvGrpSpPr>
            <a:grpSpLocks/>
          </p:cNvGrpSpPr>
          <p:nvPr/>
        </p:nvGrpSpPr>
        <p:grpSpPr bwMode="auto">
          <a:xfrm>
            <a:off x="325438" y="1616075"/>
            <a:ext cx="3425825" cy="5187950"/>
            <a:chOff x="421417" y="2261407"/>
            <a:chExt cx="4426324" cy="7263590"/>
          </a:xfrm>
        </p:grpSpPr>
        <p:grpSp>
          <p:nvGrpSpPr>
            <p:cNvPr id="82957" name="Group 82"/>
            <p:cNvGrpSpPr>
              <a:grpSpLocks/>
            </p:cNvGrpSpPr>
            <p:nvPr/>
          </p:nvGrpSpPr>
          <p:grpSpPr bwMode="auto">
            <a:xfrm>
              <a:off x="421417" y="2261407"/>
              <a:ext cx="4426324" cy="7263590"/>
              <a:chOff x="80891" y="3033303"/>
              <a:chExt cx="5100710" cy="6278942"/>
            </a:xfrm>
          </p:grpSpPr>
          <p:pic>
            <p:nvPicPr>
              <p:cNvPr id="82959"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2960"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2968"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2958"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آسیب شناسی و انواع آن</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50" name="Rectangle 2"/>
          <p:cNvSpPr txBox="1">
            <a:spLocks noChangeArrowheads="1"/>
          </p:cNvSpPr>
          <p:nvPr/>
        </p:nvSpPr>
        <p:spPr>
          <a:xfrm>
            <a:off x="3538538" y="247650"/>
            <a:ext cx="5954712"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pic>
        <p:nvPicPr>
          <p:cNvPr id="82955"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1" name="Slide Number Placeholder 36"/>
          <p:cNvSpPr>
            <a:spLocks noGrp="1"/>
          </p:cNvSpPr>
          <p:nvPr>
            <p:ph type="sldNum" sz="quarter" idx="12"/>
          </p:nvPr>
        </p:nvSpPr>
        <p:spPr>
          <a:xfrm>
            <a:off x="3525838" y="6438900"/>
            <a:ext cx="2311400" cy="365125"/>
          </a:xfrm>
        </p:spPr>
        <p:txBody>
          <a:bodyPr/>
          <a:lstStyle/>
          <a:p>
            <a:pPr>
              <a:defRPr/>
            </a:pPr>
            <a:fld id="{EB493F2B-A7AF-4129-99D3-EDB822087D5A}" type="slidenum">
              <a:rPr lang="en-US" smtClean="0">
                <a:latin typeface="F_jalal" pitchFamily="2" charset="0"/>
              </a:rPr>
              <a:pPr>
                <a:defRPr/>
              </a:pPr>
              <a:t>80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397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397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974" name="Rectangle 1"/>
          <p:cNvSpPr>
            <a:spLocks noChangeArrowheads="1"/>
          </p:cNvSpPr>
          <p:nvPr/>
        </p:nvSpPr>
        <p:spPr bwMode="auto">
          <a:xfrm>
            <a:off x="2867025" y="1439863"/>
            <a:ext cx="6519863" cy="2422525"/>
          </a:xfrm>
          <a:prstGeom prst="rect">
            <a:avLst/>
          </a:prstGeom>
          <a:noFill/>
          <a:ln w="9525">
            <a:noFill/>
            <a:miter lim="800000"/>
            <a:headEnd/>
            <a:tailEnd/>
          </a:ln>
        </p:spPr>
        <p:txBody>
          <a:bodyPr lIns="68390" tIns="34195" rIns="68390" bIns="34195" anchor="ctr">
            <a:spAutoFit/>
          </a:bodyPr>
          <a:lstStyle/>
          <a:p>
            <a:pPr algn="just"/>
            <a:endParaRPr lang="fa-IR" sz="1600" b="1">
              <a:latin typeface="Calibri" pitchFamily="34" charset="0"/>
              <a:cs typeface="B Nazanin" pitchFamily="2" charset="-78"/>
            </a:endParaRPr>
          </a:p>
          <a:p>
            <a:pPr algn="just"/>
            <a:r>
              <a:rPr lang="fa-IR" sz="1600" b="1">
                <a:latin typeface="Calibri" pitchFamily="34" charset="0"/>
                <a:cs typeface="B Nazanin" pitchFamily="2" charset="-78"/>
              </a:rPr>
              <a:t>عوامل مخل و درمان ها</a:t>
            </a:r>
            <a:r>
              <a:rPr lang="en-US" sz="1600" b="1">
                <a:latin typeface="Calibri" pitchFamily="34" charset="0"/>
                <a:cs typeface="B Nazanin" pitchFamily="2" charset="-78"/>
              </a:rPr>
              <a:t>:</a:t>
            </a:r>
            <a:r>
              <a:rPr lang="en-US" sz="1600">
                <a:latin typeface="Calibri" pitchFamily="34" charset="0"/>
                <a:cs typeface="B Nazanin" pitchFamily="2" charset="-78"/>
              </a:rPr>
              <a:t> </a:t>
            </a:r>
          </a:p>
          <a:p>
            <a:pPr algn="just"/>
            <a:r>
              <a:rPr lang="en-US" sz="1100">
                <a:latin typeface="Calibri" pitchFamily="34" charset="0"/>
                <a:cs typeface="B Nazanin" pitchFamily="2" charset="-78"/>
              </a:rPr>
              <a:t> </a:t>
            </a:r>
            <a:r>
              <a:rPr lang="fa-IR" sz="1100" b="1">
                <a:latin typeface="Calibri" pitchFamily="34" charset="0"/>
                <a:cs typeface="B Nazanin" pitchFamily="2" charset="-78"/>
              </a:rPr>
              <a:t>دامنه بررسی با شناخت عوامل مخل به مطالعه نوع درمان کشیده می شود.</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در واقع برای عامل تشخیص داده شده یک درمان مشخص وجود ندارد،بلکه راه حل های متفاوتی یافت می شود که غالبا کارشناس را در انتخاب مناسب ترین آن دچار تردید می کند.</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r>
              <a:rPr lang="fa-IR" sz="1100" b="1">
                <a:latin typeface="Calibri" pitchFamily="34" charset="0"/>
                <a:cs typeface="B Nazanin" pitchFamily="2" charset="-78"/>
              </a:rPr>
              <a:t>در بررسی پدیده های فرسایش و ضایعات ساختمان آسیب دیده کار خود را بر اساس حلقه مطالعات و اقدامات زیر قرار دهند :</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 1 بررسی محیط،سازه ها،عارضه های موجود در ساختمان که به شکل تغییر شکل ها و ترک ها تظاهر کرده اند.</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2.تعیین نوع و طبیعت عدم تعادل</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3.تحقیق درباره عوامل مخل و مشخص کردن آن</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4.مطالعه نحوه درمان ها و انتخاب مناسبترین آن</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این حلقه بررسی و مطالعه در مجموع به شکل زیر  قابل ارائه است:</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a:p>
            <a:pPr algn="just"/>
            <a:r>
              <a:rPr lang="fa-IR" sz="1100">
                <a:latin typeface="Calibri" pitchFamily="34" charset="0"/>
                <a:cs typeface="B Nazanin" pitchFamily="2" charset="-78"/>
              </a:rPr>
              <a:t> </a:t>
            </a:r>
            <a:endParaRPr lang="en-US" sz="1100">
              <a:latin typeface="Calibri" pitchFamily="34" charset="0"/>
              <a:cs typeface="B Nazanin" pitchFamily="2" charset="-78"/>
            </a:endParaRPr>
          </a:p>
        </p:txBody>
      </p:sp>
      <p:grpSp>
        <p:nvGrpSpPr>
          <p:cNvPr id="83975" name="Group 36"/>
          <p:cNvGrpSpPr>
            <a:grpSpLocks/>
          </p:cNvGrpSpPr>
          <p:nvPr/>
        </p:nvGrpSpPr>
        <p:grpSpPr bwMode="auto">
          <a:xfrm rot="20724018">
            <a:off x="4266852" y="3574120"/>
            <a:ext cx="3849047" cy="2837027"/>
            <a:chOff x="1140224" y="1676400"/>
            <a:chExt cx="5943600" cy="4483579"/>
          </a:xfrm>
        </p:grpSpPr>
        <p:sp>
          <p:nvSpPr>
            <p:cNvPr id="36" name="Freeform 33"/>
            <p:cNvSpPr>
              <a:spLocks noEditPoints="1"/>
            </p:cNvSpPr>
            <p:nvPr/>
          </p:nvSpPr>
          <p:spPr bwMode="gray">
            <a:xfrm>
              <a:off x="1138708" y="2119037"/>
              <a:ext cx="5943599" cy="4038268"/>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accent2"/>
                </a:gs>
                <a:gs pos="100000">
                  <a:schemeClr val="accent1"/>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lgn="l" defTabSz="957011" rtl="0" fontAlgn="auto">
                <a:spcBef>
                  <a:spcPts val="0"/>
                </a:spcBef>
                <a:spcAft>
                  <a:spcPts val="0"/>
                </a:spcAft>
                <a:defRPr/>
              </a:pPr>
              <a:endParaRPr lang="fa-IR" dirty="0">
                <a:latin typeface="+mn-lt"/>
                <a:cs typeface="+mn-cs"/>
              </a:endParaRPr>
            </a:p>
          </p:txBody>
        </p:sp>
        <p:sp>
          <p:nvSpPr>
            <p:cNvPr id="83995" name="Oval 71"/>
            <p:cNvSpPr>
              <a:spLocks noChangeArrowheads="1"/>
            </p:cNvSpPr>
            <p:nvPr/>
          </p:nvSpPr>
          <p:spPr bwMode="gray">
            <a:xfrm rot="-723406">
              <a:off x="3382963" y="5105400"/>
              <a:ext cx="1438275" cy="666750"/>
            </a:xfrm>
            <a:prstGeom prst="ellipse">
              <a:avLst/>
            </a:prstGeom>
            <a:solidFill>
              <a:srgbClr val="0F2145">
                <a:alpha val="30196"/>
              </a:srgbClr>
            </a:solidFill>
            <a:ln w="9525">
              <a:noFill/>
              <a:round/>
              <a:headEnd/>
              <a:tailEnd/>
            </a:ln>
          </p:spPr>
          <p:txBody>
            <a:bodyPr wrap="none" anchor="ctr"/>
            <a:lstStyle/>
            <a:p>
              <a:pPr algn="l" rtl="0"/>
              <a:endParaRPr lang="fa-IR">
                <a:latin typeface="Calibri" pitchFamily="34" charset="0"/>
              </a:endParaRPr>
            </a:p>
          </p:txBody>
        </p:sp>
        <p:sp>
          <p:nvSpPr>
            <p:cNvPr id="83996" name="Oval 72"/>
            <p:cNvSpPr>
              <a:spLocks noChangeArrowheads="1"/>
            </p:cNvSpPr>
            <p:nvPr/>
          </p:nvSpPr>
          <p:spPr bwMode="gray">
            <a:xfrm>
              <a:off x="3314700" y="3886200"/>
              <a:ext cx="1704975" cy="1706563"/>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3997" name="Oval 73"/>
            <p:cNvSpPr>
              <a:spLocks noChangeArrowheads="1"/>
            </p:cNvSpPr>
            <p:nvPr/>
          </p:nvSpPr>
          <p:spPr bwMode="gray">
            <a:xfrm>
              <a:off x="3335338" y="3895725"/>
              <a:ext cx="1665287" cy="166370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3998" name="Oval 74"/>
            <p:cNvSpPr>
              <a:spLocks noChangeArrowheads="1"/>
            </p:cNvSpPr>
            <p:nvPr/>
          </p:nvSpPr>
          <p:spPr bwMode="gray">
            <a:xfrm>
              <a:off x="3352800" y="3911600"/>
              <a:ext cx="1584325" cy="155575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3999" name="Oval 75"/>
            <p:cNvSpPr>
              <a:spLocks noChangeArrowheads="1"/>
            </p:cNvSpPr>
            <p:nvPr/>
          </p:nvSpPr>
          <p:spPr bwMode="gray">
            <a:xfrm>
              <a:off x="3444875" y="3956050"/>
              <a:ext cx="1409700" cy="1262063"/>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00" name="Text Box 76"/>
            <p:cNvSpPr txBox="1">
              <a:spLocks noChangeArrowheads="1"/>
            </p:cNvSpPr>
            <p:nvPr/>
          </p:nvSpPr>
          <p:spPr bwMode="gray">
            <a:xfrm rot="875982">
              <a:off x="3687651" y="4417205"/>
              <a:ext cx="1033529" cy="613488"/>
            </a:xfrm>
            <a:prstGeom prst="rect">
              <a:avLst/>
            </a:prstGeom>
            <a:noFill/>
            <a:ln w="9525" algn="ctr">
              <a:noFill/>
              <a:miter lim="800000"/>
              <a:headEnd/>
              <a:tailEnd/>
            </a:ln>
          </p:spPr>
          <p:txBody>
            <a:bodyPr wrap="none">
              <a:spAutoFit/>
            </a:bodyPr>
            <a:lstStyle/>
            <a:p>
              <a:pPr algn="ctr" rtl="0"/>
              <a:r>
                <a:rPr lang="fa-IR" sz="2100" b="1">
                  <a:solidFill>
                    <a:srgbClr val="000000"/>
                  </a:solidFill>
                  <a:latin typeface="Calibri" pitchFamily="34" charset="0"/>
                  <a:cs typeface="B Nazanin" pitchFamily="2" charset="-78"/>
                </a:rPr>
                <a:t>درمان</a:t>
              </a:r>
              <a:endParaRPr lang="en-US" sz="2100" b="1">
                <a:latin typeface="Calibri" pitchFamily="34" charset="0"/>
                <a:cs typeface="B Nazanin" pitchFamily="2" charset="-78"/>
              </a:endParaRPr>
            </a:p>
          </p:txBody>
        </p:sp>
        <p:sp>
          <p:nvSpPr>
            <p:cNvPr id="84001" name="Oval 77"/>
            <p:cNvSpPr>
              <a:spLocks noChangeArrowheads="1"/>
            </p:cNvSpPr>
            <p:nvPr/>
          </p:nvSpPr>
          <p:spPr bwMode="gray">
            <a:xfrm rot="-772996">
              <a:off x="1554163" y="4495800"/>
              <a:ext cx="1133475" cy="609600"/>
            </a:xfrm>
            <a:prstGeom prst="ellipse">
              <a:avLst/>
            </a:prstGeom>
            <a:solidFill>
              <a:srgbClr val="0F2145">
                <a:alpha val="30196"/>
              </a:srgbClr>
            </a:solidFill>
            <a:ln w="9525">
              <a:noFill/>
              <a:round/>
              <a:headEnd/>
              <a:tailEnd/>
            </a:ln>
          </p:spPr>
          <p:txBody>
            <a:bodyPr wrap="none" anchor="ctr"/>
            <a:lstStyle/>
            <a:p>
              <a:pPr algn="l" rtl="0"/>
              <a:endParaRPr lang="fa-IR">
                <a:latin typeface="Calibri" pitchFamily="34" charset="0"/>
              </a:endParaRPr>
            </a:p>
          </p:txBody>
        </p:sp>
        <p:grpSp>
          <p:nvGrpSpPr>
            <p:cNvPr id="84002" name="Group 78"/>
            <p:cNvGrpSpPr>
              <a:grpSpLocks/>
            </p:cNvGrpSpPr>
            <p:nvPr/>
          </p:nvGrpSpPr>
          <p:grpSpPr bwMode="auto">
            <a:xfrm>
              <a:off x="1477962" y="3505200"/>
              <a:ext cx="1371599" cy="1441450"/>
              <a:chOff x="732" y="2112"/>
              <a:chExt cx="842" cy="860"/>
            </a:xfrm>
          </p:grpSpPr>
          <p:sp>
            <p:nvSpPr>
              <p:cNvPr id="84015" name="Oval 79"/>
              <p:cNvSpPr>
                <a:spLocks noChangeArrowheads="1"/>
              </p:cNvSpPr>
              <p:nvPr/>
            </p:nvSpPr>
            <p:spPr bwMode="gray">
              <a:xfrm>
                <a:off x="732" y="2112"/>
                <a:ext cx="842" cy="860"/>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6" name="Oval 80"/>
              <p:cNvSpPr>
                <a:spLocks noChangeArrowheads="1"/>
              </p:cNvSpPr>
              <p:nvPr/>
            </p:nvSpPr>
            <p:spPr bwMode="gray">
              <a:xfrm>
                <a:off x="743" y="2117"/>
                <a:ext cx="821" cy="83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7" name="Oval 81"/>
              <p:cNvSpPr>
                <a:spLocks noChangeArrowheads="1"/>
              </p:cNvSpPr>
              <p:nvPr/>
            </p:nvSpPr>
            <p:spPr bwMode="gray">
              <a:xfrm>
                <a:off x="751" y="2125"/>
                <a:ext cx="781" cy="784"/>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8" name="Oval 82"/>
              <p:cNvSpPr>
                <a:spLocks noChangeArrowheads="1"/>
              </p:cNvSpPr>
              <p:nvPr/>
            </p:nvSpPr>
            <p:spPr bwMode="gray">
              <a:xfrm>
                <a:off x="795" y="2147"/>
                <a:ext cx="695" cy="63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9" name="Text Box 83"/>
              <p:cNvSpPr txBox="1">
                <a:spLocks noChangeArrowheads="1"/>
              </p:cNvSpPr>
              <p:nvPr/>
            </p:nvSpPr>
            <p:spPr bwMode="gray">
              <a:xfrm rot="875982">
                <a:off x="736" y="2356"/>
                <a:ext cx="786" cy="298"/>
              </a:xfrm>
              <a:prstGeom prst="rect">
                <a:avLst/>
              </a:prstGeom>
              <a:noFill/>
              <a:ln w="9525" algn="ctr">
                <a:noFill/>
                <a:miter lim="800000"/>
                <a:headEnd/>
                <a:tailEnd/>
              </a:ln>
            </p:spPr>
            <p:txBody>
              <a:bodyPr wrap="none">
                <a:spAutoFit/>
              </a:bodyPr>
              <a:lstStyle/>
              <a:p>
                <a:pPr algn="ctr" rtl="0"/>
                <a:r>
                  <a:rPr lang="fa-IR" sz="1600" b="1">
                    <a:solidFill>
                      <a:srgbClr val="000000"/>
                    </a:solidFill>
                    <a:latin typeface="Calibri" pitchFamily="34" charset="0"/>
                    <a:cs typeface="B Nazanin" pitchFamily="2" charset="-78"/>
                  </a:rPr>
                  <a:t>عامل مخل</a:t>
                </a:r>
                <a:endParaRPr lang="en-US" sz="1600" b="1">
                  <a:solidFill>
                    <a:srgbClr val="000000"/>
                  </a:solidFill>
                  <a:latin typeface="Calibri" pitchFamily="34" charset="0"/>
                  <a:cs typeface="B Nazanin" pitchFamily="2" charset="-78"/>
                </a:endParaRPr>
              </a:p>
            </p:txBody>
          </p:sp>
        </p:grpSp>
        <p:sp>
          <p:nvSpPr>
            <p:cNvPr id="84003" name="Oval 84"/>
            <p:cNvSpPr>
              <a:spLocks noChangeArrowheads="1"/>
            </p:cNvSpPr>
            <p:nvPr/>
          </p:nvSpPr>
          <p:spPr bwMode="gray">
            <a:xfrm>
              <a:off x="1292225" y="2740025"/>
              <a:ext cx="914400" cy="533400"/>
            </a:xfrm>
            <a:prstGeom prst="ellipse">
              <a:avLst/>
            </a:prstGeom>
            <a:solidFill>
              <a:srgbClr val="0F2145">
                <a:alpha val="30196"/>
              </a:srgbClr>
            </a:solidFill>
            <a:ln w="9525">
              <a:noFill/>
              <a:round/>
              <a:headEnd/>
              <a:tailEnd/>
            </a:ln>
          </p:spPr>
          <p:txBody>
            <a:bodyPr wrap="none" anchor="ctr"/>
            <a:lstStyle/>
            <a:p>
              <a:pPr algn="l" rtl="0"/>
              <a:endParaRPr lang="fa-IR">
                <a:latin typeface="Calibri" pitchFamily="34" charset="0"/>
              </a:endParaRPr>
            </a:p>
          </p:txBody>
        </p:sp>
        <p:sp>
          <p:nvSpPr>
            <p:cNvPr id="84004" name="Oval 85"/>
            <p:cNvSpPr>
              <a:spLocks noChangeArrowheads="1"/>
            </p:cNvSpPr>
            <p:nvPr/>
          </p:nvSpPr>
          <p:spPr bwMode="gray">
            <a:xfrm>
              <a:off x="1368425" y="2133600"/>
              <a:ext cx="1023938" cy="1023938"/>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05" name="Oval 86"/>
            <p:cNvSpPr>
              <a:spLocks noChangeArrowheads="1"/>
            </p:cNvSpPr>
            <p:nvPr/>
          </p:nvSpPr>
          <p:spPr bwMode="gray">
            <a:xfrm>
              <a:off x="1381125" y="2138363"/>
              <a:ext cx="1000125" cy="1000125"/>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06" name="Oval 87"/>
            <p:cNvSpPr>
              <a:spLocks noChangeArrowheads="1"/>
            </p:cNvSpPr>
            <p:nvPr/>
          </p:nvSpPr>
          <p:spPr bwMode="gray">
            <a:xfrm>
              <a:off x="1392238" y="2149475"/>
              <a:ext cx="950912" cy="93345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07" name="Oval 88"/>
            <p:cNvSpPr>
              <a:spLocks noChangeArrowheads="1"/>
            </p:cNvSpPr>
            <p:nvPr/>
          </p:nvSpPr>
          <p:spPr bwMode="gray">
            <a:xfrm>
              <a:off x="1446213" y="2174875"/>
              <a:ext cx="847725" cy="75723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08" name="Text Box 89"/>
            <p:cNvSpPr txBox="1">
              <a:spLocks noChangeArrowheads="1"/>
            </p:cNvSpPr>
            <p:nvPr/>
          </p:nvSpPr>
          <p:spPr bwMode="gray">
            <a:xfrm rot="875982">
              <a:off x="1313077" y="2269084"/>
              <a:ext cx="1073151" cy="865768"/>
            </a:xfrm>
            <a:prstGeom prst="rect">
              <a:avLst/>
            </a:prstGeom>
            <a:noFill/>
            <a:ln w="9525" algn="ctr">
              <a:noFill/>
              <a:miter lim="800000"/>
              <a:headEnd/>
              <a:tailEnd/>
            </a:ln>
          </p:spPr>
          <p:txBody>
            <a:bodyPr>
              <a:spAutoFit/>
            </a:bodyPr>
            <a:lstStyle/>
            <a:p>
              <a:pPr algn="ctr" rtl="0"/>
              <a:r>
                <a:rPr lang="fa-IR" sz="1600" b="1">
                  <a:solidFill>
                    <a:srgbClr val="000000"/>
                  </a:solidFill>
                  <a:latin typeface="Calibri" pitchFamily="34" charset="0"/>
                  <a:cs typeface="B Nazanin" pitchFamily="2" charset="-78"/>
                </a:rPr>
                <a:t>عدم تعادل</a:t>
              </a:r>
              <a:endParaRPr lang="en-US" sz="1600">
                <a:latin typeface="Calibri" pitchFamily="34" charset="0"/>
                <a:cs typeface="B Nazanin" pitchFamily="2" charset="-78"/>
              </a:endParaRPr>
            </a:p>
          </p:txBody>
        </p:sp>
        <p:sp>
          <p:nvSpPr>
            <p:cNvPr id="84009" name="Oval 90"/>
            <p:cNvSpPr>
              <a:spLocks noChangeArrowheads="1"/>
            </p:cNvSpPr>
            <p:nvPr/>
          </p:nvSpPr>
          <p:spPr bwMode="gray">
            <a:xfrm>
              <a:off x="2697163" y="2209800"/>
              <a:ext cx="685800" cy="228600"/>
            </a:xfrm>
            <a:prstGeom prst="ellipse">
              <a:avLst/>
            </a:prstGeom>
            <a:solidFill>
              <a:srgbClr val="0F2145">
                <a:alpha val="30196"/>
              </a:srgbClr>
            </a:solidFill>
            <a:ln w="9525">
              <a:noFill/>
              <a:round/>
              <a:headEnd/>
              <a:tailEnd/>
            </a:ln>
          </p:spPr>
          <p:txBody>
            <a:bodyPr wrap="none" anchor="ctr"/>
            <a:lstStyle/>
            <a:p>
              <a:pPr algn="l" rtl="0"/>
              <a:endParaRPr lang="fa-IR">
                <a:latin typeface="Calibri" pitchFamily="34" charset="0"/>
              </a:endParaRPr>
            </a:p>
          </p:txBody>
        </p:sp>
        <p:sp>
          <p:nvSpPr>
            <p:cNvPr id="84010" name="Oval 91"/>
            <p:cNvSpPr>
              <a:spLocks noChangeArrowheads="1"/>
            </p:cNvSpPr>
            <p:nvPr/>
          </p:nvSpPr>
          <p:spPr bwMode="gray">
            <a:xfrm>
              <a:off x="2819400" y="1676400"/>
              <a:ext cx="682625" cy="68262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1" name="Oval 92"/>
            <p:cNvSpPr>
              <a:spLocks noChangeArrowheads="1"/>
            </p:cNvSpPr>
            <p:nvPr/>
          </p:nvSpPr>
          <p:spPr bwMode="gray">
            <a:xfrm>
              <a:off x="2828925" y="1679575"/>
              <a:ext cx="665163" cy="66675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2" name="Oval 93"/>
            <p:cNvSpPr>
              <a:spLocks noChangeArrowheads="1"/>
            </p:cNvSpPr>
            <p:nvPr/>
          </p:nvSpPr>
          <p:spPr bwMode="gray">
            <a:xfrm>
              <a:off x="2835275" y="1685925"/>
              <a:ext cx="633413" cy="62230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3" name="Oval 94"/>
            <p:cNvSpPr>
              <a:spLocks noChangeArrowheads="1"/>
            </p:cNvSpPr>
            <p:nvPr/>
          </p:nvSpPr>
          <p:spPr bwMode="gray">
            <a:xfrm>
              <a:off x="2871788" y="1704975"/>
              <a:ext cx="563562" cy="503238"/>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algn="l" rtl="0"/>
              <a:endParaRPr lang="fa-IR">
                <a:latin typeface="Calibri" pitchFamily="34" charset="0"/>
              </a:endParaRPr>
            </a:p>
          </p:txBody>
        </p:sp>
        <p:sp>
          <p:nvSpPr>
            <p:cNvPr id="84014" name="Text Box 95"/>
            <p:cNvSpPr txBox="1">
              <a:spLocks noChangeArrowheads="1"/>
            </p:cNvSpPr>
            <p:nvPr/>
          </p:nvSpPr>
          <p:spPr bwMode="gray">
            <a:xfrm rot="875982">
              <a:off x="2750073" y="1824151"/>
              <a:ext cx="774696" cy="431714"/>
            </a:xfrm>
            <a:prstGeom prst="rect">
              <a:avLst/>
            </a:prstGeom>
            <a:noFill/>
            <a:ln w="9525" algn="ctr">
              <a:noFill/>
              <a:miter lim="800000"/>
              <a:headEnd/>
              <a:tailEnd/>
            </a:ln>
          </p:spPr>
          <p:txBody>
            <a:bodyPr wrap="none">
              <a:spAutoFit/>
            </a:bodyPr>
            <a:lstStyle/>
            <a:p>
              <a:pPr algn="ctr" rtl="0"/>
              <a:r>
                <a:rPr lang="fa-IR" sz="1300" b="1">
                  <a:solidFill>
                    <a:srgbClr val="000000"/>
                  </a:solidFill>
                  <a:latin typeface="Calibri" pitchFamily="34" charset="0"/>
                  <a:cs typeface="B Nazanin" pitchFamily="2" charset="-78"/>
                </a:rPr>
                <a:t>عارضه</a:t>
              </a:r>
              <a:endParaRPr lang="en-US" sz="1300">
                <a:latin typeface="Calibri" pitchFamily="34" charset="0"/>
                <a:cs typeface="B Nazanin" pitchFamily="2" charset="-78"/>
              </a:endParaRPr>
            </a:p>
          </p:txBody>
        </p:sp>
      </p:grpSp>
      <p:pic>
        <p:nvPicPr>
          <p:cNvPr id="83976" name="Picture 63"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83977" name="Group 64"/>
          <p:cNvGrpSpPr>
            <a:grpSpLocks/>
          </p:cNvGrpSpPr>
          <p:nvPr/>
        </p:nvGrpSpPr>
        <p:grpSpPr bwMode="auto">
          <a:xfrm>
            <a:off x="325438" y="1616075"/>
            <a:ext cx="3425825" cy="5187950"/>
            <a:chOff x="421417" y="2261407"/>
            <a:chExt cx="4426324" cy="7263590"/>
          </a:xfrm>
        </p:grpSpPr>
        <p:grpSp>
          <p:nvGrpSpPr>
            <p:cNvPr id="83982" name="Group 82"/>
            <p:cNvGrpSpPr>
              <a:grpSpLocks/>
            </p:cNvGrpSpPr>
            <p:nvPr/>
          </p:nvGrpSpPr>
          <p:grpSpPr bwMode="auto">
            <a:xfrm>
              <a:off x="421417" y="2261407"/>
              <a:ext cx="4426324" cy="7263590"/>
              <a:chOff x="80891" y="3033303"/>
              <a:chExt cx="5100710" cy="6278942"/>
            </a:xfrm>
          </p:grpSpPr>
          <p:pic>
            <p:nvPicPr>
              <p:cNvPr id="83984"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3985" name="Group 29"/>
              <p:cNvGrpSpPr>
                <a:grpSpLocks/>
              </p:cNvGrpSpPr>
              <p:nvPr/>
            </p:nvGrpSpPr>
            <p:grpSpPr bwMode="auto">
              <a:xfrm>
                <a:off x="80891" y="3033303"/>
                <a:ext cx="5100710" cy="6278942"/>
                <a:chOff x="80891" y="3033303"/>
                <a:chExt cx="5100710" cy="6278942"/>
              </a:xfrm>
            </p:grpSpPr>
            <p:sp>
              <p:nvSpPr>
                <p:cNvPr id="7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7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7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7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399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3983" name="TextBox 6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آسیب شناسی و انواع آن</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398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9" name="Slide Number Placeholder 36"/>
          <p:cNvSpPr>
            <a:spLocks noGrp="1"/>
          </p:cNvSpPr>
          <p:nvPr>
            <p:ph type="sldNum" sz="quarter" idx="12"/>
          </p:nvPr>
        </p:nvSpPr>
        <p:spPr>
          <a:xfrm>
            <a:off x="3525838" y="6438900"/>
            <a:ext cx="2311400" cy="365125"/>
          </a:xfrm>
        </p:spPr>
        <p:txBody>
          <a:bodyPr/>
          <a:lstStyle/>
          <a:p>
            <a:pPr>
              <a:defRPr/>
            </a:pPr>
            <a:fld id="{A6029D9D-3807-453B-857C-51BA31DD91E4}" type="slidenum">
              <a:rPr lang="en-US" smtClean="0">
                <a:latin typeface="F_jalal" pitchFamily="2" charset="0"/>
              </a:rPr>
              <a:pPr>
                <a:defRPr/>
              </a:pPr>
              <a:t>81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499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499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Rectangle 1"/>
          <p:cNvSpPr>
            <a:spLocks noChangeArrowheads="1"/>
          </p:cNvSpPr>
          <p:nvPr/>
        </p:nvSpPr>
        <p:spPr bwMode="auto">
          <a:xfrm>
            <a:off x="2867025" y="1820863"/>
            <a:ext cx="6578600" cy="4178300"/>
          </a:xfrm>
          <a:prstGeom prst="rect">
            <a:avLst/>
          </a:prstGeom>
          <a:noFill/>
          <a:ln w="9525">
            <a:noFill/>
            <a:miter lim="800000"/>
            <a:headEnd/>
            <a:tailEnd/>
          </a:ln>
        </p:spPr>
        <p:txBody>
          <a:bodyPr lIns="68390" tIns="34195" rIns="68390" bIns="34195" anchor="ctr">
            <a:spAutoFit/>
          </a:bodyPr>
          <a:lstStyle/>
          <a:p>
            <a:pPr algn="just" defTabSz="957011" fontAlgn="auto">
              <a:spcBef>
                <a:spcPts val="0"/>
              </a:spcBef>
              <a:spcAft>
                <a:spcPts val="0"/>
              </a:spcAft>
              <a:defRPr/>
            </a:pPr>
            <a:r>
              <a:rPr lang="fa-IR" sz="1500" b="1" dirty="0">
                <a:latin typeface="+mn-lt"/>
                <a:cs typeface="B Nazanin" pitchFamily="2" charset="-78"/>
              </a:rPr>
              <a:t>آسیب نگاری و آسیب شناسی مدرسه عباسقلی خان شاملو</a:t>
            </a:r>
            <a:r>
              <a:rPr lang="en-US" sz="1500" b="1" dirty="0">
                <a:latin typeface="+mn-lt"/>
                <a:cs typeface="B Nazanin" pitchFamily="2" charset="-78"/>
              </a:rPr>
              <a:t>  : </a:t>
            </a:r>
            <a:endParaRPr lang="fa-IR" sz="1500" b="1" dirty="0">
              <a:latin typeface="+mn-lt"/>
              <a:cs typeface="B Nazanin" pitchFamily="2" charset="-78"/>
            </a:endParaRPr>
          </a:p>
          <a:p>
            <a:pPr algn="just" defTabSz="957011" fontAlgn="auto">
              <a:spcBef>
                <a:spcPts val="0"/>
              </a:spcBef>
              <a:spcAft>
                <a:spcPts val="0"/>
              </a:spcAft>
              <a:defRPr/>
            </a:pPr>
            <a:endParaRPr lang="en-US" sz="1000"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روند آسیب های وارده بر یک بنا از لحظه ساخت آن می تواند شروع شود.انتخاب مکان نا مناسب برای ساخت بنا،عدم توجه به مسایل استاتیکی در انتخاب محل،عدم توجه به مسایل فرهنگی،ضعف در اجرای قسمتهای مختلف و ... از جمله عواملی هستند که از لحظه ساخت بنا می تواند به بنا آسیب برساند </a:t>
            </a:r>
          </a:p>
          <a:p>
            <a:pPr algn="just" defTabSz="957011" fontAlgn="auto">
              <a:spcBef>
                <a:spcPts val="0"/>
              </a:spcBef>
              <a:spcAft>
                <a:spcPts val="0"/>
              </a:spcAft>
              <a:defRPr/>
            </a:pPr>
            <a:r>
              <a:rPr lang="fa-IR" sz="1100" dirty="0">
                <a:latin typeface="+mn-lt"/>
                <a:cs typeface="B Nazanin" pitchFamily="2" charset="-78"/>
              </a:rPr>
              <a:t>مه</a:t>
            </a:r>
            <a:r>
              <a:rPr lang="fa-IR" sz="1300" b="1" dirty="0">
                <a:latin typeface="+mn-lt"/>
                <a:cs typeface="B Nazanin" pitchFamily="2" charset="-78"/>
              </a:rPr>
              <a:t>مترین آسیبهایی که در این دوره به بنا وارد شده را می توان چنین ذکر کرد :</a:t>
            </a:r>
            <a:endParaRPr lang="en-US" sz="1300" b="1"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100" dirty="0">
                <a:latin typeface="+mn-lt"/>
                <a:cs typeface="B Nazanin" pitchFamily="2" charset="-78"/>
              </a:rPr>
              <a:t>بالا آوردن کف ها و پوشش کف با موزائیک و با سیمان و برخی فضاها توسط سنگ،که مانع تنفس پی شده است.</a:t>
            </a:r>
            <a:endParaRPr lang="en-US" sz="1100"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100" dirty="0">
                <a:latin typeface="+mn-lt"/>
                <a:cs typeface="B Nazanin" pitchFamily="2" charset="-78"/>
              </a:rPr>
              <a:t>دخل و تصرفاتی که در کالبد بنا جهت انطباق با کاربری مورد نظر صورت گرفت.</a:t>
            </a:r>
            <a:endParaRPr lang="en-US" sz="1100"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100" dirty="0">
                <a:latin typeface="+mn-lt"/>
                <a:cs typeface="B Nazanin" pitchFamily="2" charset="-78"/>
              </a:rPr>
              <a:t>سقف بنا که در دوران مختلف به طور مدام به شیوه سنتی عایق کاری گردیده بود و آوار زیادی بر آن تحمیل شده بود در این دوره ایزوگام گردید.</a:t>
            </a:r>
            <a:endParaRPr lang="en-US" sz="1100"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100" dirty="0">
                <a:latin typeface="+mn-lt"/>
                <a:cs typeface="B Nazanin" pitchFamily="2" charset="-78"/>
              </a:rPr>
              <a:t>بر روی تمام جداره های داخلی و خارجی بنا یک لایه سیمان کشیده شد.</a:t>
            </a:r>
            <a:endParaRPr lang="en-US" sz="1100"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100" dirty="0">
                <a:latin typeface="+mn-lt"/>
                <a:cs typeface="B Nazanin" pitchFamily="2" charset="-78"/>
              </a:rPr>
              <a:t>قسمتی از بنا به عنوان حمام مورد استفاده قرار گرفت و دیوارهایی نیز بدان الحاق گردید که در این کاربری پلان این قسمت از بنا نیز تغییر داده شد. </a:t>
            </a:r>
            <a:endParaRPr lang="en-US" sz="1100"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 </a:t>
            </a:r>
          </a:p>
          <a:p>
            <a:pPr algn="just" defTabSz="957011" fontAlgn="auto">
              <a:spcBef>
                <a:spcPts val="0"/>
              </a:spcBef>
              <a:spcAft>
                <a:spcPts val="0"/>
              </a:spcAft>
              <a:defRPr/>
            </a:pPr>
            <a:r>
              <a:rPr lang="fa-IR" sz="1500" b="1" dirty="0">
                <a:latin typeface="+mn-lt"/>
                <a:cs typeface="B Nazanin" pitchFamily="2" charset="-78"/>
              </a:rPr>
              <a:t>در مجموع می توان آسیبهای وارده به بنا را به سه گروه عمده تقسیم کرد: </a:t>
            </a:r>
            <a:endParaRPr lang="en-US" sz="1500" b="1"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300" b="1" dirty="0">
                <a:latin typeface="+mn-lt"/>
                <a:cs typeface="B Nazanin" pitchFamily="2" charset="-78"/>
              </a:rPr>
              <a:t>آسیبهای منظری </a:t>
            </a:r>
            <a:endParaRPr lang="en-US" sz="1300" b="1"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300" b="1" dirty="0">
                <a:latin typeface="+mn-lt"/>
                <a:cs typeface="B Nazanin" pitchFamily="2" charset="-78"/>
              </a:rPr>
              <a:t>آسیبهای ناشی از رطوبت</a:t>
            </a:r>
            <a:endParaRPr lang="en-US" sz="1300" b="1" dirty="0">
              <a:latin typeface="+mn-lt"/>
              <a:cs typeface="B Nazanin" pitchFamily="2" charset="-78"/>
            </a:endParaRPr>
          </a:p>
          <a:p>
            <a:pPr marL="256558" indent="-256558" algn="just" defTabSz="957011" fontAlgn="auto">
              <a:spcBef>
                <a:spcPts val="0"/>
              </a:spcBef>
              <a:spcAft>
                <a:spcPts val="0"/>
              </a:spcAft>
              <a:buFont typeface="+mj-lt"/>
              <a:buAutoNum type="arabicPeriod"/>
              <a:defRPr/>
            </a:pPr>
            <a:r>
              <a:rPr lang="fa-IR" sz="1300" b="1" dirty="0">
                <a:latin typeface="+mn-lt"/>
                <a:cs typeface="B Nazanin" pitchFamily="2" charset="-78"/>
              </a:rPr>
              <a:t>شوره،طبله،فرسودگی مصالح و... </a:t>
            </a:r>
          </a:p>
          <a:p>
            <a:pPr algn="just" defTabSz="957011" fontAlgn="auto">
              <a:spcBef>
                <a:spcPts val="0"/>
              </a:spcBef>
              <a:spcAft>
                <a:spcPts val="0"/>
              </a:spcAft>
              <a:defRPr/>
            </a:pPr>
            <a:endParaRPr lang="en-US" sz="1000" b="1"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در آسیبهای ناشی از رطوبت،این آسیبها ناشی از عدم تعادلهایی از قبیل نفوذ رطوبتهای صعودی و نزولی و تعریق بوده است که این عدم تعادلهای کالبدی خود ناشی از عوامل مختلفی است.یکی از دلایل نفوذ رطوبت صعودی میزان زیاد رطوبت نسبی خاکبرداری می باشد.</a:t>
            </a:r>
            <a:endParaRPr lang="en-US" sz="1100"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سیمان کردن جداره ها،آسفالت کردن کف میانسرا و فضاهای داخلی و ایزوگام کردن پشت بام،عدم شیب بندی مناسب در اطراف بنا،نبود سیستم مناسب </a:t>
            </a:r>
            <a:endParaRPr lang="en-US" sz="1100"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دفع آبهای سطحی و ...  باعث انتقال و حبس رطوبت به داخل جرزها و سقف گردیده و روند فرسایش و  تخریب را تشدید کرده است.</a:t>
            </a:r>
            <a:endParaRPr lang="en-US" sz="1100" dirty="0">
              <a:latin typeface="+mn-lt"/>
              <a:cs typeface="B Nazanin" pitchFamily="2" charset="-78"/>
            </a:endParaRPr>
          </a:p>
          <a:p>
            <a:pPr algn="just" defTabSz="957011" fontAlgn="auto">
              <a:spcBef>
                <a:spcPts val="0"/>
              </a:spcBef>
              <a:spcAft>
                <a:spcPts val="0"/>
              </a:spcAft>
              <a:defRPr/>
            </a:pPr>
            <a:r>
              <a:rPr lang="fa-IR" sz="1100" dirty="0">
                <a:latin typeface="+mn-lt"/>
                <a:cs typeface="B Nazanin" pitchFamily="2" charset="-78"/>
              </a:rPr>
              <a:t> نورگیر های دیواری فضا باید با توجه به شواهد باقی مانده بازسازی شود این نورگیرها را در گذشته با دلایل متفاوت از جمله تامین روشنایی،تهویه هوای داخل،جلوگیری از ورود باران و برف و خاک و حفظ امنیت به شکل عرقچین  ساخته اند </a:t>
            </a:r>
            <a:endParaRPr lang="en-US" sz="1100" dirty="0">
              <a:latin typeface="+mn-lt"/>
              <a:cs typeface="B Nazanin" pitchFamily="2" charset="-78"/>
            </a:endParaRPr>
          </a:p>
          <a:p>
            <a:pPr algn="just" defTabSz="957011" fontAlgn="auto">
              <a:spcBef>
                <a:spcPts val="0"/>
              </a:spcBef>
              <a:spcAft>
                <a:spcPts val="0"/>
              </a:spcAft>
              <a:defRPr/>
            </a:pPr>
            <a:r>
              <a:rPr lang="fa-IR" sz="1100" b="1" dirty="0">
                <a:latin typeface="+mn-lt"/>
                <a:cs typeface="B Nazanin" pitchFamily="2" charset="-78"/>
              </a:rPr>
              <a:t>. </a:t>
            </a:r>
            <a:endParaRPr lang="en-US" sz="1100" dirty="0">
              <a:latin typeface="+mn-lt"/>
              <a:cs typeface="B Nazanin" pitchFamily="2" charset="-78"/>
            </a:endParaRPr>
          </a:p>
        </p:txBody>
      </p:sp>
      <p:pic>
        <p:nvPicPr>
          <p:cNvPr id="84999"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85000" name="Group 35"/>
          <p:cNvGrpSpPr>
            <a:grpSpLocks/>
          </p:cNvGrpSpPr>
          <p:nvPr/>
        </p:nvGrpSpPr>
        <p:grpSpPr bwMode="auto">
          <a:xfrm>
            <a:off x="325438" y="1616075"/>
            <a:ext cx="3425825" cy="5187950"/>
            <a:chOff x="421417" y="2261407"/>
            <a:chExt cx="4426324" cy="7263590"/>
          </a:xfrm>
        </p:grpSpPr>
        <p:grpSp>
          <p:nvGrpSpPr>
            <p:cNvPr id="85005" name="Group 82"/>
            <p:cNvGrpSpPr>
              <a:grpSpLocks/>
            </p:cNvGrpSpPr>
            <p:nvPr/>
          </p:nvGrpSpPr>
          <p:grpSpPr bwMode="auto">
            <a:xfrm>
              <a:off x="421417" y="2261407"/>
              <a:ext cx="4426324" cy="7263590"/>
              <a:chOff x="80891" y="3033303"/>
              <a:chExt cx="5100710" cy="6278942"/>
            </a:xfrm>
          </p:grpSpPr>
          <p:pic>
            <p:nvPicPr>
              <p:cNvPr id="85007"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5008"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5016"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5006"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3"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آسیب شناسی و انواع آن</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5003"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1" name="Slide Number Placeholder 36"/>
          <p:cNvSpPr>
            <a:spLocks noGrp="1"/>
          </p:cNvSpPr>
          <p:nvPr>
            <p:ph type="sldNum" sz="quarter" idx="12"/>
          </p:nvPr>
        </p:nvSpPr>
        <p:spPr>
          <a:xfrm>
            <a:off x="3525838" y="6438900"/>
            <a:ext cx="2311400" cy="365125"/>
          </a:xfrm>
        </p:spPr>
        <p:txBody>
          <a:bodyPr/>
          <a:lstStyle/>
          <a:p>
            <a:pPr>
              <a:defRPr/>
            </a:pPr>
            <a:fld id="{D5215F47-46B5-4197-A48B-3C0E4FCE05AA}" type="slidenum">
              <a:rPr lang="en-US" smtClean="0">
                <a:latin typeface="F_jalal" pitchFamily="2" charset="0"/>
              </a:rPr>
              <a:pPr>
                <a:defRPr/>
              </a:pPr>
              <a:t>82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601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602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6022" name="Group 89"/>
          <p:cNvGrpSpPr>
            <a:grpSpLocks/>
          </p:cNvGrpSpPr>
          <p:nvPr/>
        </p:nvGrpSpPr>
        <p:grpSpPr bwMode="auto">
          <a:xfrm>
            <a:off x="2593975" y="1565275"/>
            <a:ext cx="6867525" cy="1700213"/>
            <a:chOff x="3154342" y="1871643"/>
            <a:chExt cx="9371812" cy="2857519"/>
          </a:xfrm>
        </p:grpSpPr>
        <p:grpSp>
          <p:nvGrpSpPr>
            <p:cNvPr id="86053" name="Group 69"/>
            <p:cNvGrpSpPr>
              <a:grpSpLocks/>
            </p:cNvGrpSpPr>
            <p:nvPr/>
          </p:nvGrpSpPr>
          <p:grpSpPr bwMode="auto">
            <a:xfrm>
              <a:off x="3154342" y="1871643"/>
              <a:ext cx="9371812" cy="2857519"/>
              <a:chOff x="1969475" y="1500172"/>
              <a:chExt cx="7343074" cy="2750367"/>
            </a:xfrm>
          </p:grpSpPr>
          <p:grpSp>
            <p:nvGrpSpPr>
              <p:cNvPr id="86056" name="Group 63"/>
              <p:cNvGrpSpPr>
                <a:grpSpLocks/>
              </p:cNvGrpSpPr>
              <p:nvPr/>
            </p:nvGrpSpPr>
            <p:grpSpPr bwMode="auto">
              <a:xfrm>
                <a:off x="2061427" y="1500172"/>
                <a:ext cx="7251122" cy="2750367"/>
                <a:chOff x="2382946" y="1928800"/>
                <a:chExt cx="6660118"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2679" y="1928800"/>
                  <a:ext cx="6660385"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230" y="3436906"/>
                  <a:ext cx="849699"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420" y="4079793"/>
                  <a:ext cx="608041"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86057"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نفود رطوبت صعودی – اجرای نا مناسب تاسیسات – ااجرای نامناسب کاشی ها   </a:t>
                </a:r>
                <a:endParaRPr lang="en-US" sz="1100">
                  <a:latin typeface="Calibri" pitchFamily="34" charset="0"/>
                  <a:cs typeface="B Nazanin" pitchFamily="2" charset="-78"/>
                </a:endParaRPr>
              </a:p>
            </p:txBody>
          </p:sp>
          <p:sp>
            <p:nvSpPr>
              <p:cNvPr id="86058" name="TextBox 65"/>
              <p:cNvSpPr txBox="1">
                <a:spLocks noChangeArrowheads="1"/>
              </p:cNvSpPr>
              <p:nvPr/>
            </p:nvSpPr>
            <p:spPr bwMode="auto">
              <a:xfrm>
                <a:off x="2113757" y="3494849"/>
                <a:ext cx="5044707"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ایجاد کانال ناکش و تعویض آجرهای فرسوده و بند کشی مجد و نصب سنگ ازاره با فاصله 5 سانتی متر ازجداره جهت عبور جریان هوا -اجرای تاسیسات از داخل ناکش -جایگزینی صحیح کاشی ها</a:t>
                </a:r>
                <a:endParaRPr lang="en-US" sz="1100">
                  <a:latin typeface="Calibri" pitchFamily="34" charset="0"/>
                  <a:cs typeface="B Nazanin" pitchFamily="2" charset="-78"/>
                </a:endParaRPr>
              </a:p>
            </p:txBody>
          </p:sp>
          <p:sp>
            <p:nvSpPr>
              <p:cNvPr id="86059" name="TextBox 66"/>
              <p:cNvSpPr txBox="1">
                <a:spLocks noChangeArrowheads="1"/>
              </p:cNvSpPr>
              <p:nvPr/>
            </p:nvSpPr>
            <p:spPr bwMode="auto">
              <a:xfrm>
                <a:off x="1969475" y="1631145"/>
                <a:ext cx="5143535"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فرسودگی مصالح و ایجاد شدن لکه های ناشی از نم و رطوبت روی جرزها -</a:t>
                </a:r>
              </a:p>
              <a:p>
                <a:r>
                  <a:rPr lang="fa-IR" sz="1100">
                    <a:latin typeface="Calibri" pitchFamily="34" charset="0"/>
                    <a:cs typeface="B Nazanin" pitchFamily="2" charset="-78"/>
                  </a:rPr>
                  <a:t>کشیدن لوله گاز از بالای ورودی مدرس ها   - جابه جایی کاشی ها          </a:t>
                </a:r>
                <a:endParaRPr lang="en-US" sz="1100">
                  <a:latin typeface="Calibri" pitchFamily="34" charset="0"/>
                  <a:cs typeface="B Nazanin" pitchFamily="2" charset="-78"/>
                </a:endParaRPr>
              </a:p>
            </p:txBody>
          </p:sp>
          <p:sp>
            <p:nvSpPr>
              <p:cNvPr id="86060" name="TextBox 67"/>
              <p:cNvSpPr txBox="1">
                <a:spLocks noChangeArrowheads="1"/>
              </p:cNvSpPr>
              <p:nvPr/>
            </p:nvSpPr>
            <p:spPr bwMode="auto">
              <a:xfrm>
                <a:off x="3360791" y="2918218"/>
                <a:ext cx="3714776"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_رطوبت </a:t>
                </a:r>
                <a:endParaRPr lang="en-US" sz="1100">
                  <a:latin typeface="Calibri" pitchFamily="34" charset="0"/>
                  <a:cs typeface="B Nazanin" pitchFamily="2" charset="-78"/>
                </a:endParaRPr>
              </a:p>
            </p:txBody>
          </p:sp>
        </p:grpSp>
        <p:sp>
          <p:nvSpPr>
            <p:cNvPr id="36" name="Rectangle 35"/>
            <p:cNvSpPr/>
            <p:nvPr/>
          </p:nvSpPr>
          <p:spPr bwMode="auto">
            <a:xfrm>
              <a:off x="10327267" y="2720094"/>
              <a:ext cx="14016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734" y="2085090"/>
              <a:ext cx="829729"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86023" name="Group 57"/>
          <p:cNvGrpSpPr>
            <a:grpSpLocks/>
          </p:cNvGrpSpPr>
          <p:nvPr/>
        </p:nvGrpSpPr>
        <p:grpSpPr bwMode="auto">
          <a:xfrm>
            <a:off x="3006725" y="3479800"/>
            <a:ext cx="6723063" cy="2633663"/>
            <a:chOff x="4543425" y="4872038"/>
            <a:chExt cx="8686800" cy="3686175"/>
          </a:xfrm>
        </p:grpSpPr>
        <p:grpSp>
          <p:nvGrpSpPr>
            <p:cNvPr id="86042" name="Group 90"/>
            <p:cNvGrpSpPr>
              <a:grpSpLocks/>
            </p:cNvGrpSpPr>
            <p:nvPr/>
          </p:nvGrpSpPr>
          <p:grpSpPr bwMode="auto">
            <a:xfrm>
              <a:off x="4543422" y="4872039"/>
              <a:ext cx="8686801" cy="3686176"/>
              <a:chOff x="4614848" y="4829202"/>
              <a:chExt cx="8686815" cy="3686174"/>
            </a:xfrm>
          </p:grpSpPr>
          <p:grpSp>
            <p:nvGrpSpPr>
              <p:cNvPr id="86044" name="Group 81"/>
              <p:cNvGrpSpPr>
                <a:grpSpLocks/>
              </p:cNvGrpSpPr>
              <p:nvPr/>
            </p:nvGrpSpPr>
            <p:grpSpPr bwMode="auto">
              <a:xfrm>
                <a:off x="4614848" y="4829202"/>
                <a:ext cx="3114432" cy="1866901"/>
                <a:chOff x="3398358" y="2714620"/>
                <a:chExt cx="2225015" cy="1333510"/>
              </a:xfrm>
            </p:grpSpPr>
            <p:pic>
              <p:nvPicPr>
                <p:cNvPr id="86051" name="Picture 24" descr="K:\abas ghole\S7305214.JPG"/>
                <p:cNvPicPr>
                  <a:picLocks noChangeAspect="1" noChangeArrowheads="1"/>
                </p:cNvPicPr>
                <p:nvPr/>
              </p:nvPicPr>
              <p:blipFill>
                <a:blip r:embed="rId6"/>
                <a:srcRect/>
                <a:stretch>
                  <a:fillRect/>
                </a:stretch>
              </p:blipFill>
              <p:spPr bwMode="auto">
                <a:xfrm>
                  <a:off x="4623241" y="2714620"/>
                  <a:ext cx="1000132" cy="1333509"/>
                </a:xfrm>
                <a:prstGeom prst="rect">
                  <a:avLst/>
                </a:prstGeom>
                <a:noFill/>
                <a:ln w="9525">
                  <a:noFill/>
                  <a:miter lim="800000"/>
                  <a:headEnd/>
                  <a:tailEnd/>
                </a:ln>
              </p:spPr>
            </p:pic>
            <p:pic>
              <p:nvPicPr>
                <p:cNvPr id="86052" name="Picture 23" descr="K:\abas ghole\S7305210.JPG"/>
                <p:cNvPicPr>
                  <a:picLocks noChangeAspect="1" noChangeArrowheads="1"/>
                </p:cNvPicPr>
                <p:nvPr/>
              </p:nvPicPr>
              <p:blipFill>
                <a:blip r:embed="rId7"/>
                <a:srcRect/>
                <a:stretch>
                  <a:fillRect/>
                </a:stretch>
              </p:blipFill>
              <p:spPr bwMode="auto">
                <a:xfrm>
                  <a:off x="3398358" y="2714620"/>
                  <a:ext cx="1000132" cy="1333510"/>
                </a:xfrm>
                <a:prstGeom prst="rect">
                  <a:avLst/>
                </a:prstGeom>
                <a:noFill/>
                <a:ln w="9525">
                  <a:noFill/>
                  <a:miter lim="800000"/>
                  <a:headEnd/>
                  <a:tailEnd/>
                </a:ln>
              </p:spPr>
            </p:pic>
          </p:grpSp>
          <p:grpSp>
            <p:nvGrpSpPr>
              <p:cNvPr id="86045" name="Group 86"/>
              <p:cNvGrpSpPr>
                <a:grpSpLocks/>
              </p:cNvGrpSpPr>
              <p:nvPr/>
            </p:nvGrpSpPr>
            <p:grpSpPr bwMode="auto">
              <a:xfrm>
                <a:off x="7700963" y="4914926"/>
                <a:ext cx="5600700" cy="3600450"/>
                <a:chOff x="7700963" y="4400546"/>
                <a:chExt cx="5600700" cy="3600450"/>
              </a:xfrm>
            </p:grpSpPr>
            <p:pic>
              <p:nvPicPr>
                <p:cNvPr id="86046" name="Picture 3" descr="E:\memari\maremat\abas gholekhan\ax1\پلان مدرسه طبقه اول.pn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7700963" y="4400546"/>
                  <a:ext cx="5600700" cy="3600450"/>
                </a:xfrm>
                <a:prstGeom prst="rect">
                  <a:avLst/>
                </a:prstGeom>
                <a:noFill/>
                <a:ln w="9525">
                  <a:noFill/>
                  <a:miter lim="800000"/>
                  <a:headEnd/>
                  <a:tailEnd/>
                </a:ln>
              </p:spPr>
            </p:pic>
            <p:sp>
              <p:nvSpPr>
                <p:cNvPr id="64" name="Rectangle 63"/>
                <p:cNvSpPr/>
                <p:nvPr/>
              </p:nvSpPr>
              <p:spPr bwMode="auto">
                <a:xfrm>
                  <a:off x="8758254" y="5100638"/>
                  <a:ext cx="2786082" cy="32859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65" name="Rectangle 64"/>
                <p:cNvSpPr/>
                <p:nvPr/>
              </p:nvSpPr>
              <p:spPr bwMode="auto">
                <a:xfrm rot="5400000">
                  <a:off x="10794236" y="5936462"/>
                  <a:ext cx="1500200" cy="428629"/>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66" name="Rectangle 65"/>
                <p:cNvSpPr/>
                <p:nvPr/>
              </p:nvSpPr>
              <p:spPr bwMode="auto">
                <a:xfrm rot="5400000">
                  <a:off x="7793841" y="5965013"/>
                  <a:ext cx="1500198" cy="428628"/>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67" name="Rectangle 66"/>
                <p:cNvSpPr/>
                <p:nvPr/>
              </p:nvSpPr>
              <p:spPr bwMode="auto">
                <a:xfrm>
                  <a:off x="8758255" y="6900876"/>
                  <a:ext cx="2786081" cy="31430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grpSp>
        <p:pic>
          <p:nvPicPr>
            <p:cNvPr id="86043" name="Picture 32" descr="S7300114.JPG"/>
            <p:cNvPicPr>
              <a:picLocks noChangeAspect="1"/>
            </p:cNvPicPr>
            <p:nvPr/>
          </p:nvPicPr>
          <p:blipFill>
            <a:blip r:embed="rId9"/>
            <a:srcRect/>
            <a:stretch>
              <a:fillRect/>
            </a:stretch>
          </p:blipFill>
          <p:spPr bwMode="auto">
            <a:xfrm>
              <a:off x="5186363" y="6943725"/>
              <a:ext cx="1924050" cy="1443038"/>
            </a:xfrm>
            <a:prstGeom prst="rect">
              <a:avLst/>
            </a:prstGeom>
            <a:noFill/>
            <a:ln w="9525">
              <a:noFill/>
              <a:miter lim="800000"/>
              <a:headEnd/>
              <a:tailEnd/>
            </a:ln>
          </p:spPr>
        </p:pic>
      </p:grpSp>
      <p:pic>
        <p:nvPicPr>
          <p:cNvPr id="86024" name="Picture 45"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86025" name="Group 46"/>
          <p:cNvGrpSpPr>
            <a:grpSpLocks/>
          </p:cNvGrpSpPr>
          <p:nvPr/>
        </p:nvGrpSpPr>
        <p:grpSpPr bwMode="auto">
          <a:xfrm>
            <a:off x="325438" y="1616075"/>
            <a:ext cx="3425825" cy="5187950"/>
            <a:chOff x="421417" y="2261407"/>
            <a:chExt cx="4426324" cy="7263590"/>
          </a:xfrm>
        </p:grpSpPr>
        <p:grpSp>
          <p:nvGrpSpPr>
            <p:cNvPr id="86030" name="Group 82"/>
            <p:cNvGrpSpPr>
              <a:grpSpLocks/>
            </p:cNvGrpSpPr>
            <p:nvPr/>
          </p:nvGrpSpPr>
          <p:grpSpPr bwMode="auto">
            <a:xfrm>
              <a:off x="421417" y="2261407"/>
              <a:ext cx="4426324" cy="7263590"/>
              <a:chOff x="80891" y="3033303"/>
              <a:chExt cx="5100710" cy="6278942"/>
            </a:xfrm>
          </p:grpSpPr>
          <p:pic>
            <p:nvPicPr>
              <p:cNvPr id="86032"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6033" name="Group 29"/>
              <p:cNvGrpSpPr>
                <a:grpSpLocks/>
              </p:cNvGrpSpPr>
              <p:nvPr/>
            </p:nvGrpSpPr>
            <p:grpSpPr bwMode="auto">
              <a:xfrm>
                <a:off x="80891" y="3033303"/>
                <a:ext cx="5100710" cy="6278942"/>
                <a:chOff x="80891" y="3033303"/>
                <a:chExt cx="5100710" cy="6278942"/>
              </a:xfrm>
            </p:grpSpPr>
            <p:sp>
              <p:nvSpPr>
                <p:cNvPr id="5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6041"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6031" name="TextBox 4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6028"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9" name="Slide Number Placeholder 36"/>
          <p:cNvSpPr>
            <a:spLocks noGrp="1"/>
          </p:cNvSpPr>
          <p:nvPr>
            <p:ph type="sldNum" sz="quarter" idx="12"/>
          </p:nvPr>
        </p:nvSpPr>
        <p:spPr>
          <a:xfrm>
            <a:off x="3525838" y="6438900"/>
            <a:ext cx="2311400" cy="365125"/>
          </a:xfrm>
        </p:spPr>
        <p:txBody>
          <a:bodyPr/>
          <a:lstStyle/>
          <a:p>
            <a:pPr>
              <a:defRPr/>
            </a:pPr>
            <a:fld id="{62EC140D-765E-4FB7-B1AD-52CEAE26469F}" type="slidenum">
              <a:rPr lang="en-US" smtClean="0">
                <a:latin typeface="F_jalal" pitchFamily="2" charset="0"/>
              </a:rPr>
              <a:pPr>
                <a:defRPr/>
              </a:pPr>
              <a:t>83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704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704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046" name="Group 89"/>
          <p:cNvGrpSpPr>
            <a:grpSpLocks/>
          </p:cNvGrpSpPr>
          <p:nvPr/>
        </p:nvGrpSpPr>
        <p:grpSpPr bwMode="auto">
          <a:xfrm>
            <a:off x="2593975" y="1565275"/>
            <a:ext cx="6867525" cy="1700213"/>
            <a:chOff x="3154342" y="1871643"/>
            <a:chExt cx="9371812" cy="2857519"/>
          </a:xfrm>
        </p:grpSpPr>
        <p:grpSp>
          <p:nvGrpSpPr>
            <p:cNvPr id="87078" name="Group 69"/>
            <p:cNvGrpSpPr>
              <a:grpSpLocks/>
            </p:cNvGrpSpPr>
            <p:nvPr/>
          </p:nvGrpSpPr>
          <p:grpSpPr bwMode="auto">
            <a:xfrm>
              <a:off x="3154342" y="1871643"/>
              <a:ext cx="9371812" cy="2857519"/>
              <a:chOff x="1969475" y="1500172"/>
              <a:chExt cx="7343074" cy="2750367"/>
            </a:xfrm>
          </p:grpSpPr>
          <p:grpSp>
            <p:nvGrpSpPr>
              <p:cNvPr id="87081" name="Group 63"/>
              <p:cNvGrpSpPr>
                <a:grpSpLocks/>
              </p:cNvGrpSpPr>
              <p:nvPr/>
            </p:nvGrpSpPr>
            <p:grpSpPr bwMode="auto">
              <a:xfrm>
                <a:off x="2061427" y="1500172"/>
                <a:ext cx="7251122" cy="2750367"/>
                <a:chOff x="2382946" y="1928800"/>
                <a:chExt cx="6660118"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2679" y="1928800"/>
                  <a:ext cx="6660385"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230" y="3436906"/>
                  <a:ext cx="849699"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420" y="4079793"/>
                  <a:ext cx="608041"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87082" name="TextBox 64"/>
              <p:cNvSpPr txBox="1">
                <a:spLocks noChangeArrowheads="1"/>
              </p:cNvSpPr>
              <p:nvPr/>
            </p:nvSpPr>
            <p:spPr bwMode="auto">
              <a:xfrm>
                <a:off x="2680591" y="2343095"/>
                <a:ext cx="4406597"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عوامل فیزیکی طبیت و استفاده نادرست از مصالح </a:t>
                </a:r>
                <a:endParaRPr lang="en-US" sz="1200">
                  <a:latin typeface="Calibri" pitchFamily="34" charset="0"/>
                  <a:cs typeface="B Nazanin" pitchFamily="2" charset="-78"/>
                </a:endParaRPr>
              </a:p>
            </p:txBody>
          </p:sp>
          <p:sp>
            <p:nvSpPr>
              <p:cNvPr id="87083" name="TextBox 65"/>
              <p:cNvSpPr txBox="1">
                <a:spLocks noChangeArrowheads="1"/>
              </p:cNvSpPr>
              <p:nvPr/>
            </p:nvSpPr>
            <p:spPr bwMode="auto">
              <a:xfrm>
                <a:off x="2113757" y="3494849"/>
                <a:ext cx="5044707"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جمع آوری ایزوبام وآسفالت کف  و جدا سازی اندود سیمان از جداره پشت ایوان  - استفاده از غوره گل وآجرفرش هایی به ابعاد   26.5 * 26.5 </a:t>
                </a:r>
                <a:endParaRPr lang="en-US" sz="1100">
                  <a:latin typeface="Calibri" pitchFamily="34" charset="0"/>
                  <a:cs typeface="B Nazanin" pitchFamily="2" charset="-78"/>
                </a:endParaRPr>
              </a:p>
            </p:txBody>
          </p:sp>
          <p:sp>
            <p:nvSpPr>
              <p:cNvPr id="87084" name="TextBox 66"/>
              <p:cNvSpPr txBox="1">
                <a:spLocks noChangeArrowheads="1"/>
              </p:cNvSpPr>
              <p:nvPr/>
            </p:nvSpPr>
            <p:spPr bwMode="auto">
              <a:xfrm>
                <a:off x="1969475" y="1631145"/>
                <a:ext cx="5143535"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آسیب منظری- فرسودگی مصالح ( اندود سیمان و ایزوبام )     </a:t>
                </a:r>
                <a:endParaRPr lang="en-US" sz="1200">
                  <a:latin typeface="Calibri" pitchFamily="34" charset="0"/>
                  <a:cs typeface="B Nazanin" pitchFamily="2" charset="-78"/>
                </a:endParaRPr>
              </a:p>
            </p:txBody>
          </p:sp>
          <p:sp>
            <p:nvSpPr>
              <p:cNvPr id="87085" name="TextBox 67"/>
              <p:cNvSpPr txBox="1">
                <a:spLocks noChangeArrowheads="1"/>
              </p:cNvSpPr>
              <p:nvPr/>
            </p:nvSpPr>
            <p:spPr bwMode="auto">
              <a:xfrm>
                <a:off x="3360791" y="2918218"/>
                <a:ext cx="3714776"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بیرونی _ طبیعی _ فیزیکی _ جوی </a:t>
                </a:r>
                <a:endParaRPr lang="en-US" sz="1200">
                  <a:latin typeface="Calibri" pitchFamily="34" charset="0"/>
                  <a:cs typeface="B Nazanin" pitchFamily="2" charset="-78"/>
                </a:endParaRPr>
              </a:p>
            </p:txBody>
          </p:sp>
        </p:grpSp>
        <p:sp>
          <p:nvSpPr>
            <p:cNvPr id="36" name="Rectangle 35"/>
            <p:cNvSpPr/>
            <p:nvPr/>
          </p:nvSpPr>
          <p:spPr bwMode="auto">
            <a:xfrm>
              <a:off x="10327267" y="2720094"/>
              <a:ext cx="14016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734" y="2085090"/>
              <a:ext cx="829729"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87047" name="Group 58"/>
          <p:cNvGrpSpPr>
            <a:grpSpLocks/>
          </p:cNvGrpSpPr>
          <p:nvPr/>
        </p:nvGrpSpPr>
        <p:grpSpPr bwMode="auto">
          <a:xfrm>
            <a:off x="2889250" y="3455988"/>
            <a:ext cx="7097713" cy="2693987"/>
            <a:chOff x="4300538" y="4700588"/>
            <a:chExt cx="9172575" cy="3771900"/>
          </a:xfrm>
        </p:grpSpPr>
        <p:grpSp>
          <p:nvGrpSpPr>
            <p:cNvPr id="87066" name="Group 38"/>
            <p:cNvGrpSpPr>
              <a:grpSpLocks/>
            </p:cNvGrpSpPr>
            <p:nvPr/>
          </p:nvGrpSpPr>
          <p:grpSpPr bwMode="auto">
            <a:xfrm>
              <a:off x="7872413" y="4872038"/>
              <a:ext cx="5600700" cy="3600450"/>
              <a:chOff x="7872462" y="4872038"/>
              <a:chExt cx="5600700" cy="3600450"/>
            </a:xfrm>
          </p:grpSpPr>
          <p:grpSp>
            <p:nvGrpSpPr>
              <p:cNvPr id="87072" name="Group 86"/>
              <p:cNvGrpSpPr>
                <a:grpSpLocks/>
              </p:cNvGrpSpPr>
              <p:nvPr/>
            </p:nvGrpSpPr>
            <p:grpSpPr bwMode="auto">
              <a:xfrm>
                <a:off x="7872462" y="4872038"/>
                <a:ext cx="5600700" cy="3600450"/>
                <a:chOff x="7700963" y="4400546"/>
                <a:chExt cx="5600700" cy="3600450"/>
              </a:xfrm>
            </p:grpSpPr>
            <p:pic>
              <p:nvPicPr>
                <p:cNvPr id="87076"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00963" y="4400546"/>
                  <a:ext cx="5600700" cy="3600450"/>
                </a:xfrm>
                <a:prstGeom prst="rect">
                  <a:avLst/>
                </a:prstGeom>
                <a:noFill/>
                <a:ln w="9525">
                  <a:noFill/>
                  <a:miter lim="800000"/>
                  <a:headEnd/>
                  <a:tailEnd/>
                </a:ln>
              </p:spPr>
            </p:pic>
            <p:sp>
              <p:nvSpPr>
                <p:cNvPr id="71" name="Rectangle 70"/>
                <p:cNvSpPr/>
                <p:nvPr/>
              </p:nvSpPr>
              <p:spPr bwMode="auto">
                <a:xfrm rot="5400000">
                  <a:off x="7300871" y="5757868"/>
                  <a:ext cx="2428892" cy="71438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sp>
            <p:nvSpPr>
              <p:cNvPr id="67" name="Rectangle 66"/>
              <p:cNvSpPr/>
              <p:nvPr/>
            </p:nvSpPr>
            <p:spPr bwMode="auto">
              <a:xfrm rot="5400000">
                <a:off x="10758518" y="6229360"/>
                <a:ext cx="2428892" cy="71438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68" name="Rectangle 67"/>
              <p:cNvSpPr/>
              <p:nvPr/>
            </p:nvSpPr>
            <p:spPr bwMode="auto">
              <a:xfrm rot="10800000">
                <a:off x="9044006" y="5372104"/>
                <a:ext cx="2571768" cy="71438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69" name="Rectangle 68"/>
              <p:cNvSpPr/>
              <p:nvPr/>
            </p:nvSpPr>
            <p:spPr bwMode="auto">
              <a:xfrm rot="10800000">
                <a:off x="9044006" y="7086616"/>
                <a:ext cx="2571768" cy="714380"/>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sp>
          <p:nvSpPr>
            <p:cNvPr id="87067" name="Oval 72"/>
            <p:cNvSpPr>
              <a:spLocks noChangeArrowheads="1"/>
            </p:cNvSpPr>
            <p:nvPr/>
          </p:nvSpPr>
          <p:spPr bwMode="auto">
            <a:xfrm>
              <a:off x="8378825" y="6350000"/>
              <a:ext cx="593725" cy="593725"/>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87068" name="Picture 22" descr="F:\dorbin2\abas gholi khan\m-j\S7300180.JPG"/>
            <p:cNvPicPr>
              <a:picLocks noChangeAspect="1" noChangeArrowheads="1"/>
            </p:cNvPicPr>
            <p:nvPr/>
          </p:nvPicPr>
          <p:blipFill>
            <a:blip r:embed="rId7"/>
            <a:srcRect/>
            <a:stretch>
              <a:fillRect/>
            </a:stretch>
          </p:blipFill>
          <p:spPr bwMode="auto">
            <a:xfrm>
              <a:off x="6100763" y="4729163"/>
              <a:ext cx="1600200" cy="1271587"/>
            </a:xfrm>
            <a:prstGeom prst="rect">
              <a:avLst/>
            </a:prstGeom>
            <a:noFill/>
            <a:ln w="9525">
              <a:noFill/>
              <a:miter lim="800000"/>
              <a:headEnd/>
              <a:tailEnd/>
            </a:ln>
          </p:spPr>
        </p:pic>
        <p:pic>
          <p:nvPicPr>
            <p:cNvPr id="87069" name="Picture 23" descr="F:\dorbin2\abas gholi khan\m-j\S7300179.JPG"/>
            <p:cNvPicPr>
              <a:picLocks noChangeAspect="1" noChangeArrowheads="1"/>
            </p:cNvPicPr>
            <p:nvPr/>
          </p:nvPicPr>
          <p:blipFill>
            <a:blip r:embed="rId8"/>
            <a:srcRect/>
            <a:stretch>
              <a:fillRect/>
            </a:stretch>
          </p:blipFill>
          <p:spPr bwMode="auto">
            <a:xfrm>
              <a:off x="6100763" y="6229350"/>
              <a:ext cx="1700212" cy="2171700"/>
            </a:xfrm>
            <a:prstGeom prst="rect">
              <a:avLst/>
            </a:prstGeom>
            <a:noFill/>
            <a:ln w="9525">
              <a:noFill/>
              <a:miter lim="800000"/>
              <a:headEnd/>
              <a:tailEnd/>
            </a:ln>
          </p:spPr>
        </p:pic>
        <p:pic>
          <p:nvPicPr>
            <p:cNvPr id="87070" name="Picture 24" descr="F:\dorbin2\abas gholi khan\m-j\S7300175.JPG"/>
            <p:cNvPicPr>
              <a:picLocks noChangeAspect="1" noChangeArrowheads="1"/>
            </p:cNvPicPr>
            <p:nvPr/>
          </p:nvPicPr>
          <p:blipFill>
            <a:blip r:embed="rId9"/>
            <a:srcRect/>
            <a:stretch>
              <a:fillRect/>
            </a:stretch>
          </p:blipFill>
          <p:spPr bwMode="auto">
            <a:xfrm>
              <a:off x="4379913" y="4700588"/>
              <a:ext cx="1520825" cy="2024062"/>
            </a:xfrm>
            <a:prstGeom prst="rect">
              <a:avLst/>
            </a:prstGeom>
            <a:noFill/>
            <a:ln w="9525">
              <a:noFill/>
              <a:miter lim="800000"/>
              <a:headEnd/>
              <a:tailEnd/>
            </a:ln>
          </p:spPr>
        </p:pic>
        <p:pic>
          <p:nvPicPr>
            <p:cNvPr id="87071" name="Picture 25" descr="F:\dorbin2\abas gholi khan\m-j\S7300185.JPG"/>
            <p:cNvPicPr>
              <a:picLocks noChangeAspect="1" noChangeArrowheads="1"/>
            </p:cNvPicPr>
            <p:nvPr/>
          </p:nvPicPr>
          <p:blipFill>
            <a:blip r:embed="rId10"/>
            <a:srcRect/>
            <a:stretch>
              <a:fillRect/>
            </a:stretch>
          </p:blipFill>
          <p:spPr bwMode="auto">
            <a:xfrm>
              <a:off x="4300538" y="6943725"/>
              <a:ext cx="1600200" cy="1457325"/>
            </a:xfrm>
            <a:prstGeom prst="rect">
              <a:avLst/>
            </a:prstGeom>
            <a:noFill/>
            <a:ln w="9525">
              <a:noFill/>
              <a:miter lim="800000"/>
              <a:headEnd/>
              <a:tailEnd/>
            </a:ln>
          </p:spPr>
        </p:pic>
      </p:grpSp>
      <p:pic>
        <p:nvPicPr>
          <p:cNvPr id="87048" name="Picture 45"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87049" name="Group 46"/>
          <p:cNvGrpSpPr>
            <a:grpSpLocks/>
          </p:cNvGrpSpPr>
          <p:nvPr/>
        </p:nvGrpSpPr>
        <p:grpSpPr bwMode="auto">
          <a:xfrm>
            <a:off x="325438" y="1616075"/>
            <a:ext cx="3425825" cy="5187950"/>
            <a:chOff x="421417" y="2261407"/>
            <a:chExt cx="4426324" cy="7263590"/>
          </a:xfrm>
        </p:grpSpPr>
        <p:grpSp>
          <p:nvGrpSpPr>
            <p:cNvPr id="87054" name="Group 82"/>
            <p:cNvGrpSpPr>
              <a:grpSpLocks/>
            </p:cNvGrpSpPr>
            <p:nvPr/>
          </p:nvGrpSpPr>
          <p:grpSpPr bwMode="auto">
            <a:xfrm>
              <a:off x="421417" y="2261407"/>
              <a:ext cx="4426324" cy="7263590"/>
              <a:chOff x="80891" y="3033303"/>
              <a:chExt cx="5100710" cy="6278942"/>
            </a:xfrm>
          </p:grpSpPr>
          <p:pic>
            <p:nvPicPr>
              <p:cNvPr id="87056"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7057" name="Group 29"/>
              <p:cNvGrpSpPr>
                <a:grpSpLocks/>
              </p:cNvGrpSpPr>
              <p:nvPr/>
            </p:nvGrpSpPr>
            <p:grpSpPr bwMode="auto">
              <a:xfrm>
                <a:off x="80891" y="3033303"/>
                <a:ext cx="5100710" cy="6278942"/>
                <a:chOff x="80891" y="3033303"/>
                <a:chExt cx="5100710" cy="6278942"/>
              </a:xfrm>
            </p:grpSpPr>
            <p:sp>
              <p:nvSpPr>
                <p:cNvPr id="5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4"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6"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57"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58"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2"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7065"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7055" name="TextBox 4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5"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6"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7052"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61" name="Slide Number Placeholder 36"/>
          <p:cNvSpPr>
            <a:spLocks noGrp="1"/>
          </p:cNvSpPr>
          <p:nvPr>
            <p:ph type="sldNum" sz="quarter" idx="12"/>
          </p:nvPr>
        </p:nvSpPr>
        <p:spPr>
          <a:xfrm>
            <a:off x="3525838" y="6438900"/>
            <a:ext cx="2311400" cy="365125"/>
          </a:xfrm>
        </p:spPr>
        <p:txBody>
          <a:bodyPr/>
          <a:lstStyle/>
          <a:p>
            <a:pPr>
              <a:defRPr/>
            </a:pPr>
            <a:fld id="{FC3D0AE5-A098-4E65-84FC-BC7D4B0A6E4C}" type="slidenum">
              <a:rPr lang="en-US" smtClean="0">
                <a:latin typeface="F_jalal" pitchFamily="2" charset="0"/>
              </a:rPr>
              <a:pPr>
                <a:defRPr/>
              </a:pPr>
              <a:t>84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806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806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8070" name="Group 89"/>
          <p:cNvGrpSpPr>
            <a:grpSpLocks/>
          </p:cNvGrpSpPr>
          <p:nvPr/>
        </p:nvGrpSpPr>
        <p:grpSpPr bwMode="auto">
          <a:xfrm>
            <a:off x="2652713" y="1565275"/>
            <a:ext cx="6781800" cy="1700213"/>
            <a:chOff x="3271341" y="1871643"/>
            <a:chExt cx="9254813" cy="2857520"/>
          </a:xfrm>
        </p:grpSpPr>
        <p:grpSp>
          <p:nvGrpSpPr>
            <p:cNvPr id="88101" name="Group 69"/>
            <p:cNvGrpSpPr>
              <a:grpSpLocks/>
            </p:cNvGrpSpPr>
            <p:nvPr/>
          </p:nvGrpSpPr>
          <p:grpSpPr bwMode="auto">
            <a:xfrm>
              <a:off x="3271341" y="1871643"/>
              <a:ext cx="9254813" cy="2857520"/>
              <a:chOff x="2061147" y="1500172"/>
              <a:chExt cx="7251402" cy="2750367"/>
            </a:xfrm>
          </p:grpSpPr>
          <p:grpSp>
            <p:nvGrpSpPr>
              <p:cNvPr id="88104" name="Group 63"/>
              <p:cNvGrpSpPr>
                <a:grpSpLocks/>
              </p:cNvGrpSpPr>
              <p:nvPr/>
            </p:nvGrpSpPr>
            <p:grpSpPr bwMode="auto">
              <a:xfrm>
                <a:off x="2061147" y="1500172"/>
                <a:ext cx="7251402" cy="2750367"/>
                <a:chOff x="2382689" y="1928800"/>
                <a:chExt cx="6660375"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2689" y="1928800"/>
                  <a:ext cx="6660375"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232" y="3436906"/>
                  <a:ext cx="84969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422" y="4079793"/>
                  <a:ext cx="608040"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88105" name="TextBox 64"/>
              <p:cNvSpPr txBox="1">
                <a:spLocks noChangeArrowheads="1"/>
              </p:cNvSpPr>
              <p:nvPr/>
            </p:nvSpPr>
            <p:spPr bwMode="auto">
              <a:xfrm>
                <a:off x="2680591" y="2343095"/>
                <a:ext cx="4406597"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کاهش زیبایی در نمای داخل </a:t>
                </a:r>
                <a:endParaRPr lang="en-US" sz="1200">
                  <a:latin typeface="Calibri" pitchFamily="34" charset="0"/>
                  <a:cs typeface="B Nazanin" pitchFamily="2" charset="-78"/>
                </a:endParaRPr>
              </a:p>
            </p:txBody>
          </p:sp>
          <p:sp>
            <p:nvSpPr>
              <p:cNvPr id="88106" name="TextBox 65"/>
              <p:cNvSpPr txBox="1">
                <a:spLocks noChangeArrowheads="1"/>
              </p:cNvSpPr>
              <p:nvPr/>
            </p:nvSpPr>
            <p:spPr bwMode="auto">
              <a:xfrm>
                <a:off x="2061147" y="3494849"/>
                <a:ext cx="5044707" cy="646983"/>
              </a:xfrm>
              <a:prstGeom prst="rect">
                <a:avLst/>
              </a:prstGeom>
              <a:noFill/>
              <a:ln w="9525">
                <a:noFill/>
                <a:miter lim="800000"/>
                <a:headEnd/>
                <a:tailEnd/>
              </a:ln>
            </p:spPr>
            <p:txBody>
              <a:bodyPr>
                <a:spAutoFit/>
              </a:bodyPr>
              <a:lstStyle/>
              <a:p>
                <a:r>
                  <a:rPr lang="fa-IR" sz="1000">
                    <a:latin typeface="Calibri" pitchFamily="34" charset="0"/>
                    <a:cs typeface="B Nazanin" pitchFamily="2" charset="-78"/>
                  </a:rPr>
                  <a:t>آزاد سازی اثر از کلیه الحاقات- استفاده از یکی از مدرس ها برای نگهبانی- جمع آوری تاسیسات موجود و  اجرای صحیح آن از طریق گربه رو ها – اجرای کف سازی مناسب به صورت آجر فرش در کف حیاط</a:t>
                </a:r>
                <a:endParaRPr lang="en-US" sz="1000">
                  <a:latin typeface="Calibri" pitchFamily="34" charset="0"/>
                  <a:cs typeface="B Nazanin" pitchFamily="2" charset="-78"/>
                </a:endParaRPr>
              </a:p>
            </p:txBody>
          </p:sp>
          <p:sp>
            <p:nvSpPr>
              <p:cNvPr id="88107" name="TextBox 66"/>
              <p:cNvSpPr txBox="1">
                <a:spLocks noChangeArrowheads="1"/>
              </p:cNvSpPr>
              <p:nvPr/>
            </p:nvSpPr>
            <p:spPr bwMode="auto">
              <a:xfrm>
                <a:off x="2227033" y="1631145"/>
                <a:ext cx="4885978"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قرار دادن اتاقک فلزی در زیر ایوان ورودی – قرار دادن دو منبع آب در زیر ایوان شرقی – فرسودگی کف حیاط</a:t>
                </a:r>
                <a:endParaRPr lang="en-US" sz="1100">
                  <a:latin typeface="Calibri" pitchFamily="34" charset="0"/>
                  <a:cs typeface="B Nazanin" pitchFamily="2" charset="-78"/>
                </a:endParaRPr>
              </a:p>
            </p:txBody>
          </p:sp>
          <p:sp>
            <p:nvSpPr>
              <p:cNvPr id="88108"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پیدا  نکردن مکان مناسب برای نگهبانی - ضعف فنون اجرایی برای تاسیسات  </a:t>
                </a:r>
                <a:endParaRPr lang="en-US" sz="1100">
                  <a:latin typeface="Calibri" pitchFamily="34" charset="0"/>
                  <a:cs typeface="B Nazanin" pitchFamily="2" charset="-78"/>
                </a:endParaRPr>
              </a:p>
            </p:txBody>
          </p:sp>
        </p:grpSp>
        <p:sp>
          <p:nvSpPr>
            <p:cNvPr id="36" name="Rectangle 35"/>
            <p:cNvSpPr/>
            <p:nvPr/>
          </p:nvSpPr>
          <p:spPr bwMode="auto">
            <a:xfrm>
              <a:off x="10327269" y="2720094"/>
              <a:ext cx="1401654"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737" y="2085090"/>
              <a:ext cx="829726"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88071" name="Group 45"/>
          <p:cNvGrpSpPr>
            <a:grpSpLocks/>
          </p:cNvGrpSpPr>
          <p:nvPr/>
        </p:nvGrpSpPr>
        <p:grpSpPr bwMode="auto">
          <a:xfrm>
            <a:off x="3000375" y="3265488"/>
            <a:ext cx="6964363" cy="2605087"/>
            <a:chOff x="4471988" y="4772025"/>
            <a:chExt cx="9001125" cy="3646933"/>
          </a:xfrm>
        </p:grpSpPr>
        <p:grpSp>
          <p:nvGrpSpPr>
            <p:cNvPr id="88090" name="Group 45"/>
            <p:cNvGrpSpPr>
              <a:grpSpLocks/>
            </p:cNvGrpSpPr>
            <p:nvPr/>
          </p:nvGrpSpPr>
          <p:grpSpPr bwMode="auto">
            <a:xfrm>
              <a:off x="4471988" y="4772025"/>
              <a:ext cx="9001125" cy="3600450"/>
              <a:chOff x="4471972" y="4772050"/>
              <a:chExt cx="9001190" cy="3600450"/>
            </a:xfrm>
          </p:grpSpPr>
          <p:grpSp>
            <p:nvGrpSpPr>
              <p:cNvPr id="88095" name="Group 38"/>
              <p:cNvGrpSpPr>
                <a:grpSpLocks/>
              </p:cNvGrpSpPr>
              <p:nvPr/>
            </p:nvGrpSpPr>
            <p:grpSpPr bwMode="auto">
              <a:xfrm>
                <a:off x="7872462" y="4772050"/>
                <a:ext cx="5600700" cy="3600450"/>
                <a:chOff x="7872462" y="4772050"/>
                <a:chExt cx="5600700" cy="3600450"/>
              </a:xfrm>
            </p:grpSpPr>
            <p:pic>
              <p:nvPicPr>
                <p:cNvPr id="88098"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872462" y="4772050"/>
                  <a:ext cx="5600700" cy="3600450"/>
                </a:xfrm>
                <a:prstGeom prst="rect">
                  <a:avLst/>
                </a:prstGeom>
                <a:noFill/>
                <a:ln w="9525">
                  <a:noFill/>
                  <a:miter lim="800000"/>
                  <a:headEnd/>
                  <a:tailEnd/>
                </a:ln>
              </p:spPr>
            </p:pic>
            <p:sp>
              <p:nvSpPr>
                <p:cNvPr id="58" name="Rectangle 57"/>
                <p:cNvSpPr/>
                <p:nvPr/>
              </p:nvSpPr>
              <p:spPr bwMode="auto">
                <a:xfrm rot="5400000">
                  <a:off x="11758650" y="6372236"/>
                  <a:ext cx="428628" cy="428628"/>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9" name="Rectangle 58"/>
                <p:cNvSpPr/>
                <p:nvPr/>
              </p:nvSpPr>
              <p:spPr bwMode="auto">
                <a:xfrm rot="10800000">
                  <a:off x="10044138" y="7300930"/>
                  <a:ext cx="642942" cy="428628"/>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pic>
            <p:nvPicPr>
              <p:cNvPr id="88096" name="Picture 2" descr="L:\abas gholi khan\eivan sharghi\S7300130.JPG"/>
              <p:cNvPicPr>
                <a:picLocks noChangeAspect="1" noChangeArrowheads="1"/>
              </p:cNvPicPr>
              <p:nvPr/>
            </p:nvPicPr>
            <p:blipFill>
              <a:blip r:embed="rId7"/>
              <a:srcRect/>
              <a:stretch>
                <a:fillRect/>
              </a:stretch>
            </p:blipFill>
            <p:spPr bwMode="auto">
              <a:xfrm>
                <a:off x="6257936" y="5514983"/>
                <a:ext cx="1571649" cy="2095531"/>
              </a:xfrm>
              <a:prstGeom prst="rect">
                <a:avLst/>
              </a:prstGeom>
              <a:noFill/>
              <a:ln w="9525">
                <a:noFill/>
                <a:miter lim="800000"/>
                <a:headEnd/>
                <a:tailEnd/>
              </a:ln>
            </p:spPr>
          </p:pic>
          <p:pic>
            <p:nvPicPr>
              <p:cNvPr id="88097" name="Picture 3" descr="L:\abas gholi khan\S7300059.JPG"/>
              <p:cNvPicPr>
                <a:picLocks noChangeAspect="1" noChangeArrowheads="1"/>
              </p:cNvPicPr>
              <p:nvPr/>
            </p:nvPicPr>
            <p:blipFill>
              <a:blip r:embed="rId8"/>
              <a:srcRect/>
              <a:stretch>
                <a:fillRect/>
              </a:stretch>
            </p:blipFill>
            <p:spPr bwMode="auto">
              <a:xfrm>
                <a:off x="4471972" y="5514982"/>
                <a:ext cx="1571633" cy="2095506"/>
              </a:xfrm>
              <a:prstGeom prst="rect">
                <a:avLst/>
              </a:prstGeom>
              <a:noFill/>
              <a:ln w="9525">
                <a:noFill/>
                <a:miter lim="800000"/>
                <a:headEnd/>
                <a:tailEnd/>
              </a:ln>
            </p:spPr>
          </p:pic>
        </p:grpSp>
        <p:sp>
          <p:nvSpPr>
            <p:cNvPr id="88091" name="TextBox 67"/>
            <p:cNvSpPr txBox="1">
              <a:spLocks noChangeArrowheads="1"/>
            </p:cNvSpPr>
            <p:nvPr/>
          </p:nvSpPr>
          <p:spPr bwMode="auto">
            <a:xfrm>
              <a:off x="6615112" y="7729538"/>
              <a:ext cx="538162" cy="689420"/>
            </a:xfrm>
            <a:prstGeom prst="rect">
              <a:avLst/>
            </a:prstGeom>
            <a:noFill/>
            <a:ln w="9525">
              <a:noFill/>
              <a:miter lim="800000"/>
              <a:headEnd/>
              <a:tailEnd/>
            </a:ln>
          </p:spPr>
          <p:txBody>
            <a:bodyPr>
              <a:spAutoFit/>
            </a:bodyPr>
            <a:lstStyle/>
            <a:p>
              <a:pPr algn="l" rtl="0"/>
              <a:r>
                <a:rPr lang="fa-IR" sz="1300">
                  <a:solidFill>
                    <a:srgbClr val="FF0000"/>
                  </a:solidFill>
                  <a:latin typeface="Calibri" pitchFamily="34" charset="0"/>
                  <a:cs typeface="B Nazanin" pitchFamily="2" charset="-78"/>
                </a:rPr>
                <a:t>(2)   </a:t>
              </a:r>
              <a:endParaRPr lang="en-US" sz="1300">
                <a:solidFill>
                  <a:srgbClr val="FF0000"/>
                </a:solidFill>
                <a:latin typeface="Calibri" pitchFamily="34" charset="0"/>
                <a:cs typeface="B Nazanin" pitchFamily="2" charset="-78"/>
              </a:endParaRPr>
            </a:p>
          </p:txBody>
        </p:sp>
        <p:sp>
          <p:nvSpPr>
            <p:cNvPr id="88092" name="TextBox 67"/>
            <p:cNvSpPr txBox="1">
              <a:spLocks noChangeArrowheads="1"/>
            </p:cNvSpPr>
            <p:nvPr/>
          </p:nvSpPr>
          <p:spPr bwMode="auto">
            <a:xfrm>
              <a:off x="4829175" y="7732713"/>
              <a:ext cx="538163" cy="409343"/>
            </a:xfrm>
            <a:prstGeom prst="rect">
              <a:avLst/>
            </a:prstGeom>
            <a:noFill/>
            <a:ln w="9525">
              <a:noFill/>
              <a:miter lim="800000"/>
              <a:headEnd/>
              <a:tailEnd/>
            </a:ln>
          </p:spPr>
          <p:txBody>
            <a:bodyPr>
              <a:spAutoFit/>
            </a:bodyPr>
            <a:lstStyle/>
            <a:p>
              <a:pPr algn="l" rtl="0"/>
              <a:r>
                <a:rPr lang="fa-IR" sz="1300">
                  <a:solidFill>
                    <a:srgbClr val="FF0000"/>
                  </a:solidFill>
                  <a:latin typeface="Calibri" pitchFamily="34" charset="0"/>
                  <a:cs typeface="B Nazanin" pitchFamily="2" charset="-78"/>
                </a:rPr>
                <a:t>(1)</a:t>
              </a:r>
              <a:endParaRPr lang="en-US" sz="1300">
                <a:solidFill>
                  <a:srgbClr val="FF0000"/>
                </a:solidFill>
                <a:latin typeface="Calibri" pitchFamily="34" charset="0"/>
                <a:cs typeface="B Nazanin" pitchFamily="2" charset="-78"/>
              </a:endParaRPr>
            </a:p>
          </p:txBody>
        </p:sp>
        <p:sp>
          <p:nvSpPr>
            <p:cNvPr id="88093" name="TextBox 67"/>
            <p:cNvSpPr txBox="1">
              <a:spLocks noChangeArrowheads="1"/>
            </p:cNvSpPr>
            <p:nvPr/>
          </p:nvSpPr>
          <p:spPr bwMode="auto">
            <a:xfrm>
              <a:off x="10044113" y="6946900"/>
              <a:ext cx="538162" cy="409343"/>
            </a:xfrm>
            <a:prstGeom prst="rect">
              <a:avLst/>
            </a:prstGeom>
            <a:noFill/>
            <a:ln w="9525">
              <a:noFill/>
              <a:miter lim="800000"/>
              <a:headEnd/>
              <a:tailEnd/>
            </a:ln>
          </p:spPr>
          <p:txBody>
            <a:bodyPr>
              <a:spAutoFit/>
            </a:bodyPr>
            <a:lstStyle/>
            <a:p>
              <a:pPr algn="l" rtl="0"/>
              <a:r>
                <a:rPr lang="fa-IR" sz="1300">
                  <a:solidFill>
                    <a:srgbClr val="FF0000"/>
                  </a:solidFill>
                  <a:latin typeface="Calibri" pitchFamily="34" charset="0"/>
                  <a:cs typeface="B Nazanin" pitchFamily="2" charset="-78"/>
                </a:rPr>
                <a:t>(2)</a:t>
              </a:r>
              <a:endParaRPr lang="en-US" sz="1300">
                <a:solidFill>
                  <a:srgbClr val="FF0000"/>
                </a:solidFill>
                <a:latin typeface="Calibri" pitchFamily="34" charset="0"/>
                <a:cs typeface="B Nazanin" pitchFamily="2" charset="-78"/>
              </a:endParaRPr>
            </a:p>
          </p:txBody>
        </p:sp>
        <p:sp>
          <p:nvSpPr>
            <p:cNvPr id="88094" name="TextBox 67"/>
            <p:cNvSpPr txBox="1">
              <a:spLocks noChangeArrowheads="1"/>
            </p:cNvSpPr>
            <p:nvPr/>
          </p:nvSpPr>
          <p:spPr bwMode="auto">
            <a:xfrm>
              <a:off x="11258550" y="6372225"/>
              <a:ext cx="538163" cy="409343"/>
            </a:xfrm>
            <a:prstGeom prst="rect">
              <a:avLst/>
            </a:prstGeom>
            <a:noFill/>
            <a:ln w="9525">
              <a:noFill/>
              <a:miter lim="800000"/>
              <a:headEnd/>
              <a:tailEnd/>
            </a:ln>
          </p:spPr>
          <p:txBody>
            <a:bodyPr>
              <a:spAutoFit/>
            </a:bodyPr>
            <a:lstStyle/>
            <a:p>
              <a:pPr algn="l" rtl="0"/>
              <a:r>
                <a:rPr lang="fa-IR" sz="1300">
                  <a:solidFill>
                    <a:srgbClr val="FF0000"/>
                  </a:solidFill>
                  <a:latin typeface="Calibri" pitchFamily="34" charset="0"/>
                  <a:cs typeface="B Nazanin" pitchFamily="2" charset="-78"/>
                </a:rPr>
                <a:t>(1)</a:t>
              </a:r>
              <a:endParaRPr lang="en-US" sz="1300">
                <a:solidFill>
                  <a:srgbClr val="FF0000"/>
                </a:solidFill>
                <a:latin typeface="Calibri" pitchFamily="34" charset="0"/>
                <a:cs typeface="B Nazanin" pitchFamily="2" charset="-78"/>
              </a:endParaRPr>
            </a:p>
          </p:txBody>
        </p:sp>
      </p:grpSp>
      <p:pic>
        <p:nvPicPr>
          <p:cNvPr id="88072" name="Picture 59"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88073" name="Group 60"/>
          <p:cNvGrpSpPr>
            <a:grpSpLocks/>
          </p:cNvGrpSpPr>
          <p:nvPr/>
        </p:nvGrpSpPr>
        <p:grpSpPr bwMode="auto">
          <a:xfrm>
            <a:off x="325438" y="1616075"/>
            <a:ext cx="3425825" cy="5187950"/>
            <a:chOff x="421417" y="2261407"/>
            <a:chExt cx="4426324" cy="7263590"/>
          </a:xfrm>
        </p:grpSpPr>
        <p:grpSp>
          <p:nvGrpSpPr>
            <p:cNvPr id="88078" name="Group 82"/>
            <p:cNvGrpSpPr>
              <a:grpSpLocks/>
            </p:cNvGrpSpPr>
            <p:nvPr/>
          </p:nvGrpSpPr>
          <p:grpSpPr bwMode="auto">
            <a:xfrm>
              <a:off x="421417" y="2261407"/>
              <a:ext cx="4426324" cy="7263590"/>
              <a:chOff x="80891" y="3033303"/>
              <a:chExt cx="5100710" cy="6278942"/>
            </a:xfrm>
          </p:grpSpPr>
          <p:pic>
            <p:nvPicPr>
              <p:cNvPr id="88080"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8081" name="Group 29"/>
              <p:cNvGrpSpPr>
                <a:grpSpLocks/>
              </p:cNvGrpSpPr>
              <p:nvPr/>
            </p:nvGrpSpPr>
            <p:grpSpPr bwMode="auto">
              <a:xfrm>
                <a:off x="80891" y="3033303"/>
                <a:ext cx="5100710" cy="6278942"/>
                <a:chOff x="80891" y="3033303"/>
                <a:chExt cx="5100710" cy="6278942"/>
              </a:xfrm>
            </p:grpSpPr>
            <p:sp>
              <p:nvSpPr>
                <p:cNvPr id="6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9"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70"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1"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2"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8089"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8079" name="TextBox 62"/>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4"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5"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8076"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4" name="Slide Number Placeholder 36"/>
          <p:cNvSpPr>
            <a:spLocks noGrp="1"/>
          </p:cNvSpPr>
          <p:nvPr>
            <p:ph type="sldNum" sz="quarter" idx="12"/>
          </p:nvPr>
        </p:nvSpPr>
        <p:spPr>
          <a:xfrm>
            <a:off x="3525838" y="6438900"/>
            <a:ext cx="2311400" cy="365125"/>
          </a:xfrm>
        </p:spPr>
        <p:txBody>
          <a:bodyPr/>
          <a:lstStyle/>
          <a:p>
            <a:pPr>
              <a:defRPr/>
            </a:pPr>
            <a:fld id="{D4EA8118-77A7-487E-B9B8-873CF68B7026}" type="slidenum">
              <a:rPr lang="en-US" smtClean="0">
                <a:latin typeface="F_jalal" pitchFamily="2" charset="0"/>
              </a:rPr>
              <a:pPr>
                <a:defRPr/>
              </a:pPr>
              <a:t>85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8909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8909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9094" name="Group 89"/>
          <p:cNvGrpSpPr>
            <a:grpSpLocks/>
          </p:cNvGrpSpPr>
          <p:nvPr/>
        </p:nvGrpSpPr>
        <p:grpSpPr bwMode="auto">
          <a:xfrm>
            <a:off x="2652713" y="1565275"/>
            <a:ext cx="6781800" cy="1700213"/>
            <a:chOff x="3271996" y="1871643"/>
            <a:chExt cx="9254158" cy="2857520"/>
          </a:xfrm>
        </p:grpSpPr>
        <p:grpSp>
          <p:nvGrpSpPr>
            <p:cNvPr id="89124" name="Group 69"/>
            <p:cNvGrpSpPr>
              <a:grpSpLocks/>
            </p:cNvGrpSpPr>
            <p:nvPr/>
          </p:nvGrpSpPr>
          <p:grpSpPr bwMode="auto">
            <a:xfrm>
              <a:off x="3271996" y="1871643"/>
              <a:ext cx="9254158" cy="2857520"/>
              <a:chOff x="2061660" y="1500172"/>
              <a:chExt cx="7250889" cy="2750367"/>
            </a:xfrm>
          </p:grpSpPr>
          <p:grpSp>
            <p:nvGrpSpPr>
              <p:cNvPr id="89127"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89128"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کاهش زیبایی در نمای خارجی</a:t>
                </a:r>
                <a:endParaRPr lang="en-US" sz="1100">
                  <a:latin typeface="Calibri" pitchFamily="34" charset="0"/>
                  <a:cs typeface="B Nazanin" pitchFamily="2" charset="-78"/>
                </a:endParaRPr>
              </a:p>
            </p:txBody>
          </p:sp>
          <p:sp>
            <p:nvSpPr>
              <p:cNvPr id="89129" name="TextBox 65"/>
              <p:cNvSpPr txBox="1">
                <a:spLocks noChangeArrowheads="1"/>
              </p:cNvSpPr>
              <p:nvPr/>
            </p:nvSpPr>
            <p:spPr bwMode="auto">
              <a:xfrm>
                <a:off x="2227033" y="3494849"/>
                <a:ext cx="4878821"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جمع آوری آجر نما (آجر سه سانت) -جمع آوری کاشی هایی که بصورت طرح های جدید اجرا شده اند و اجرای آجر نما توسط آجرهایی که در نمای داخلی حیاط  کارشده  </a:t>
                </a:r>
                <a:endParaRPr lang="en-US" sz="1100">
                  <a:latin typeface="Calibri" pitchFamily="34" charset="0"/>
                  <a:cs typeface="B Nazanin" pitchFamily="2" charset="-78"/>
                </a:endParaRPr>
              </a:p>
            </p:txBody>
          </p:sp>
          <p:sp>
            <p:nvSpPr>
              <p:cNvPr id="89130" name="TextBox 66"/>
              <p:cNvSpPr txBox="1">
                <a:spLocks noChangeArrowheads="1"/>
              </p:cNvSpPr>
              <p:nvPr/>
            </p:nvSpPr>
            <p:spPr bwMode="auto">
              <a:xfrm>
                <a:off x="2227033" y="1631145"/>
                <a:ext cx="4885978" cy="746519"/>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آسیب منظری- استفاده ازمصالح ناهمگون (آجر سه سانت) وکاشی هایی بانقوشی متفاوت با گذشته  </a:t>
                </a:r>
                <a:endParaRPr lang="en-US" sz="1200">
                  <a:latin typeface="Calibri" pitchFamily="34" charset="0"/>
                  <a:cs typeface="B Nazanin" pitchFamily="2" charset="-78"/>
                </a:endParaRPr>
              </a:p>
            </p:txBody>
          </p:sp>
          <p:sp>
            <p:nvSpPr>
              <p:cNvPr id="89131" name="TextBox 67"/>
              <p:cNvSpPr txBox="1">
                <a:spLocks noChangeArrowheads="1"/>
              </p:cNvSpPr>
              <p:nvPr/>
            </p:nvSpPr>
            <p:spPr bwMode="auto">
              <a:xfrm>
                <a:off x="2876992" y="2918218"/>
                <a:ext cx="4198575"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بیرونی _ انسانی –تغییر در نمای ایوان ورودی</a:t>
                </a:r>
                <a:endParaRPr lang="en-US" sz="12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sp>
        <p:nvSpPr>
          <p:cNvPr id="56" name="Rectangle 55"/>
          <p:cNvSpPr/>
          <p:nvPr/>
        </p:nvSpPr>
        <p:spPr bwMode="auto">
          <a:xfrm rot="10800000">
            <a:off x="6054897" y="5541506"/>
            <a:ext cx="3173008" cy="81661"/>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95782" tIns="47891" rIns="95782" bIns="47891"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nvGrpSpPr>
          <p:cNvPr id="89096" name="Group 60"/>
          <p:cNvGrpSpPr>
            <a:grpSpLocks/>
          </p:cNvGrpSpPr>
          <p:nvPr/>
        </p:nvGrpSpPr>
        <p:grpSpPr bwMode="auto">
          <a:xfrm>
            <a:off x="2727325" y="3429000"/>
            <a:ext cx="7385050" cy="2884488"/>
            <a:chOff x="3524250" y="4800600"/>
            <a:chExt cx="9544050" cy="4038600"/>
          </a:xfrm>
        </p:grpSpPr>
        <p:grpSp>
          <p:nvGrpSpPr>
            <p:cNvPr id="89115" name="Group 45"/>
            <p:cNvGrpSpPr>
              <a:grpSpLocks/>
            </p:cNvGrpSpPr>
            <p:nvPr/>
          </p:nvGrpSpPr>
          <p:grpSpPr bwMode="auto">
            <a:xfrm>
              <a:off x="3524250" y="4800600"/>
              <a:ext cx="4019550" cy="4038600"/>
              <a:chOff x="3929063" y="4800600"/>
              <a:chExt cx="4019550" cy="4038600"/>
            </a:xfrm>
          </p:grpSpPr>
          <p:pic>
            <p:nvPicPr>
              <p:cNvPr id="89121" name="Picture 2" descr="L:\abas ghole\S7305026.JPG"/>
              <p:cNvPicPr>
                <a:picLocks noChangeAspect="1" noChangeArrowheads="1"/>
              </p:cNvPicPr>
              <p:nvPr/>
            </p:nvPicPr>
            <p:blipFill>
              <a:blip r:embed="rId6"/>
              <a:srcRect/>
              <a:stretch>
                <a:fillRect/>
              </a:stretch>
            </p:blipFill>
            <p:spPr bwMode="auto">
              <a:xfrm>
                <a:off x="6186488" y="5154612"/>
                <a:ext cx="1762125" cy="1322388"/>
              </a:xfrm>
              <a:prstGeom prst="rect">
                <a:avLst/>
              </a:prstGeom>
              <a:noFill/>
              <a:ln w="9525">
                <a:noFill/>
                <a:miter lim="800000"/>
                <a:headEnd/>
                <a:tailEnd/>
              </a:ln>
            </p:spPr>
          </p:pic>
          <p:pic>
            <p:nvPicPr>
              <p:cNvPr id="89122" name="Picture 3" descr="L:\abas ghole\S7305019.JPG"/>
              <p:cNvPicPr>
                <a:picLocks noChangeAspect="1" noChangeArrowheads="1"/>
              </p:cNvPicPr>
              <p:nvPr/>
            </p:nvPicPr>
            <p:blipFill>
              <a:blip r:embed="rId7">
                <a:lum contrast="10000"/>
              </a:blip>
              <a:srcRect/>
              <a:stretch>
                <a:fillRect/>
              </a:stretch>
            </p:blipFill>
            <p:spPr bwMode="auto">
              <a:xfrm>
                <a:off x="3929063" y="4800600"/>
                <a:ext cx="2190750" cy="1643063"/>
              </a:xfrm>
              <a:prstGeom prst="rect">
                <a:avLst/>
              </a:prstGeom>
              <a:noFill/>
              <a:ln w="9525">
                <a:noFill/>
                <a:miter lim="800000"/>
                <a:headEnd/>
                <a:tailEnd/>
              </a:ln>
            </p:spPr>
          </p:pic>
          <p:pic>
            <p:nvPicPr>
              <p:cNvPr id="89123" name="Picture 40" descr="S7305010.JPG"/>
              <p:cNvPicPr>
                <a:picLocks noChangeAspect="1"/>
              </p:cNvPicPr>
              <p:nvPr/>
            </p:nvPicPr>
            <p:blipFill>
              <a:blip r:embed="rId8"/>
              <a:srcRect/>
              <a:stretch>
                <a:fillRect/>
              </a:stretch>
            </p:blipFill>
            <p:spPr bwMode="auto">
              <a:xfrm>
                <a:off x="5114925" y="6610350"/>
                <a:ext cx="1671638" cy="2228850"/>
              </a:xfrm>
              <a:prstGeom prst="rect">
                <a:avLst/>
              </a:prstGeom>
              <a:noFill/>
              <a:ln w="9525">
                <a:noFill/>
                <a:miter lim="800000"/>
                <a:headEnd/>
                <a:tailEnd/>
              </a:ln>
            </p:spPr>
          </p:pic>
        </p:grpSp>
        <p:grpSp>
          <p:nvGrpSpPr>
            <p:cNvPr id="89116" name="Group 59"/>
            <p:cNvGrpSpPr>
              <a:grpSpLocks/>
            </p:cNvGrpSpPr>
            <p:nvPr/>
          </p:nvGrpSpPr>
          <p:grpSpPr bwMode="auto">
            <a:xfrm>
              <a:off x="7467600" y="4800600"/>
              <a:ext cx="5600700" cy="3600450"/>
              <a:chOff x="7467600" y="4800600"/>
              <a:chExt cx="5600700" cy="3600450"/>
            </a:xfrm>
          </p:grpSpPr>
          <p:pic>
            <p:nvPicPr>
              <p:cNvPr id="89117" name="Picture 3" descr="E:\memari\maremat\abas gholekhan\ax1\پلان مدرسه طبقه اول.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7467600" y="4800600"/>
                <a:ext cx="5600700" cy="3600450"/>
              </a:xfrm>
              <a:prstGeom prst="rect">
                <a:avLst/>
              </a:prstGeom>
              <a:noFill/>
              <a:ln w="9525">
                <a:noFill/>
                <a:miter lim="800000"/>
                <a:headEnd/>
                <a:tailEnd/>
              </a:ln>
            </p:spPr>
          </p:pic>
          <p:sp>
            <p:nvSpPr>
              <p:cNvPr id="57" name="Rectangle 56"/>
              <p:cNvSpPr/>
              <p:nvPr/>
            </p:nvSpPr>
            <p:spPr bwMode="auto">
              <a:xfrm rot="10800000">
                <a:off x="7815234" y="5229228"/>
                <a:ext cx="4071966" cy="1428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8" name="Rectangle 57"/>
              <p:cNvSpPr/>
              <p:nvPr/>
            </p:nvSpPr>
            <p:spPr bwMode="auto">
              <a:xfrm rot="5400000">
                <a:off x="6565069" y="6479393"/>
                <a:ext cx="2643206" cy="1428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sp>
            <p:nvSpPr>
              <p:cNvPr id="59" name="Rectangle 58"/>
              <p:cNvSpPr/>
              <p:nvPr/>
            </p:nvSpPr>
            <p:spPr bwMode="auto">
              <a:xfrm rot="5400000">
                <a:off x="10494159" y="6479393"/>
                <a:ext cx="2643206" cy="1428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grpSp>
      <p:pic>
        <p:nvPicPr>
          <p:cNvPr id="89097" name="Picture 46"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89098" name="Group 50"/>
          <p:cNvGrpSpPr>
            <a:grpSpLocks/>
          </p:cNvGrpSpPr>
          <p:nvPr/>
        </p:nvGrpSpPr>
        <p:grpSpPr bwMode="auto">
          <a:xfrm>
            <a:off x="325438" y="1616075"/>
            <a:ext cx="3425825" cy="5187950"/>
            <a:chOff x="421417" y="2261407"/>
            <a:chExt cx="4426324" cy="7263590"/>
          </a:xfrm>
        </p:grpSpPr>
        <p:grpSp>
          <p:nvGrpSpPr>
            <p:cNvPr id="89103" name="Group 82"/>
            <p:cNvGrpSpPr>
              <a:grpSpLocks/>
            </p:cNvGrpSpPr>
            <p:nvPr/>
          </p:nvGrpSpPr>
          <p:grpSpPr bwMode="auto">
            <a:xfrm>
              <a:off x="421417" y="2261407"/>
              <a:ext cx="4426324" cy="7263590"/>
              <a:chOff x="80891" y="3033303"/>
              <a:chExt cx="5100710" cy="6278942"/>
            </a:xfrm>
          </p:grpSpPr>
          <p:pic>
            <p:nvPicPr>
              <p:cNvPr id="89105"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89106" name="Group 29"/>
              <p:cNvGrpSpPr>
                <a:grpSpLocks/>
              </p:cNvGrpSpPr>
              <p:nvPr/>
            </p:nvGrpSpPr>
            <p:grpSpPr bwMode="auto">
              <a:xfrm>
                <a:off x="80891" y="3033303"/>
                <a:ext cx="5100710" cy="6278942"/>
                <a:chOff x="80891" y="3033303"/>
                <a:chExt cx="5100710" cy="6278942"/>
              </a:xfrm>
            </p:grpSpPr>
            <p:sp>
              <p:nvSpPr>
                <p:cNvPr id="65"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6"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7"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8"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9"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70"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71"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89114"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89104" name="TextBox 6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3"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4"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89101"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3269A42A-207C-4B6E-89EF-2F413EA78FD7}" type="slidenum">
              <a:rPr lang="en-US" smtClean="0">
                <a:latin typeface="F_jalal" pitchFamily="2" charset="0"/>
              </a:rPr>
              <a:pPr>
                <a:defRPr/>
              </a:pPr>
              <a:t>86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011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011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0118" name="Group 89"/>
          <p:cNvGrpSpPr>
            <a:grpSpLocks/>
          </p:cNvGrpSpPr>
          <p:nvPr/>
        </p:nvGrpSpPr>
        <p:grpSpPr bwMode="auto">
          <a:xfrm>
            <a:off x="2652713" y="1565275"/>
            <a:ext cx="6781800" cy="1700213"/>
            <a:chOff x="3271996" y="1871643"/>
            <a:chExt cx="9254158" cy="2857520"/>
          </a:xfrm>
        </p:grpSpPr>
        <p:grpSp>
          <p:nvGrpSpPr>
            <p:cNvPr id="90143" name="Group 69"/>
            <p:cNvGrpSpPr>
              <a:grpSpLocks/>
            </p:cNvGrpSpPr>
            <p:nvPr/>
          </p:nvGrpSpPr>
          <p:grpSpPr bwMode="auto">
            <a:xfrm>
              <a:off x="3271996" y="1871643"/>
              <a:ext cx="9254158" cy="2857520"/>
              <a:chOff x="2061660" y="1500172"/>
              <a:chExt cx="7250889" cy="2750367"/>
            </a:xfrm>
          </p:grpSpPr>
          <p:grpSp>
            <p:nvGrpSpPr>
              <p:cNvPr id="90146"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0147"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کاهش زیبایی در نمای ورودی</a:t>
                </a:r>
                <a:endParaRPr lang="en-US" sz="1100">
                  <a:latin typeface="Calibri" pitchFamily="34" charset="0"/>
                  <a:cs typeface="B Nazanin" pitchFamily="2" charset="-78"/>
                </a:endParaRPr>
              </a:p>
            </p:txBody>
          </p:sp>
          <p:sp>
            <p:nvSpPr>
              <p:cNvPr id="90148" name="TextBox 65"/>
              <p:cNvSpPr txBox="1">
                <a:spLocks noChangeArrowheads="1"/>
              </p:cNvSpPr>
              <p:nvPr/>
            </p:nvSpPr>
            <p:spPr bwMode="auto">
              <a:xfrm>
                <a:off x="2227033" y="3494849"/>
                <a:ext cx="4878821" cy="447911"/>
              </a:xfrm>
              <a:prstGeom prst="rect">
                <a:avLst/>
              </a:prstGeom>
              <a:noFill/>
              <a:ln w="9525">
                <a:noFill/>
                <a:miter lim="800000"/>
                <a:headEnd/>
                <a:tailEnd/>
              </a:ln>
            </p:spPr>
            <p:txBody>
              <a:bodyPr>
                <a:spAutoFit/>
              </a:bodyPr>
              <a:lstStyle/>
              <a:p>
                <a:r>
                  <a:rPr lang="fa-IR" sz="1200">
                    <a:latin typeface="Calibri" pitchFamily="34" charset="0"/>
                    <a:cs typeface="B Nazanin" pitchFamily="2" charset="-78"/>
                  </a:rPr>
                  <a:t>برداشتن تابلو از محل موجود و نصب در مکان مناسب</a:t>
                </a:r>
                <a:endParaRPr lang="en-US" sz="1200">
                  <a:latin typeface="Calibri" pitchFamily="34" charset="0"/>
                  <a:cs typeface="B Nazanin" pitchFamily="2" charset="-78"/>
                </a:endParaRPr>
              </a:p>
            </p:txBody>
          </p:sp>
          <p:sp>
            <p:nvSpPr>
              <p:cNvPr id="90149"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نصب تابلو ی تبلیغاتی در نمای ورودی   </a:t>
                </a:r>
                <a:endParaRPr lang="en-US" sz="1100">
                  <a:latin typeface="Calibri" pitchFamily="34" charset="0"/>
                  <a:cs typeface="B Nazanin" pitchFamily="2" charset="-78"/>
                </a:endParaRPr>
              </a:p>
            </p:txBody>
          </p:sp>
          <p:sp>
            <p:nvSpPr>
              <p:cNvPr id="90150"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انسانی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0119" name="Group 45"/>
          <p:cNvGrpSpPr>
            <a:grpSpLocks/>
          </p:cNvGrpSpPr>
          <p:nvPr/>
        </p:nvGrpSpPr>
        <p:grpSpPr bwMode="auto">
          <a:xfrm>
            <a:off x="2830513" y="3500438"/>
            <a:ext cx="7273925" cy="2571750"/>
            <a:chOff x="3900488" y="4900613"/>
            <a:chExt cx="9401175" cy="3600450"/>
          </a:xfrm>
        </p:grpSpPr>
        <p:pic>
          <p:nvPicPr>
            <p:cNvPr id="90138" name="Picture 22" descr="F:\dorbin2\abas gholi khan\m-j\S7300047.JPG"/>
            <p:cNvPicPr>
              <a:picLocks noChangeAspect="1" noChangeArrowheads="1"/>
            </p:cNvPicPr>
            <p:nvPr/>
          </p:nvPicPr>
          <p:blipFill>
            <a:blip r:embed="rId6"/>
            <a:srcRect/>
            <a:stretch>
              <a:fillRect/>
            </a:stretch>
          </p:blipFill>
          <p:spPr bwMode="auto">
            <a:xfrm>
              <a:off x="3900488" y="5000625"/>
              <a:ext cx="1500187" cy="2000250"/>
            </a:xfrm>
            <a:prstGeom prst="rect">
              <a:avLst/>
            </a:prstGeom>
            <a:noFill/>
            <a:ln w="9525">
              <a:noFill/>
              <a:miter lim="800000"/>
              <a:headEnd/>
              <a:tailEnd/>
            </a:ln>
          </p:spPr>
        </p:pic>
        <p:pic>
          <p:nvPicPr>
            <p:cNvPr id="90139" name="Picture 23" descr="F:\dorbin2\abas gholi khan\m-j\S7300163.JPG"/>
            <p:cNvPicPr>
              <a:picLocks noChangeAspect="1" noChangeArrowheads="1"/>
            </p:cNvPicPr>
            <p:nvPr/>
          </p:nvPicPr>
          <p:blipFill>
            <a:blip r:embed="rId7"/>
            <a:srcRect/>
            <a:stretch>
              <a:fillRect/>
            </a:stretch>
          </p:blipFill>
          <p:spPr bwMode="auto">
            <a:xfrm>
              <a:off x="5700713" y="5000625"/>
              <a:ext cx="1900237" cy="1423988"/>
            </a:xfrm>
            <a:prstGeom prst="rect">
              <a:avLst/>
            </a:prstGeom>
            <a:noFill/>
            <a:ln w="9525">
              <a:noFill/>
              <a:miter lim="800000"/>
              <a:headEnd/>
              <a:tailEnd/>
            </a:ln>
          </p:spPr>
        </p:pic>
        <p:pic>
          <p:nvPicPr>
            <p:cNvPr id="90140" name="Picture 24" descr="F:\dorbin2\abas gholi khan\m-j\S7300195.JPG"/>
            <p:cNvPicPr>
              <a:picLocks noChangeAspect="1" noChangeArrowheads="1"/>
            </p:cNvPicPr>
            <p:nvPr/>
          </p:nvPicPr>
          <p:blipFill>
            <a:blip r:embed="rId8"/>
            <a:srcRect/>
            <a:stretch>
              <a:fillRect/>
            </a:stretch>
          </p:blipFill>
          <p:spPr bwMode="auto">
            <a:xfrm>
              <a:off x="5500688" y="6721475"/>
              <a:ext cx="2200275" cy="1651000"/>
            </a:xfrm>
            <a:prstGeom prst="rect">
              <a:avLst/>
            </a:prstGeom>
            <a:noFill/>
            <a:ln w="9525">
              <a:noFill/>
              <a:miter lim="800000"/>
              <a:headEnd/>
              <a:tailEnd/>
            </a:ln>
          </p:spPr>
        </p:pic>
        <p:pic>
          <p:nvPicPr>
            <p:cNvPr id="90141" name="Picture 3" descr="E:\memari\maremat\abas gholekhan\ax1\پلان مدرسه طبقه اول.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7700963" y="4900613"/>
              <a:ext cx="5600700" cy="3600450"/>
            </a:xfrm>
            <a:prstGeom prst="rect">
              <a:avLst/>
            </a:prstGeom>
            <a:noFill/>
            <a:ln w="9525">
              <a:noFill/>
              <a:miter lim="800000"/>
              <a:headEnd/>
              <a:tailEnd/>
            </a:ln>
          </p:spPr>
        </p:pic>
        <p:sp>
          <p:nvSpPr>
            <p:cNvPr id="51" name="Rectangle 50"/>
            <p:cNvSpPr/>
            <p:nvPr/>
          </p:nvSpPr>
          <p:spPr bwMode="auto">
            <a:xfrm rot="5400000">
              <a:off x="11008551" y="6765145"/>
              <a:ext cx="2071702" cy="142876"/>
            </a:xfrm>
            <a:prstGeom prst="rect">
              <a:avLst/>
            </a:prstGeom>
            <a:solidFill>
              <a:srgbClr val="FF0000"/>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1">
              <a:schemeClr val="accent5"/>
            </a:lnRef>
            <a:fillRef idx="3">
              <a:schemeClr val="accent5"/>
            </a:fillRef>
            <a:effectRef idx="2">
              <a:schemeClr val="accent5"/>
            </a:effectRef>
            <a:fontRef idx="minor">
              <a:schemeClr val="lt1"/>
            </a:fontRef>
          </p:style>
          <p:txBody>
            <a:bodyPr lIns="128016" tIns="64008" rIns="128016" bIns="64008" rtlCol="1"/>
            <a:lstStyle/>
            <a:p>
              <a:pPr algn="l" defTabSz="957816" rtl="0" fontAlgn="auto">
                <a:spcBef>
                  <a:spcPts val="0"/>
                </a:spcBef>
                <a:spcAft>
                  <a:spcPts val="0"/>
                </a:spcAft>
                <a:defRPr/>
              </a:pPr>
              <a:endParaRPr lang="fa-IR" dirty="0">
                <a:solidFill>
                  <a:schemeClr val="tx1"/>
                </a:solidFill>
                <a:latin typeface="Arial" pitchFamily="34" charset="0"/>
              </a:endParaRPr>
            </a:p>
          </p:txBody>
        </p:sp>
      </p:grpSp>
      <p:pic>
        <p:nvPicPr>
          <p:cNvPr id="90120" name="Picture 51" descr="Picture4.jpg"/>
          <p:cNvPicPr>
            <a:picLocks noChangeAspect="1"/>
          </p:cNvPicPr>
          <p:nvPr/>
        </p:nvPicPr>
        <p:blipFill>
          <a:blip r:embed="rId10"/>
          <a:srcRect/>
          <a:stretch>
            <a:fillRect/>
          </a:stretch>
        </p:blipFill>
        <p:spPr bwMode="auto">
          <a:xfrm>
            <a:off x="0" y="0"/>
            <a:ext cx="838200" cy="604838"/>
          </a:xfrm>
          <a:prstGeom prst="rect">
            <a:avLst/>
          </a:prstGeom>
          <a:noFill/>
          <a:ln w="9525">
            <a:noFill/>
            <a:miter lim="800000"/>
            <a:headEnd/>
            <a:tailEnd/>
          </a:ln>
        </p:spPr>
      </p:pic>
      <p:grpSp>
        <p:nvGrpSpPr>
          <p:cNvPr id="90121" name="Group 53"/>
          <p:cNvGrpSpPr>
            <a:grpSpLocks/>
          </p:cNvGrpSpPr>
          <p:nvPr/>
        </p:nvGrpSpPr>
        <p:grpSpPr bwMode="auto">
          <a:xfrm>
            <a:off x="325438" y="1616075"/>
            <a:ext cx="3425825" cy="5187950"/>
            <a:chOff x="421417" y="2261407"/>
            <a:chExt cx="4426324" cy="7263590"/>
          </a:xfrm>
        </p:grpSpPr>
        <p:grpSp>
          <p:nvGrpSpPr>
            <p:cNvPr id="90126" name="Group 82"/>
            <p:cNvGrpSpPr>
              <a:grpSpLocks/>
            </p:cNvGrpSpPr>
            <p:nvPr/>
          </p:nvGrpSpPr>
          <p:grpSpPr bwMode="auto">
            <a:xfrm>
              <a:off x="421417" y="2261407"/>
              <a:ext cx="4426324" cy="7263590"/>
              <a:chOff x="80891" y="3033303"/>
              <a:chExt cx="5100710" cy="6278942"/>
            </a:xfrm>
          </p:grpSpPr>
          <p:pic>
            <p:nvPicPr>
              <p:cNvPr id="90128" name="Picture 6" descr="C:\Documents and Settings\fahime\My Documents\My Pictures\p1.jpg"/>
              <p:cNvPicPr>
                <a:picLocks noChangeAspect="1" noChangeArrowheads="1"/>
              </p:cNvPicPr>
              <p:nvPr/>
            </p:nvPicPr>
            <p:blipFill>
              <a:blip r:embed="rId11">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0129" name="Group 29"/>
              <p:cNvGrpSpPr>
                <a:grpSpLocks/>
              </p:cNvGrpSpPr>
              <p:nvPr/>
            </p:nvGrpSpPr>
            <p:grpSpPr bwMode="auto">
              <a:xfrm>
                <a:off x="80891" y="3033303"/>
                <a:ext cx="5100710" cy="6278942"/>
                <a:chOff x="80891" y="3033303"/>
                <a:chExt cx="5100710" cy="6278942"/>
              </a:xfrm>
            </p:grpSpPr>
            <p:sp>
              <p:nvSpPr>
                <p:cNvPr id="6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0137" name="Picture 4" descr="C:\Documents and Settings\fahime\My Documents\My Pictures\66.jpg"/>
                <p:cNvPicPr>
                  <a:picLocks noChangeAspect="1" noChangeArrowheads="1"/>
                </p:cNvPicPr>
                <p:nvPr/>
              </p:nvPicPr>
              <p:blipFill>
                <a:blip r:embed="rId12">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0127" name="TextBox 56"/>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0124" name="Picture 52" descr="Picture15.jpg"/>
          <p:cNvPicPr>
            <a:picLocks noChangeAspect="1"/>
          </p:cNvPicPr>
          <p:nvPr/>
        </p:nvPicPr>
        <p:blipFill>
          <a:blip r:embed="rId13"/>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2" name="Slide Number Placeholder 36"/>
          <p:cNvSpPr>
            <a:spLocks noGrp="1"/>
          </p:cNvSpPr>
          <p:nvPr>
            <p:ph type="sldNum" sz="quarter" idx="12"/>
          </p:nvPr>
        </p:nvSpPr>
        <p:spPr>
          <a:xfrm>
            <a:off x="3525838" y="6438900"/>
            <a:ext cx="2311400" cy="365125"/>
          </a:xfrm>
        </p:spPr>
        <p:txBody>
          <a:bodyPr/>
          <a:lstStyle/>
          <a:p>
            <a:pPr>
              <a:defRPr/>
            </a:pPr>
            <a:fld id="{3E9A0FAF-AFEB-4465-BA01-44D6426EE7B9}" type="slidenum">
              <a:rPr lang="en-US" smtClean="0">
                <a:latin typeface="F_jalal" pitchFamily="2" charset="0"/>
              </a:rPr>
              <a:pPr>
                <a:defRPr/>
              </a:pPr>
              <a:t>87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113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114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1142" name="Group 89"/>
          <p:cNvGrpSpPr>
            <a:grpSpLocks/>
          </p:cNvGrpSpPr>
          <p:nvPr/>
        </p:nvGrpSpPr>
        <p:grpSpPr bwMode="auto">
          <a:xfrm>
            <a:off x="2652713" y="1565275"/>
            <a:ext cx="6781800" cy="1700213"/>
            <a:chOff x="3271996" y="1871643"/>
            <a:chExt cx="9254158" cy="2857520"/>
          </a:xfrm>
        </p:grpSpPr>
        <p:grpSp>
          <p:nvGrpSpPr>
            <p:cNvPr id="91166" name="Group 69"/>
            <p:cNvGrpSpPr>
              <a:grpSpLocks/>
            </p:cNvGrpSpPr>
            <p:nvPr/>
          </p:nvGrpSpPr>
          <p:grpSpPr bwMode="auto">
            <a:xfrm>
              <a:off x="3271996" y="1871643"/>
              <a:ext cx="9254158" cy="2857520"/>
              <a:chOff x="2061660" y="1500172"/>
              <a:chExt cx="7250889" cy="2750367"/>
            </a:xfrm>
          </p:grpSpPr>
          <p:grpSp>
            <p:nvGrpSpPr>
              <p:cNvPr id="91169"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1170"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عبور لوله گاز از داخل دیوار بنا</a:t>
                </a:r>
                <a:endParaRPr lang="en-US" sz="1100">
                  <a:latin typeface="Calibri" pitchFamily="34" charset="0"/>
                  <a:cs typeface="B Nazanin" pitchFamily="2" charset="-78"/>
                </a:endParaRPr>
              </a:p>
            </p:txBody>
          </p:sp>
          <p:sp>
            <p:nvSpPr>
              <p:cNvPr id="91171" name="TextBox 65"/>
              <p:cNvSpPr txBox="1">
                <a:spLocks noChangeArrowheads="1"/>
              </p:cNvSpPr>
              <p:nvPr/>
            </p:nvSpPr>
            <p:spPr bwMode="auto">
              <a:xfrm>
                <a:off x="2227033" y="3494849"/>
                <a:ext cx="4878821"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 کشیدن لوله گاز از داخل دیوار و گذاشتن اجر های ریخته شده وانتقال لوله ها ی تاسیساتی از قسمت گربه رو .</a:t>
                </a:r>
                <a:endParaRPr lang="en-US" sz="1100">
                  <a:latin typeface="Calibri" pitchFamily="34" charset="0"/>
                  <a:cs typeface="B Nazanin" pitchFamily="2" charset="-78"/>
                </a:endParaRPr>
              </a:p>
            </p:txBody>
          </p:sp>
          <p:sp>
            <p:nvSpPr>
              <p:cNvPr id="91172"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(تخریب دیوار برای لوله کشی گاز در ایوان ورودی)</a:t>
                </a:r>
                <a:endParaRPr lang="en-US" sz="1100">
                  <a:latin typeface="Calibri" pitchFamily="34" charset="0"/>
                  <a:cs typeface="B Nazanin" pitchFamily="2" charset="-78"/>
                </a:endParaRPr>
              </a:p>
            </p:txBody>
          </p:sp>
          <p:sp>
            <p:nvSpPr>
              <p:cNvPr id="91173"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1143" name="Group 45"/>
          <p:cNvGrpSpPr>
            <a:grpSpLocks/>
          </p:cNvGrpSpPr>
          <p:nvPr/>
        </p:nvGrpSpPr>
        <p:grpSpPr bwMode="auto">
          <a:xfrm>
            <a:off x="3419475" y="3265488"/>
            <a:ext cx="6294438" cy="2786062"/>
            <a:chOff x="4667250" y="4900613"/>
            <a:chExt cx="8134350" cy="3900487"/>
          </a:xfrm>
        </p:grpSpPr>
        <p:pic>
          <p:nvPicPr>
            <p:cNvPr id="91162"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200900" y="4900613"/>
              <a:ext cx="5600700" cy="3600450"/>
            </a:xfrm>
            <a:prstGeom prst="rect">
              <a:avLst/>
            </a:prstGeom>
            <a:noFill/>
            <a:ln w="9525">
              <a:noFill/>
              <a:miter lim="800000"/>
              <a:headEnd/>
              <a:tailEnd/>
            </a:ln>
          </p:spPr>
        </p:pic>
        <p:sp>
          <p:nvSpPr>
            <p:cNvPr id="91163" name="Oval 72"/>
            <p:cNvSpPr>
              <a:spLocks noChangeArrowheads="1"/>
            </p:cNvSpPr>
            <p:nvPr/>
          </p:nvSpPr>
          <p:spPr bwMode="auto">
            <a:xfrm>
              <a:off x="10907713" y="6407150"/>
              <a:ext cx="593725" cy="593725"/>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91164" name="Picture 28" descr="S7305039.JPG"/>
            <p:cNvPicPr>
              <a:picLocks noChangeAspect="1"/>
            </p:cNvPicPr>
            <p:nvPr/>
          </p:nvPicPr>
          <p:blipFill>
            <a:blip r:embed="rId7"/>
            <a:srcRect/>
            <a:stretch>
              <a:fillRect/>
            </a:stretch>
          </p:blipFill>
          <p:spPr bwMode="auto">
            <a:xfrm>
              <a:off x="4667250" y="7200900"/>
              <a:ext cx="2135188" cy="1600200"/>
            </a:xfrm>
            <a:prstGeom prst="rect">
              <a:avLst/>
            </a:prstGeom>
            <a:noFill/>
            <a:ln w="9525">
              <a:noFill/>
              <a:miter lim="800000"/>
              <a:headEnd/>
              <a:tailEnd/>
            </a:ln>
          </p:spPr>
        </p:pic>
        <p:pic>
          <p:nvPicPr>
            <p:cNvPr id="91165" name="Picture 29" descr="S7305042.JPG"/>
            <p:cNvPicPr>
              <a:picLocks noChangeAspect="1"/>
            </p:cNvPicPr>
            <p:nvPr/>
          </p:nvPicPr>
          <p:blipFill>
            <a:blip r:embed="rId8"/>
            <a:srcRect/>
            <a:stretch>
              <a:fillRect/>
            </a:stretch>
          </p:blipFill>
          <p:spPr bwMode="auto">
            <a:xfrm>
              <a:off x="4900613" y="5100638"/>
              <a:ext cx="1524000" cy="2032000"/>
            </a:xfrm>
            <a:prstGeom prst="rect">
              <a:avLst/>
            </a:prstGeom>
            <a:noFill/>
            <a:ln w="9525">
              <a:noFill/>
              <a:miter lim="800000"/>
              <a:headEnd/>
              <a:tailEnd/>
            </a:ln>
          </p:spPr>
        </p:pic>
      </p:grpSp>
      <p:pic>
        <p:nvPicPr>
          <p:cNvPr id="91144" name="Picture 50"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91145" name="Group 51"/>
          <p:cNvGrpSpPr>
            <a:grpSpLocks/>
          </p:cNvGrpSpPr>
          <p:nvPr/>
        </p:nvGrpSpPr>
        <p:grpSpPr bwMode="auto">
          <a:xfrm>
            <a:off x="325438" y="1616075"/>
            <a:ext cx="3425825" cy="5187950"/>
            <a:chOff x="421417" y="2261407"/>
            <a:chExt cx="4426324" cy="7263590"/>
          </a:xfrm>
        </p:grpSpPr>
        <p:grpSp>
          <p:nvGrpSpPr>
            <p:cNvPr id="91150" name="Group 82"/>
            <p:cNvGrpSpPr>
              <a:grpSpLocks/>
            </p:cNvGrpSpPr>
            <p:nvPr/>
          </p:nvGrpSpPr>
          <p:grpSpPr bwMode="auto">
            <a:xfrm>
              <a:off x="421417" y="2261407"/>
              <a:ext cx="4426324" cy="7263590"/>
              <a:chOff x="80891" y="3033303"/>
              <a:chExt cx="5100710" cy="6278942"/>
            </a:xfrm>
          </p:grpSpPr>
          <p:pic>
            <p:nvPicPr>
              <p:cNvPr id="91152"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1153" name="Group 29"/>
              <p:cNvGrpSpPr>
                <a:grpSpLocks/>
              </p:cNvGrpSpPr>
              <p:nvPr/>
            </p:nvGrpSpPr>
            <p:grpSpPr bwMode="auto">
              <a:xfrm>
                <a:off x="80891" y="3033303"/>
                <a:ext cx="5100710" cy="6278942"/>
                <a:chOff x="80891" y="3033303"/>
                <a:chExt cx="5100710" cy="6278942"/>
              </a:xfrm>
            </p:grpSpPr>
            <p:sp>
              <p:nvSpPr>
                <p:cNvPr id="5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1161"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1151"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8"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1148"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B6FEB5BD-D1ED-4539-93B5-146DD5140F9A}" type="slidenum">
              <a:rPr lang="en-US" smtClean="0">
                <a:latin typeface="F_jalal" pitchFamily="2" charset="0"/>
              </a:rPr>
              <a:pPr>
                <a:defRPr/>
              </a:pPr>
              <a:t>88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216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216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2166" name="Group 89"/>
          <p:cNvGrpSpPr>
            <a:grpSpLocks/>
          </p:cNvGrpSpPr>
          <p:nvPr/>
        </p:nvGrpSpPr>
        <p:grpSpPr bwMode="auto">
          <a:xfrm>
            <a:off x="2652713" y="1565275"/>
            <a:ext cx="6781800" cy="1700213"/>
            <a:chOff x="3271996" y="1871643"/>
            <a:chExt cx="9254158" cy="2857520"/>
          </a:xfrm>
        </p:grpSpPr>
        <p:grpSp>
          <p:nvGrpSpPr>
            <p:cNvPr id="92192" name="Group 69"/>
            <p:cNvGrpSpPr>
              <a:grpSpLocks/>
            </p:cNvGrpSpPr>
            <p:nvPr/>
          </p:nvGrpSpPr>
          <p:grpSpPr bwMode="auto">
            <a:xfrm>
              <a:off x="3271996" y="1871643"/>
              <a:ext cx="9254158" cy="2857520"/>
              <a:chOff x="2061660" y="1500172"/>
              <a:chExt cx="7250889" cy="2750367"/>
            </a:xfrm>
          </p:grpSpPr>
          <p:grpSp>
            <p:nvGrpSpPr>
              <p:cNvPr id="92195"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2196"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رطوبت صعودی </a:t>
                </a:r>
                <a:endParaRPr lang="en-US" sz="1100">
                  <a:latin typeface="Calibri" pitchFamily="34" charset="0"/>
                  <a:cs typeface="B Nazanin" pitchFamily="2" charset="-78"/>
                </a:endParaRPr>
              </a:p>
            </p:txBody>
          </p:sp>
          <p:sp>
            <p:nvSpPr>
              <p:cNvPr id="92197" name="TextBox 65"/>
              <p:cNvSpPr txBox="1">
                <a:spLocks noChangeArrowheads="1"/>
              </p:cNvSpPr>
              <p:nvPr/>
            </p:nvSpPr>
            <p:spPr bwMode="auto">
              <a:xfrm>
                <a:off x="2227033" y="3494849"/>
                <a:ext cx="4878821"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ایجاد ناکش – عبور لوله های آب از داخل ناکش- استفاده از کف کاذب و دیوار کاذب در سقف . کف حمام بعنوان کفسازی - </a:t>
                </a:r>
              </a:p>
            </p:txBody>
          </p:sp>
          <p:sp>
            <p:nvSpPr>
              <p:cNvPr id="92198" name="TextBox 66"/>
              <p:cNvSpPr txBox="1">
                <a:spLocks noChangeArrowheads="1"/>
              </p:cNvSpPr>
              <p:nvPr/>
            </p:nvSpPr>
            <p:spPr bwMode="auto">
              <a:xfrm>
                <a:off x="2227033" y="1631145"/>
                <a:ext cx="4885978" cy="696750"/>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 ریختن کاشی ها و انتقال رطوبت به قسمت های بالا تر – عبور لوله آب از جلوی در حمام  </a:t>
                </a:r>
                <a:endParaRPr lang="en-US" sz="1100">
                  <a:latin typeface="Calibri" pitchFamily="34" charset="0"/>
                  <a:cs typeface="B Nazanin" pitchFamily="2" charset="-78"/>
                </a:endParaRPr>
              </a:p>
            </p:txBody>
          </p:sp>
          <p:sp>
            <p:nvSpPr>
              <p:cNvPr id="92199"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  فیزیکی - رطوبتی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2167" name="Group 45"/>
          <p:cNvGrpSpPr>
            <a:grpSpLocks/>
          </p:cNvGrpSpPr>
          <p:nvPr/>
        </p:nvGrpSpPr>
        <p:grpSpPr bwMode="auto">
          <a:xfrm>
            <a:off x="3125788" y="3500438"/>
            <a:ext cx="6721475" cy="2836862"/>
            <a:chOff x="4614863" y="4900613"/>
            <a:chExt cx="8686800" cy="3971925"/>
          </a:xfrm>
        </p:grpSpPr>
        <p:pic>
          <p:nvPicPr>
            <p:cNvPr id="92186"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00963" y="4900613"/>
              <a:ext cx="5600700" cy="3600450"/>
            </a:xfrm>
            <a:prstGeom prst="rect">
              <a:avLst/>
            </a:prstGeom>
            <a:noFill/>
            <a:ln w="9525">
              <a:noFill/>
              <a:miter lim="800000"/>
              <a:headEnd/>
              <a:tailEnd/>
            </a:ln>
          </p:spPr>
        </p:pic>
        <p:sp>
          <p:nvSpPr>
            <p:cNvPr id="92187" name="Oval 72"/>
            <p:cNvSpPr>
              <a:spLocks noChangeArrowheads="1"/>
            </p:cNvSpPr>
            <p:nvPr/>
          </p:nvSpPr>
          <p:spPr bwMode="auto">
            <a:xfrm>
              <a:off x="11522075" y="7254875"/>
              <a:ext cx="593725" cy="593725"/>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92188" name="Picture 22" descr="F:\dorbin2\abas gholi khan\m-j\S7305202.JPG"/>
            <p:cNvPicPr>
              <a:picLocks noChangeAspect="1" noChangeArrowheads="1"/>
            </p:cNvPicPr>
            <p:nvPr/>
          </p:nvPicPr>
          <p:blipFill>
            <a:blip r:embed="rId7"/>
            <a:srcRect/>
            <a:stretch>
              <a:fillRect/>
            </a:stretch>
          </p:blipFill>
          <p:spPr bwMode="auto">
            <a:xfrm>
              <a:off x="4614863" y="7015163"/>
              <a:ext cx="1392237" cy="1857375"/>
            </a:xfrm>
            <a:prstGeom prst="rect">
              <a:avLst/>
            </a:prstGeom>
            <a:noFill/>
            <a:ln w="9525">
              <a:noFill/>
              <a:miter lim="800000"/>
              <a:headEnd/>
              <a:tailEnd/>
            </a:ln>
          </p:spPr>
        </p:pic>
        <p:pic>
          <p:nvPicPr>
            <p:cNvPr id="92189" name="Picture 23" descr="F:\dorbin2\abas gholi khan\m-j\S7305203.JPG"/>
            <p:cNvPicPr>
              <a:picLocks noChangeAspect="1" noChangeArrowheads="1"/>
            </p:cNvPicPr>
            <p:nvPr/>
          </p:nvPicPr>
          <p:blipFill>
            <a:blip r:embed="rId8"/>
            <a:srcRect/>
            <a:stretch>
              <a:fillRect/>
            </a:stretch>
          </p:blipFill>
          <p:spPr bwMode="auto">
            <a:xfrm>
              <a:off x="6186488" y="7158038"/>
              <a:ext cx="1857375" cy="1393825"/>
            </a:xfrm>
            <a:prstGeom prst="rect">
              <a:avLst/>
            </a:prstGeom>
            <a:noFill/>
            <a:ln w="9525">
              <a:noFill/>
              <a:miter lim="800000"/>
              <a:headEnd/>
              <a:tailEnd/>
            </a:ln>
          </p:spPr>
        </p:pic>
        <p:pic>
          <p:nvPicPr>
            <p:cNvPr id="92190" name="Picture 33" descr="S7300062.JPG"/>
            <p:cNvPicPr>
              <a:picLocks noChangeAspect="1"/>
            </p:cNvPicPr>
            <p:nvPr/>
          </p:nvPicPr>
          <p:blipFill>
            <a:blip r:embed="rId9"/>
            <a:srcRect/>
            <a:stretch>
              <a:fillRect/>
            </a:stretch>
          </p:blipFill>
          <p:spPr bwMode="auto">
            <a:xfrm>
              <a:off x="4614863" y="4943475"/>
              <a:ext cx="1398587" cy="1935163"/>
            </a:xfrm>
            <a:prstGeom prst="rect">
              <a:avLst/>
            </a:prstGeom>
            <a:noFill/>
            <a:ln w="9525">
              <a:noFill/>
              <a:miter lim="800000"/>
              <a:headEnd/>
              <a:tailEnd/>
            </a:ln>
          </p:spPr>
        </p:pic>
        <p:pic>
          <p:nvPicPr>
            <p:cNvPr id="52" name="Picture 51" descr="S7300064.JPG"/>
            <p:cNvPicPr>
              <a:picLocks noChangeAspect="1"/>
            </p:cNvPicPr>
            <p:nvPr/>
          </p:nvPicPr>
          <p:blipFill>
            <a:blip r:embed="rId10"/>
            <a:stretch>
              <a:fillRect/>
            </a:stretch>
          </p:blipFill>
          <p:spPr>
            <a:xfrm>
              <a:off x="6190551" y="4942843"/>
              <a:ext cx="1423864" cy="1900390"/>
            </a:xfrm>
            <a:prstGeom prst="rect">
              <a:avLst/>
            </a:prstGeom>
            <a:ln>
              <a:noFill/>
            </a:ln>
            <a:effectLst>
              <a:outerShdw blurRad="292100" dist="139700" dir="2700000" algn="tl" rotWithShape="0">
                <a:srgbClr val="333333">
                  <a:alpha val="65000"/>
                </a:srgbClr>
              </a:outerShdw>
            </a:effectLst>
          </p:spPr>
        </p:pic>
      </p:grpSp>
      <p:pic>
        <p:nvPicPr>
          <p:cNvPr id="92168" name="Picture 53" descr="Picture4.jpg"/>
          <p:cNvPicPr>
            <a:picLocks noChangeAspect="1"/>
          </p:cNvPicPr>
          <p:nvPr/>
        </p:nvPicPr>
        <p:blipFill>
          <a:blip r:embed="rId11"/>
          <a:srcRect/>
          <a:stretch>
            <a:fillRect/>
          </a:stretch>
        </p:blipFill>
        <p:spPr bwMode="auto">
          <a:xfrm>
            <a:off x="0" y="0"/>
            <a:ext cx="838200" cy="604838"/>
          </a:xfrm>
          <a:prstGeom prst="rect">
            <a:avLst/>
          </a:prstGeom>
          <a:noFill/>
          <a:ln w="9525">
            <a:noFill/>
            <a:miter lim="800000"/>
            <a:headEnd/>
            <a:tailEnd/>
          </a:ln>
        </p:spPr>
      </p:pic>
      <p:grpSp>
        <p:nvGrpSpPr>
          <p:cNvPr id="92169" name="Group 55"/>
          <p:cNvGrpSpPr>
            <a:grpSpLocks/>
          </p:cNvGrpSpPr>
          <p:nvPr/>
        </p:nvGrpSpPr>
        <p:grpSpPr bwMode="auto">
          <a:xfrm>
            <a:off x="325438" y="1616075"/>
            <a:ext cx="3425825" cy="5187950"/>
            <a:chOff x="421417" y="2261407"/>
            <a:chExt cx="4426324" cy="7263590"/>
          </a:xfrm>
        </p:grpSpPr>
        <p:grpSp>
          <p:nvGrpSpPr>
            <p:cNvPr id="92174" name="Group 82"/>
            <p:cNvGrpSpPr>
              <a:grpSpLocks/>
            </p:cNvGrpSpPr>
            <p:nvPr/>
          </p:nvGrpSpPr>
          <p:grpSpPr bwMode="auto">
            <a:xfrm>
              <a:off x="421417" y="2261407"/>
              <a:ext cx="4426324" cy="7263590"/>
              <a:chOff x="80891" y="3033303"/>
              <a:chExt cx="5100710" cy="6278942"/>
            </a:xfrm>
          </p:grpSpPr>
          <p:pic>
            <p:nvPicPr>
              <p:cNvPr id="92176" name="Picture 6" descr="C:\Documents and Settings\fahime\My Documents\My Pictures\p1.jpg"/>
              <p:cNvPicPr>
                <a:picLocks noChangeAspect="1" noChangeArrowheads="1"/>
              </p:cNvPicPr>
              <p:nvPr/>
            </p:nvPicPr>
            <p:blipFill>
              <a:blip r:embed="rId12">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2177" name="Group 29"/>
              <p:cNvGrpSpPr>
                <a:grpSpLocks/>
              </p:cNvGrpSpPr>
              <p:nvPr/>
            </p:nvGrpSpPr>
            <p:grpSpPr bwMode="auto">
              <a:xfrm>
                <a:off x="80891" y="3033303"/>
                <a:ext cx="5100710" cy="6278942"/>
                <a:chOff x="80891" y="3033303"/>
                <a:chExt cx="5100710" cy="6278942"/>
              </a:xfrm>
            </p:grpSpPr>
            <p:sp>
              <p:nvSpPr>
                <p:cNvPr id="6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2185" name="Picture 4" descr="C:\Documents and Settings\fahime\My Documents\My Pictures\66.jpg"/>
                <p:cNvPicPr>
                  <a:picLocks noChangeAspect="1" noChangeArrowheads="1"/>
                </p:cNvPicPr>
                <p:nvPr/>
              </p:nvPicPr>
              <p:blipFill>
                <a:blip r:embed="rId13">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2175" name="TextBox 5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2172" name="Picture 52" descr="Picture15.jpg"/>
          <p:cNvPicPr>
            <a:picLocks noChangeAspect="1"/>
          </p:cNvPicPr>
          <p:nvPr/>
        </p:nvPicPr>
        <p:blipFill>
          <a:blip r:embed="rId14"/>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9F7DCCBB-05AA-491F-9EC6-703AD19713ED}" type="slidenum">
              <a:rPr lang="en-US" smtClean="0">
                <a:latin typeface="F_jalal" pitchFamily="2" charset="0"/>
              </a:rPr>
              <a:pPr>
                <a:defRPr/>
              </a:pPr>
              <a:t>89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24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24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sp>
        <p:nvSpPr>
          <p:cNvPr id="2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اول : شناخت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a:xfrm>
            <a:off x="4705350" y="1395413"/>
            <a:ext cx="5495925" cy="563562"/>
          </a:xfrm>
          <a:prstGeom prst="rect">
            <a:avLst/>
          </a:prstGeom>
        </p:spPr>
        <p:txBody>
          <a:bodyPr lIns="95747" tIns="47875" rIns="95747" bIns="47875"/>
          <a:lstStyle/>
          <a:p>
            <a:pPr algn="l" defTabSz="957011" rtl="0" fontAlgn="auto">
              <a:spcBef>
                <a:spcPts val="0"/>
              </a:spcBef>
              <a:spcAft>
                <a:spcPts val="0"/>
              </a:spcAft>
              <a:defRPr/>
            </a:pPr>
            <a:r>
              <a:rPr lang="fa-IR" sz="1500" b="1" kern="0" dirty="0">
                <a:latin typeface="+mj-lt"/>
                <a:ea typeface="+mj-ea"/>
                <a:cs typeface="B Nazanin" pitchFamily="2" charset="-78"/>
              </a:rPr>
              <a:t>نقشه روند شکل گیری و توسعه شهر مشهد در دوره مختلف تاریخی</a:t>
            </a:r>
            <a:endParaRPr lang="en-US" sz="1500" b="1" kern="0" dirty="0">
              <a:latin typeface="+mj-lt"/>
              <a:ea typeface="+mj-ea"/>
              <a:cs typeface="B Nazanin" pitchFamily="2" charset="-78"/>
            </a:endParaRPr>
          </a:p>
        </p:txBody>
      </p:sp>
      <p:pic>
        <p:nvPicPr>
          <p:cNvPr id="10248" name="Picture 8" descr="L:\123.JPG"/>
          <p:cNvPicPr>
            <a:picLocks noChangeAspect="1" noChangeArrowheads="1"/>
          </p:cNvPicPr>
          <p:nvPr/>
        </p:nvPicPr>
        <p:blipFill>
          <a:blip r:embed="rId5">
            <a:clrChange>
              <a:clrFrom>
                <a:srgbClr val="000000"/>
              </a:clrFrom>
              <a:clrTo>
                <a:srgbClr val="000000">
                  <a:alpha val="0"/>
                </a:srgbClr>
              </a:clrTo>
            </a:clrChange>
            <a:lum bright="10000" contrast="20000"/>
          </a:blip>
          <a:srcRect/>
          <a:stretch>
            <a:fillRect/>
          </a:stretch>
        </p:blipFill>
        <p:spPr bwMode="auto">
          <a:xfrm>
            <a:off x="4410075" y="1874838"/>
            <a:ext cx="3546475" cy="4003675"/>
          </a:xfrm>
          <a:prstGeom prst="rect">
            <a:avLst/>
          </a:prstGeom>
          <a:noFill/>
          <a:ln w="9525">
            <a:noFill/>
            <a:miter lim="800000"/>
            <a:headEnd/>
            <a:tailEnd/>
          </a:ln>
        </p:spPr>
      </p:pic>
      <p:pic>
        <p:nvPicPr>
          <p:cNvPr id="10249" name="Picture 35"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10250" name="Group 29"/>
          <p:cNvGrpSpPr>
            <a:grpSpLocks/>
          </p:cNvGrpSpPr>
          <p:nvPr/>
        </p:nvGrpSpPr>
        <p:grpSpPr bwMode="auto">
          <a:xfrm>
            <a:off x="325438" y="1616075"/>
            <a:ext cx="3425825" cy="5187950"/>
            <a:chOff x="421417" y="2261407"/>
            <a:chExt cx="4426324" cy="7263590"/>
          </a:xfrm>
        </p:grpSpPr>
        <p:grpSp>
          <p:nvGrpSpPr>
            <p:cNvPr id="10255" name="Group 82"/>
            <p:cNvGrpSpPr>
              <a:grpSpLocks/>
            </p:cNvGrpSpPr>
            <p:nvPr/>
          </p:nvGrpSpPr>
          <p:grpSpPr bwMode="auto">
            <a:xfrm>
              <a:off x="421417" y="2261407"/>
              <a:ext cx="4426324" cy="7263590"/>
              <a:chOff x="80891" y="3033303"/>
              <a:chExt cx="5100710" cy="6278942"/>
            </a:xfrm>
          </p:grpSpPr>
          <p:pic>
            <p:nvPicPr>
              <p:cNvPr id="10257"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258" name="Group 29"/>
              <p:cNvGrpSpPr>
                <a:grpSpLocks/>
              </p:cNvGrpSpPr>
              <p:nvPr/>
            </p:nvGrpSpPr>
            <p:grpSpPr bwMode="auto">
              <a:xfrm>
                <a:off x="80891" y="3033303"/>
                <a:ext cx="5100710" cy="6278942"/>
                <a:chOff x="80891" y="3033303"/>
                <a:chExt cx="5100710" cy="6278942"/>
              </a:xfrm>
            </p:grpSpPr>
            <p:sp>
              <p:nvSpPr>
                <p:cNvPr id="37"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38"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39"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0"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1"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3"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265"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256" name="TextBox 31"/>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28" name="Rectangle 2"/>
          <p:cNvSpPr txBox="1">
            <a:spLocks noChangeArrowheads="1"/>
          </p:cNvSpPr>
          <p:nvPr/>
        </p:nvSpPr>
        <p:spPr>
          <a:xfrm>
            <a:off x="649288" y="4976813"/>
            <a:ext cx="1771650" cy="617537"/>
          </a:xfrm>
          <a:prstGeom prst="rect">
            <a:avLst/>
          </a:prstGeom>
        </p:spPr>
        <p:txBody>
          <a:bodyPr lIns="95710" tIns="47856" rIns="95710" bIns="47856" anchor="ctr"/>
          <a:lstStyle/>
          <a:p>
            <a:pPr algn="ctr" defTabSz="957011" fontAlgn="auto">
              <a:lnSpc>
                <a:spcPct val="150000"/>
              </a:lnSpc>
              <a:spcAft>
                <a:spcPts val="0"/>
              </a:spcAft>
              <a:defRPr/>
            </a:pPr>
            <a:r>
              <a:rPr lang="fa-IR" sz="800" b="1" spc="224" dirty="0">
                <a:latin typeface="+mj-lt"/>
                <a:ea typeface="+mj-ea"/>
                <a:cs typeface="B Nazanin" pitchFamily="2" charset="-78"/>
              </a:rPr>
              <a:t>زمستان 88</a:t>
            </a:r>
          </a:p>
        </p:txBody>
      </p:sp>
      <p:pic>
        <p:nvPicPr>
          <p:cNvPr id="10252" name="Picture 52" descr="Picture15.jpg"/>
          <p:cNvPicPr>
            <a:picLocks noChangeAspect="1"/>
          </p:cNvPicPr>
          <p:nvPr/>
        </p:nvPicPr>
        <p:blipFill>
          <a:blip r:embed="rId9"/>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4" name="Slide Number Placeholder 36"/>
          <p:cNvSpPr>
            <a:spLocks noGrp="1"/>
          </p:cNvSpPr>
          <p:nvPr>
            <p:ph type="sldNum" sz="quarter" idx="12"/>
          </p:nvPr>
        </p:nvSpPr>
        <p:spPr>
          <a:xfrm>
            <a:off x="3478213" y="6438900"/>
            <a:ext cx="2312987" cy="365125"/>
          </a:xfrm>
        </p:spPr>
        <p:txBody>
          <a:bodyPr/>
          <a:lstStyle/>
          <a:p>
            <a:pPr>
              <a:defRPr/>
            </a:pPr>
            <a:fld id="{C141EC43-10C6-4956-907C-6075693105E0}" type="slidenum">
              <a:rPr lang="en-US" smtClean="0">
                <a:latin typeface="F_jalal" pitchFamily="2" charset="0"/>
              </a:rPr>
              <a:pPr>
                <a:defRPr/>
              </a:pPr>
              <a:t>9</a:t>
            </a:fld>
            <a:endParaRPr lang="en-US" dirty="0">
              <a:latin typeface="F_jalal" pitchFamily="2" charset="0"/>
            </a:endParaRPr>
          </a:p>
        </p:txBody>
      </p:sp>
      <p:sp>
        <p:nvSpPr>
          <p:cNvPr id="29" name="Text Box 35"/>
          <p:cNvSpPr txBox="1">
            <a:spLocks noChangeArrowheads="1"/>
          </p:cNvSpPr>
          <p:nvPr/>
        </p:nvSpPr>
        <p:spPr bwMode="auto">
          <a:xfrm>
            <a:off x="6545263" y="544513"/>
            <a:ext cx="3597275" cy="300037"/>
          </a:xfrm>
          <a:prstGeom prst="rect">
            <a:avLst/>
          </a:prstGeom>
          <a:noFill/>
          <a:ln w="9525">
            <a:noFill/>
            <a:miter lim="800000"/>
            <a:headEnd/>
            <a:tailEnd/>
          </a:ln>
          <a:effectLst/>
        </p:spPr>
        <p:txBody>
          <a:bodyPr lIns="68367" tIns="34184" rIns="68367" bIns="34184">
            <a:spAutoFit/>
          </a:bodyPr>
          <a:lstStyle/>
          <a:p>
            <a:pPr algn="ctr" defTabSz="957011"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ویژگی های طبیعی و جغرافیایی </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318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318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3190" name="Group 89"/>
          <p:cNvGrpSpPr>
            <a:grpSpLocks/>
          </p:cNvGrpSpPr>
          <p:nvPr/>
        </p:nvGrpSpPr>
        <p:grpSpPr bwMode="auto">
          <a:xfrm>
            <a:off x="2652713" y="1565275"/>
            <a:ext cx="6781800" cy="1700213"/>
            <a:chOff x="3271996" y="1871643"/>
            <a:chExt cx="9254158" cy="2857520"/>
          </a:xfrm>
        </p:grpSpPr>
        <p:grpSp>
          <p:nvGrpSpPr>
            <p:cNvPr id="93214" name="Group 69"/>
            <p:cNvGrpSpPr>
              <a:grpSpLocks/>
            </p:cNvGrpSpPr>
            <p:nvPr/>
          </p:nvGrpSpPr>
          <p:grpSpPr bwMode="auto">
            <a:xfrm>
              <a:off x="3271996" y="1871643"/>
              <a:ext cx="9254158" cy="2857520"/>
              <a:chOff x="2061660" y="1500172"/>
              <a:chExt cx="7250889" cy="2750367"/>
            </a:xfrm>
          </p:grpSpPr>
          <p:grpSp>
            <p:nvGrpSpPr>
              <p:cNvPr id="93217"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3218"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رطوبت صعودی و مرمت نا درست </a:t>
                </a:r>
                <a:endParaRPr lang="en-US" sz="1100">
                  <a:latin typeface="Calibri" pitchFamily="34" charset="0"/>
                  <a:cs typeface="B Nazanin" pitchFamily="2" charset="-78"/>
                </a:endParaRPr>
              </a:p>
            </p:txBody>
          </p:sp>
          <p:sp>
            <p:nvSpPr>
              <p:cNvPr id="93219" name="TextBox 65"/>
              <p:cNvSpPr txBox="1">
                <a:spLocks noChangeArrowheads="1"/>
              </p:cNvSpPr>
              <p:nvPr/>
            </p:nvSpPr>
            <p:spPr bwMode="auto">
              <a:xfrm>
                <a:off x="2227033" y="3494849"/>
                <a:ext cx="4878821"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ایجاد گربه رو  و جداسازی اندود سیمان از روی دیوار</a:t>
                </a:r>
                <a:endParaRPr lang="en-US" sz="1100">
                  <a:latin typeface="Calibri" pitchFamily="34" charset="0"/>
                  <a:cs typeface="B Nazanin" pitchFamily="2" charset="-78"/>
                </a:endParaRPr>
              </a:p>
            </p:txBody>
          </p:sp>
          <p:sp>
            <p:nvSpPr>
              <p:cNvPr id="93220"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(ظهور لکه های رطوبتی بر روی دیوارداخلی در قسمت شرقی )</a:t>
                </a:r>
                <a:endParaRPr lang="en-US" sz="1100">
                  <a:latin typeface="Calibri" pitchFamily="34" charset="0"/>
                  <a:cs typeface="B Nazanin" pitchFamily="2" charset="-78"/>
                </a:endParaRPr>
              </a:p>
            </p:txBody>
          </p:sp>
          <p:sp>
            <p:nvSpPr>
              <p:cNvPr id="93221"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_رطوبت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3191" name="Group 45"/>
          <p:cNvGrpSpPr>
            <a:grpSpLocks/>
          </p:cNvGrpSpPr>
          <p:nvPr/>
        </p:nvGrpSpPr>
        <p:grpSpPr bwMode="auto">
          <a:xfrm>
            <a:off x="2863850" y="3319463"/>
            <a:ext cx="7042150" cy="2571750"/>
            <a:chOff x="3700463" y="4900613"/>
            <a:chExt cx="9101137" cy="3600450"/>
          </a:xfrm>
        </p:grpSpPr>
        <p:pic>
          <p:nvPicPr>
            <p:cNvPr id="93210"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200900" y="4900613"/>
              <a:ext cx="5600700" cy="3600450"/>
            </a:xfrm>
            <a:prstGeom prst="rect">
              <a:avLst/>
            </a:prstGeom>
            <a:noFill/>
            <a:ln w="9525">
              <a:noFill/>
              <a:miter lim="800000"/>
              <a:headEnd/>
              <a:tailEnd/>
            </a:ln>
          </p:spPr>
        </p:pic>
        <p:sp>
          <p:nvSpPr>
            <p:cNvPr id="93211" name="Oval 72"/>
            <p:cNvSpPr>
              <a:spLocks noChangeArrowheads="1"/>
            </p:cNvSpPr>
            <p:nvPr/>
          </p:nvSpPr>
          <p:spPr bwMode="auto">
            <a:xfrm>
              <a:off x="9677400" y="7307263"/>
              <a:ext cx="593725" cy="593725"/>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93212" name="Picture 26" descr="S7300128.JPG"/>
            <p:cNvPicPr>
              <a:picLocks noChangeAspect="1"/>
            </p:cNvPicPr>
            <p:nvPr/>
          </p:nvPicPr>
          <p:blipFill>
            <a:blip r:embed="rId7"/>
            <a:srcRect/>
            <a:stretch>
              <a:fillRect/>
            </a:stretch>
          </p:blipFill>
          <p:spPr bwMode="auto">
            <a:xfrm>
              <a:off x="3700463" y="5486400"/>
              <a:ext cx="1622425" cy="2165350"/>
            </a:xfrm>
            <a:prstGeom prst="rect">
              <a:avLst/>
            </a:prstGeom>
            <a:noFill/>
            <a:ln w="9525">
              <a:noFill/>
              <a:miter lim="800000"/>
              <a:headEnd/>
              <a:tailEnd/>
            </a:ln>
          </p:spPr>
        </p:pic>
        <p:pic>
          <p:nvPicPr>
            <p:cNvPr id="93213" name="Picture 27" descr="S7300129.JPG"/>
            <p:cNvPicPr>
              <a:picLocks noChangeAspect="1"/>
            </p:cNvPicPr>
            <p:nvPr/>
          </p:nvPicPr>
          <p:blipFill>
            <a:blip r:embed="rId8"/>
            <a:srcRect/>
            <a:stretch>
              <a:fillRect/>
            </a:stretch>
          </p:blipFill>
          <p:spPr bwMode="auto">
            <a:xfrm>
              <a:off x="5500688" y="5562600"/>
              <a:ext cx="1600200" cy="2135188"/>
            </a:xfrm>
            <a:prstGeom prst="rect">
              <a:avLst/>
            </a:prstGeom>
            <a:noFill/>
            <a:ln w="9525">
              <a:noFill/>
              <a:miter lim="800000"/>
              <a:headEnd/>
              <a:tailEnd/>
            </a:ln>
          </p:spPr>
        </p:pic>
      </p:grpSp>
      <p:pic>
        <p:nvPicPr>
          <p:cNvPr id="93192" name="Picture 50"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93193" name="Group 51"/>
          <p:cNvGrpSpPr>
            <a:grpSpLocks/>
          </p:cNvGrpSpPr>
          <p:nvPr/>
        </p:nvGrpSpPr>
        <p:grpSpPr bwMode="auto">
          <a:xfrm>
            <a:off x="325438" y="1616075"/>
            <a:ext cx="3425825" cy="5187950"/>
            <a:chOff x="421417" y="2261407"/>
            <a:chExt cx="4426324" cy="7263590"/>
          </a:xfrm>
        </p:grpSpPr>
        <p:grpSp>
          <p:nvGrpSpPr>
            <p:cNvPr id="93198" name="Group 82"/>
            <p:cNvGrpSpPr>
              <a:grpSpLocks/>
            </p:cNvGrpSpPr>
            <p:nvPr/>
          </p:nvGrpSpPr>
          <p:grpSpPr bwMode="auto">
            <a:xfrm>
              <a:off x="421417" y="2261407"/>
              <a:ext cx="4426324" cy="7263590"/>
              <a:chOff x="80891" y="3033303"/>
              <a:chExt cx="5100710" cy="6278942"/>
            </a:xfrm>
          </p:grpSpPr>
          <p:pic>
            <p:nvPicPr>
              <p:cNvPr id="93200"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3201" name="Group 29"/>
              <p:cNvGrpSpPr>
                <a:grpSpLocks/>
              </p:cNvGrpSpPr>
              <p:nvPr/>
            </p:nvGrpSpPr>
            <p:grpSpPr bwMode="auto">
              <a:xfrm>
                <a:off x="80891" y="3033303"/>
                <a:ext cx="5100710" cy="6278942"/>
                <a:chOff x="80891" y="3033303"/>
                <a:chExt cx="5100710" cy="6278942"/>
              </a:xfrm>
            </p:grpSpPr>
            <p:sp>
              <p:nvSpPr>
                <p:cNvPr id="59"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0"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1"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4"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5"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3209"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3199"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7"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8"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3196"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0" name="Slide Number Placeholder 36"/>
          <p:cNvSpPr>
            <a:spLocks noGrp="1"/>
          </p:cNvSpPr>
          <p:nvPr>
            <p:ph type="sldNum" sz="quarter" idx="12"/>
          </p:nvPr>
        </p:nvSpPr>
        <p:spPr>
          <a:xfrm>
            <a:off x="3525838" y="6438900"/>
            <a:ext cx="2311400" cy="365125"/>
          </a:xfrm>
        </p:spPr>
        <p:txBody>
          <a:bodyPr/>
          <a:lstStyle/>
          <a:p>
            <a:pPr>
              <a:defRPr/>
            </a:pPr>
            <a:fld id="{68DF476B-64EE-4AE2-810E-92C61A03B845}" type="slidenum">
              <a:rPr lang="en-US" smtClean="0">
                <a:latin typeface="F_jalal" pitchFamily="2" charset="0"/>
              </a:rPr>
              <a:pPr>
                <a:defRPr/>
              </a:pPr>
              <a:t>90</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4211"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4212"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4214" name="Group 89"/>
          <p:cNvGrpSpPr>
            <a:grpSpLocks/>
          </p:cNvGrpSpPr>
          <p:nvPr/>
        </p:nvGrpSpPr>
        <p:grpSpPr bwMode="auto">
          <a:xfrm>
            <a:off x="2652713" y="1565275"/>
            <a:ext cx="6781800" cy="1700213"/>
            <a:chOff x="3271996" y="1871643"/>
            <a:chExt cx="9254158" cy="2857520"/>
          </a:xfrm>
        </p:grpSpPr>
        <p:grpSp>
          <p:nvGrpSpPr>
            <p:cNvPr id="94240" name="Group 69"/>
            <p:cNvGrpSpPr>
              <a:grpSpLocks/>
            </p:cNvGrpSpPr>
            <p:nvPr/>
          </p:nvGrpSpPr>
          <p:grpSpPr bwMode="auto">
            <a:xfrm>
              <a:off x="3271996" y="1871643"/>
              <a:ext cx="9254158" cy="2857520"/>
              <a:chOff x="2061660" y="1500172"/>
              <a:chExt cx="7250889" cy="2750367"/>
            </a:xfrm>
          </p:grpSpPr>
          <p:grpSp>
            <p:nvGrpSpPr>
              <p:cNvPr id="94243"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4244"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 استفاده از قفل وبست نا مناسب  </a:t>
                </a:r>
              </a:p>
            </p:txBody>
          </p:sp>
          <p:sp>
            <p:nvSpPr>
              <p:cNvPr id="94245" name="TextBox 65"/>
              <p:cNvSpPr txBox="1">
                <a:spLocks noChangeArrowheads="1"/>
              </p:cNvSpPr>
              <p:nvPr/>
            </p:nvSpPr>
            <p:spPr bwMode="auto">
              <a:xfrm>
                <a:off x="2227033" y="3494849"/>
                <a:ext cx="4878821"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نصب قفل مناسب درب وجود و بتونه کاری و رنگامیزی در جهت مافظت از آسیب دیدن درب</a:t>
                </a:r>
              </a:p>
            </p:txBody>
          </p:sp>
          <p:sp>
            <p:nvSpPr>
              <p:cNvPr id="94246"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 نداشتن قفل وبست مناسب – مخدوش شدن رنگامیزیدر بعنوان عایق محافظ  </a:t>
                </a:r>
                <a:endParaRPr lang="en-US" sz="1100">
                  <a:latin typeface="Calibri" pitchFamily="34" charset="0"/>
                  <a:cs typeface="B Nazanin" pitchFamily="2" charset="-78"/>
                </a:endParaRPr>
              </a:p>
            </p:txBody>
          </p:sp>
          <p:sp>
            <p:nvSpPr>
              <p:cNvPr id="94247"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4215" name="Group 37"/>
          <p:cNvGrpSpPr>
            <a:grpSpLocks/>
          </p:cNvGrpSpPr>
          <p:nvPr/>
        </p:nvGrpSpPr>
        <p:grpSpPr bwMode="auto">
          <a:xfrm>
            <a:off x="3243263" y="3378200"/>
            <a:ext cx="6445250" cy="2959100"/>
            <a:chOff x="4972050" y="4729163"/>
            <a:chExt cx="8329613" cy="4143375"/>
          </a:xfrm>
        </p:grpSpPr>
        <p:pic>
          <p:nvPicPr>
            <p:cNvPr id="94236"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00963" y="4900613"/>
              <a:ext cx="5600700" cy="3600450"/>
            </a:xfrm>
            <a:prstGeom prst="rect">
              <a:avLst/>
            </a:prstGeom>
            <a:noFill/>
            <a:ln w="9525">
              <a:noFill/>
              <a:miter lim="800000"/>
              <a:headEnd/>
              <a:tailEnd/>
            </a:ln>
          </p:spPr>
        </p:pic>
        <p:sp>
          <p:nvSpPr>
            <p:cNvPr id="94237" name="Oval 72"/>
            <p:cNvSpPr>
              <a:spLocks noChangeArrowheads="1"/>
            </p:cNvSpPr>
            <p:nvPr/>
          </p:nvSpPr>
          <p:spPr bwMode="auto">
            <a:xfrm>
              <a:off x="8264525" y="5426075"/>
              <a:ext cx="593725" cy="593725"/>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94238" name="Picture 25" descr="F:\dorbin2\abas gholi khan\m-j\S7305096.JPG"/>
            <p:cNvPicPr>
              <a:picLocks noChangeAspect="1" noChangeArrowheads="1"/>
            </p:cNvPicPr>
            <p:nvPr/>
          </p:nvPicPr>
          <p:blipFill>
            <a:blip r:embed="rId7"/>
            <a:srcRect/>
            <a:stretch>
              <a:fillRect/>
            </a:stretch>
          </p:blipFill>
          <p:spPr bwMode="auto">
            <a:xfrm>
              <a:off x="4972050" y="4729163"/>
              <a:ext cx="1892300" cy="2522537"/>
            </a:xfrm>
            <a:prstGeom prst="rect">
              <a:avLst/>
            </a:prstGeom>
            <a:noFill/>
            <a:ln w="9525">
              <a:noFill/>
              <a:miter lim="800000"/>
              <a:headEnd/>
              <a:tailEnd/>
            </a:ln>
          </p:spPr>
        </p:pic>
        <p:pic>
          <p:nvPicPr>
            <p:cNvPr id="94239" name="Picture 21" descr="F:\dorbin2\abas ghole\S7305081.JPG"/>
            <p:cNvPicPr>
              <a:picLocks noChangeAspect="1" noChangeArrowheads="1"/>
            </p:cNvPicPr>
            <p:nvPr/>
          </p:nvPicPr>
          <p:blipFill>
            <a:blip r:embed="rId8" cstate="print"/>
            <a:srcRect/>
            <a:stretch>
              <a:fillRect/>
            </a:stretch>
          </p:blipFill>
          <p:spPr bwMode="auto">
            <a:xfrm>
              <a:off x="4972050" y="7443788"/>
              <a:ext cx="1905000" cy="1428750"/>
            </a:xfrm>
            <a:prstGeom prst="rect">
              <a:avLst/>
            </a:prstGeom>
            <a:noFill/>
            <a:ln w="9525">
              <a:noFill/>
              <a:miter lim="800000"/>
              <a:headEnd/>
              <a:tailEnd/>
            </a:ln>
          </p:spPr>
        </p:pic>
      </p:grpSp>
      <p:sp>
        <p:nvSpPr>
          <p:cNvPr id="94216" name="Oval 72"/>
          <p:cNvSpPr>
            <a:spLocks noChangeArrowheads="1"/>
          </p:cNvSpPr>
          <p:nvPr/>
        </p:nvSpPr>
        <p:spPr bwMode="auto">
          <a:xfrm>
            <a:off x="8267700" y="3919538"/>
            <a:ext cx="458788" cy="423862"/>
          </a:xfrm>
          <a:prstGeom prst="ellipse">
            <a:avLst/>
          </a:prstGeom>
          <a:noFill/>
          <a:ln w="57150" algn="ctr">
            <a:solidFill>
              <a:srgbClr val="921A37"/>
            </a:solidFill>
            <a:round/>
            <a:headEnd/>
            <a:tailEnd/>
          </a:ln>
        </p:spPr>
        <p:txBody>
          <a:bodyPr lIns="95782" tIns="47891" rIns="95782" bIns="47891"/>
          <a:lstStyle/>
          <a:p>
            <a:pPr algn="l" rtl="0"/>
            <a:endParaRPr lang="fa-IR">
              <a:latin typeface="Calibri" pitchFamily="34" charset="0"/>
            </a:endParaRPr>
          </a:p>
        </p:txBody>
      </p:sp>
      <p:sp>
        <p:nvSpPr>
          <p:cNvPr id="94217" name="Oval 72"/>
          <p:cNvSpPr>
            <a:spLocks noChangeArrowheads="1"/>
          </p:cNvSpPr>
          <p:nvPr/>
        </p:nvSpPr>
        <p:spPr bwMode="auto">
          <a:xfrm>
            <a:off x="8313738" y="5224463"/>
            <a:ext cx="460375" cy="425450"/>
          </a:xfrm>
          <a:prstGeom prst="ellipse">
            <a:avLst/>
          </a:prstGeom>
          <a:noFill/>
          <a:ln w="57150" algn="ctr">
            <a:solidFill>
              <a:srgbClr val="921A37"/>
            </a:solidFill>
            <a:round/>
            <a:headEnd/>
            <a:tailEnd/>
          </a:ln>
        </p:spPr>
        <p:txBody>
          <a:bodyPr lIns="95782" tIns="47891" rIns="95782" bIns="47891"/>
          <a:lstStyle/>
          <a:p>
            <a:pPr algn="l" rtl="0"/>
            <a:endParaRPr lang="fa-IR">
              <a:latin typeface="Calibri" pitchFamily="34" charset="0"/>
            </a:endParaRPr>
          </a:p>
        </p:txBody>
      </p:sp>
      <p:pic>
        <p:nvPicPr>
          <p:cNvPr id="94218" name="Picture 46"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94219" name="Group 47"/>
          <p:cNvGrpSpPr>
            <a:grpSpLocks/>
          </p:cNvGrpSpPr>
          <p:nvPr/>
        </p:nvGrpSpPr>
        <p:grpSpPr bwMode="auto">
          <a:xfrm>
            <a:off x="325438" y="1616075"/>
            <a:ext cx="3425825" cy="5187950"/>
            <a:chOff x="421417" y="2261407"/>
            <a:chExt cx="4426324" cy="7263590"/>
          </a:xfrm>
        </p:grpSpPr>
        <p:grpSp>
          <p:nvGrpSpPr>
            <p:cNvPr id="94224" name="Group 82"/>
            <p:cNvGrpSpPr>
              <a:grpSpLocks/>
            </p:cNvGrpSpPr>
            <p:nvPr/>
          </p:nvGrpSpPr>
          <p:grpSpPr bwMode="auto">
            <a:xfrm>
              <a:off x="421417" y="2261407"/>
              <a:ext cx="4426324" cy="7263590"/>
              <a:chOff x="80891" y="3033303"/>
              <a:chExt cx="5100710" cy="6278942"/>
            </a:xfrm>
          </p:grpSpPr>
          <p:pic>
            <p:nvPicPr>
              <p:cNvPr id="94226"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4227" name="Group 29"/>
              <p:cNvGrpSpPr>
                <a:grpSpLocks/>
              </p:cNvGrpSpPr>
              <p:nvPr/>
            </p:nvGrpSpPr>
            <p:grpSpPr bwMode="auto">
              <a:xfrm>
                <a:off x="80891" y="3033303"/>
                <a:ext cx="5100710" cy="6278942"/>
                <a:chOff x="80891" y="3033303"/>
                <a:chExt cx="5100710" cy="6278942"/>
              </a:xfrm>
            </p:grpSpPr>
            <p:sp>
              <p:nvSpPr>
                <p:cNvPr id="6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6"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4235"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4225" name="TextBox 49"/>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8"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69"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4222"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2" name="Slide Number Placeholder 36"/>
          <p:cNvSpPr>
            <a:spLocks noGrp="1"/>
          </p:cNvSpPr>
          <p:nvPr>
            <p:ph type="sldNum" sz="quarter" idx="12"/>
          </p:nvPr>
        </p:nvSpPr>
        <p:spPr>
          <a:xfrm>
            <a:off x="3525838" y="6438900"/>
            <a:ext cx="2311400" cy="365125"/>
          </a:xfrm>
        </p:spPr>
        <p:txBody>
          <a:bodyPr/>
          <a:lstStyle/>
          <a:p>
            <a:pPr>
              <a:defRPr/>
            </a:pPr>
            <a:fld id="{81E8A11F-F9FF-4273-83CF-75661F9EA0E1}" type="slidenum">
              <a:rPr lang="en-US" smtClean="0">
                <a:latin typeface="F_jalal" pitchFamily="2" charset="0"/>
              </a:rPr>
              <a:pPr>
                <a:defRPr/>
              </a:pPr>
              <a:t>91</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523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523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5238" name="Group 89"/>
          <p:cNvGrpSpPr>
            <a:grpSpLocks/>
          </p:cNvGrpSpPr>
          <p:nvPr/>
        </p:nvGrpSpPr>
        <p:grpSpPr bwMode="auto">
          <a:xfrm>
            <a:off x="2652713" y="1565275"/>
            <a:ext cx="6781800" cy="1700213"/>
            <a:chOff x="3271996" y="1871643"/>
            <a:chExt cx="9254158" cy="2857520"/>
          </a:xfrm>
        </p:grpSpPr>
        <p:grpSp>
          <p:nvGrpSpPr>
            <p:cNvPr id="95266" name="Group 69"/>
            <p:cNvGrpSpPr>
              <a:grpSpLocks/>
            </p:cNvGrpSpPr>
            <p:nvPr/>
          </p:nvGrpSpPr>
          <p:grpSpPr bwMode="auto">
            <a:xfrm>
              <a:off x="3271996" y="1871643"/>
              <a:ext cx="9254158" cy="2857520"/>
              <a:chOff x="2061660" y="1500172"/>
              <a:chExt cx="7250889" cy="2750367"/>
            </a:xfrm>
          </p:grpSpPr>
          <p:grpSp>
            <p:nvGrpSpPr>
              <p:cNvPr id="95269"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5270"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اجرای نا مناسب و نصب در محل نامناسب</a:t>
                </a:r>
              </a:p>
            </p:txBody>
          </p:sp>
          <p:sp>
            <p:nvSpPr>
              <p:cNvPr id="95271" name="TextBox 65"/>
              <p:cNvSpPr txBox="1">
                <a:spLocks noChangeArrowheads="1"/>
              </p:cNvSpPr>
              <p:nvPr/>
            </p:nvSpPr>
            <p:spPr bwMode="auto">
              <a:xfrm>
                <a:off x="2227033" y="3613245"/>
                <a:ext cx="4878821"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بر داشتن تهویه  از روی در و پیش بینی تهویه ای از انتهای مدرس به پشت بام </a:t>
                </a:r>
              </a:p>
            </p:txBody>
          </p:sp>
          <p:sp>
            <p:nvSpPr>
              <p:cNvPr id="95272"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 نصب تهویه بر روی در مدرس ها  </a:t>
                </a:r>
                <a:endParaRPr lang="en-US" sz="1100">
                  <a:latin typeface="Calibri" pitchFamily="34" charset="0"/>
                  <a:cs typeface="B Nazanin" pitchFamily="2" charset="-78"/>
                </a:endParaRPr>
              </a:p>
            </p:txBody>
          </p:sp>
          <p:sp>
            <p:nvSpPr>
              <p:cNvPr id="95273"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5239" name="Group 65"/>
          <p:cNvGrpSpPr>
            <a:grpSpLocks/>
          </p:cNvGrpSpPr>
          <p:nvPr/>
        </p:nvGrpSpPr>
        <p:grpSpPr bwMode="auto">
          <a:xfrm>
            <a:off x="3360738" y="3500438"/>
            <a:ext cx="6191250" cy="2660650"/>
            <a:chOff x="4619625" y="4900613"/>
            <a:chExt cx="8001000" cy="3724275"/>
          </a:xfrm>
        </p:grpSpPr>
        <p:grpSp>
          <p:nvGrpSpPr>
            <p:cNvPr id="95258" name="Group 47"/>
            <p:cNvGrpSpPr>
              <a:grpSpLocks/>
            </p:cNvGrpSpPr>
            <p:nvPr/>
          </p:nvGrpSpPr>
          <p:grpSpPr bwMode="auto">
            <a:xfrm>
              <a:off x="4619625" y="4900613"/>
              <a:ext cx="8001000" cy="3724275"/>
              <a:chOff x="5300663" y="4900613"/>
              <a:chExt cx="8001000" cy="3724275"/>
            </a:xfrm>
          </p:grpSpPr>
          <p:pic>
            <p:nvPicPr>
              <p:cNvPr id="95262" name="Picture 3" descr="E:\memari\maremat\abas gholekhan\ax1\پلان مدرسه طبقه اول.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00963" y="4900613"/>
                <a:ext cx="5600700" cy="3600450"/>
              </a:xfrm>
              <a:prstGeom prst="rect">
                <a:avLst/>
              </a:prstGeom>
              <a:noFill/>
              <a:ln w="9525">
                <a:noFill/>
                <a:miter lim="800000"/>
                <a:headEnd/>
                <a:tailEnd/>
              </a:ln>
            </p:spPr>
          </p:pic>
          <p:sp>
            <p:nvSpPr>
              <p:cNvPr id="95263" name="Oval 72"/>
              <p:cNvSpPr>
                <a:spLocks noChangeArrowheads="1"/>
              </p:cNvSpPr>
              <p:nvPr/>
            </p:nvSpPr>
            <p:spPr bwMode="auto">
              <a:xfrm>
                <a:off x="10968038" y="7386637"/>
                <a:ext cx="333150" cy="385763"/>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pic>
            <p:nvPicPr>
              <p:cNvPr id="95264" name="Picture 2" descr="F:\dorbin2\abas gholi khan\m-j\S7305149.JPG"/>
              <p:cNvPicPr>
                <a:picLocks noChangeAspect="1" noChangeArrowheads="1"/>
              </p:cNvPicPr>
              <p:nvPr/>
            </p:nvPicPr>
            <p:blipFill>
              <a:blip r:embed="rId7"/>
              <a:srcRect/>
              <a:stretch>
                <a:fillRect/>
              </a:stretch>
            </p:blipFill>
            <p:spPr bwMode="auto">
              <a:xfrm>
                <a:off x="5353051" y="7100888"/>
                <a:ext cx="2033587" cy="1524000"/>
              </a:xfrm>
              <a:prstGeom prst="rect">
                <a:avLst/>
              </a:prstGeom>
              <a:noFill/>
              <a:ln w="9525">
                <a:noFill/>
                <a:miter lim="800000"/>
                <a:headEnd/>
                <a:tailEnd/>
              </a:ln>
            </p:spPr>
          </p:pic>
          <p:pic>
            <p:nvPicPr>
              <p:cNvPr id="95265" name="Picture 3" descr="F:\dorbin2\abas gholi khan\S7300150.JPG"/>
              <p:cNvPicPr>
                <a:picLocks noChangeAspect="1" noChangeArrowheads="1"/>
              </p:cNvPicPr>
              <p:nvPr/>
            </p:nvPicPr>
            <p:blipFill>
              <a:blip r:embed="rId8"/>
              <a:srcRect/>
              <a:stretch>
                <a:fillRect/>
              </a:stretch>
            </p:blipFill>
            <p:spPr bwMode="auto">
              <a:xfrm>
                <a:off x="5300663" y="4900613"/>
                <a:ext cx="1500187" cy="2000250"/>
              </a:xfrm>
              <a:prstGeom prst="rect">
                <a:avLst/>
              </a:prstGeom>
              <a:noFill/>
              <a:ln w="9525">
                <a:noFill/>
                <a:miter lim="800000"/>
                <a:headEnd/>
                <a:tailEnd/>
              </a:ln>
            </p:spPr>
          </p:pic>
        </p:grpSp>
        <p:sp>
          <p:nvSpPr>
            <p:cNvPr id="95259" name="Oval 72"/>
            <p:cNvSpPr>
              <a:spLocks noChangeArrowheads="1"/>
            </p:cNvSpPr>
            <p:nvPr/>
          </p:nvSpPr>
          <p:spPr bwMode="auto">
            <a:xfrm>
              <a:off x="8125050" y="7391400"/>
              <a:ext cx="333150" cy="385763"/>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sp>
          <p:nvSpPr>
            <p:cNvPr id="95260" name="Oval 72"/>
            <p:cNvSpPr>
              <a:spLocks noChangeArrowheads="1"/>
            </p:cNvSpPr>
            <p:nvPr/>
          </p:nvSpPr>
          <p:spPr bwMode="auto">
            <a:xfrm>
              <a:off x="8382000" y="5486400"/>
              <a:ext cx="333150" cy="385763"/>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sp>
          <p:nvSpPr>
            <p:cNvPr id="95261" name="Oval 72"/>
            <p:cNvSpPr>
              <a:spLocks noChangeArrowheads="1"/>
            </p:cNvSpPr>
            <p:nvPr/>
          </p:nvSpPr>
          <p:spPr bwMode="auto">
            <a:xfrm>
              <a:off x="10944450" y="6091237"/>
              <a:ext cx="333150" cy="385763"/>
            </a:xfrm>
            <a:prstGeom prst="ellipse">
              <a:avLst/>
            </a:prstGeom>
            <a:noFill/>
            <a:ln w="57150" algn="ctr">
              <a:solidFill>
                <a:srgbClr val="921A37"/>
              </a:solidFill>
              <a:round/>
              <a:headEnd/>
              <a:tailEnd/>
            </a:ln>
          </p:spPr>
          <p:txBody>
            <a:bodyPr lIns="128016" tIns="64008" rIns="128016" bIns="64008"/>
            <a:lstStyle/>
            <a:p>
              <a:pPr algn="l" rtl="0"/>
              <a:endParaRPr lang="fa-IR">
                <a:latin typeface="Calibri" pitchFamily="34" charset="0"/>
              </a:endParaRPr>
            </a:p>
          </p:txBody>
        </p:sp>
      </p:grpSp>
      <p:pic>
        <p:nvPicPr>
          <p:cNvPr id="95240" name="Picture 48"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95241" name="Group 49"/>
          <p:cNvGrpSpPr>
            <a:grpSpLocks/>
          </p:cNvGrpSpPr>
          <p:nvPr/>
        </p:nvGrpSpPr>
        <p:grpSpPr bwMode="auto">
          <a:xfrm>
            <a:off x="325438" y="1616075"/>
            <a:ext cx="3425825" cy="5187950"/>
            <a:chOff x="421417" y="2261407"/>
            <a:chExt cx="4426324" cy="7263590"/>
          </a:xfrm>
        </p:grpSpPr>
        <p:grpSp>
          <p:nvGrpSpPr>
            <p:cNvPr id="95246" name="Group 82"/>
            <p:cNvGrpSpPr>
              <a:grpSpLocks/>
            </p:cNvGrpSpPr>
            <p:nvPr/>
          </p:nvGrpSpPr>
          <p:grpSpPr bwMode="auto">
            <a:xfrm>
              <a:off x="421417" y="2261407"/>
              <a:ext cx="4426324" cy="7263590"/>
              <a:chOff x="80891" y="3033303"/>
              <a:chExt cx="5100710" cy="6278942"/>
            </a:xfrm>
          </p:grpSpPr>
          <p:pic>
            <p:nvPicPr>
              <p:cNvPr id="95248"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5249" name="Group 29"/>
              <p:cNvGrpSpPr>
                <a:grpSpLocks/>
              </p:cNvGrpSpPr>
              <p:nvPr/>
            </p:nvGrpSpPr>
            <p:grpSpPr bwMode="auto">
              <a:xfrm>
                <a:off x="80891" y="3033303"/>
                <a:ext cx="5100710" cy="6278942"/>
                <a:chOff x="80891" y="3033303"/>
                <a:chExt cx="5100710" cy="6278942"/>
              </a:xfrm>
            </p:grpSpPr>
            <p:sp>
              <p:nvSpPr>
                <p:cNvPr id="60"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61"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62"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3"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4"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5"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5257"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5247" name="TextBox 55"/>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6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0"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5244"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04A5E71F-489E-4C05-AF97-CFA7ED4B9A06}" type="slidenum">
              <a:rPr lang="en-US" smtClean="0">
                <a:latin typeface="F_jalal" pitchFamily="2" charset="0"/>
              </a:rPr>
              <a:pPr>
                <a:defRPr/>
              </a:pPr>
              <a:t>92</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625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626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6262" name="Group 89"/>
          <p:cNvGrpSpPr>
            <a:grpSpLocks/>
          </p:cNvGrpSpPr>
          <p:nvPr/>
        </p:nvGrpSpPr>
        <p:grpSpPr bwMode="auto">
          <a:xfrm>
            <a:off x="2652713" y="1565275"/>
            <a:ext cx="6781800" cy="1700213"/>
            <a:chOff x="3271996" y="1871643"/>
            <a:chExt cx="9254158" cy="2857520"/>
          </a:xfrm>
        </p:grpSpPr>
        <p:grpSp>
          <p:nvGrpSpPr>
            <p:cNvPr id="96289" name="Group 69"/>
            <p:cNvGrpSpPr>
              <a:grpSpLocks/>
            </p:cNvGrpSpPr>
            <p:nvPr/>
          </p:nvGrpSpPr>
          <p:grpSpPr bwMode="auto">
            <a:xfrm>
              <a:off x="3271996" y="1871643"/>
              <a:ext cx="9254158" cy="2857520"/>
              <a:chOff x="2061660" y="1500172"/>
              <a:chExt cx="7250889" cy="2750367"/>
            </a:xfrm>
          </p:grpSpPr>
          <p:grpSp>
            <p:nvGrpSpPr>
              <p:cNvPr id="96292" name="Group 63"/>
              <p:cNvGrpSpPr>
                <a:grpSpLocks/>
              </p:cNvGrpSpPr>
              <p:nvPr/>
            </p:nvGrpSpPr>
            <p:grpSpPr bwMode="auto">
              <a:xfrm>
                <a:off x="2061660" y="1500172"/>
                <a:ext cx="7250889" cy="2750367"/>
                <a:chOff x="2383160" y="1928800"/>
                <a:chExt cx="6659904" cy="2868883"/>
              </a:xfrm>
            </p:grpSpPr>
            <p:pic>
              <p:nvPicPr>
                <p:cNvPr id="43" name="Picture 2" descr="C:\Documents and Settings\fahime\My Documents\My Pictures\Picture1.png"/>
                <p:cNvPicPr>
                  <a:picLocks noChangeAspect="1" noChangeArrowheads="1"/>
                </p:cNvPicPr>
                <p:nvPr/>
              </p:nvPicPr>
              <p:blipFill>
                <a:blip r:embed="rId5"/>
                <a:srcRect/>
                <a:stretch>
                  <a:fillRect/>
                </a:stretch>
              </p:blipFill>
              <p:spPr bwMode="auto">
                <a:xfrm rot="10800000">
                  <a:off x="2383160" y="1928800"/>
                  <a:ext cx="6659904" cy="2868883"/>
                </a:xfrm>
                <a:prstGeom prst="rect">
                  <a:avLst/>
                </a:prstGeom>
                <a:ln>
                  <a:noFill/>
                </a:ln>
                <a:effectLst>
                  <a:outerShdw blurRad="190500" algn="tl" rotWithShape="0">
                    <a:srgbClr val="000000">
                      <a:alpha val="70000"/>
                    </a:srgbClr>
                  </a:outerShdw>
                </a:effectLst>
              </p:spPr>
            </p:pic>
            <p:sp>
              <p:nvSpPr>
                <p:cNvPr id="44" name="Rectangle 43"/>
                <p:cNvSpPr/>
                <p:nvPr/>
              </p:nvSpPr>
              <p:spPr>
                <a:xfrm>
                  <a:off x="7543338" y="3436906"/>
                  <a:ext cx="849636"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عامل مخل</a:t>
                  </a:r>
                  <a:endParaRPr lang="en-US" sz="1500" b="1" dirty="0">
                    <a:solidFill>
                      <a:schemeClr val="tx1">
                        <a:lumMod val="75000"/>
                      </a:schemeClr>
                    </a:solidFill>
                    <a:latin typeface="Arial" charset="0"/>
                    <a:cs typeface="B Nazanin" pitchFamily="2" charset="-78"/>
                  </a:endParaRPr>
                </a:p>
              </p:txBody>
            </p:sp>
            <p:sp>
              <p:nvSpPr>
                <p:cNvPr id="45" name="Rectangle 44"/>
                <p:cNvSpPr/>
                <p:nvPr/>
              </p:nvSpPr>
              <p:spPr>
                <a:xfrm>
                  <a:off x="7627523" y="4079793"/>
                  <a:ext cx="607997" cy="546454"/>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درما ن</a:t>
                  </a:r>
                  <a:endParaRPr lang="en-US" sz="1500" b="1" dirty="0">
                    <a:solidFill>
                      <a:schemeClr val="tx1">
                        <a:lumMod val="75000"/>
                      </a:schemeClr>
                    </a:solidFill>
                    <a:latin typeface="Arial" charset="0"/>
                    <a:cs typeface="B Nazanin" pitchFamily="2" charset="-78"/>
                  </a:endParaRPr>
                </a:p>
              </p:txBody>
            </p:sp>
          </p:grpSp>
          <p:sp>
            <p:nvSpPr>
              <p:cNvPr id="96293" name="TextBox 64"/>
              <p:cNvSpPr txBox="1">
                <a:spLocks noChangeArrowheads="1"/>
              </p:cNvSpPr>
              <p:nvPr/>
            </p:nvSpPr>
            <p:spPr bwMode="auto">
              <a:xfrm>
                <a:off x="2680591" y="2343095"/>
                <a:ext cx="4406597"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رطوبت صعودی و مرمت نا درست که باعث پیشروی رطوبت به طبقه دو م شده است .</a:t>
                </a:r>
                <a:endParaRPr lang="en-US" sz="1100">
                  <a:latin typeface="Calibri" pitchFamily="34" charset="0"/>
                  <a:cs typeface="B Nazanin" pitchFamily="2" charset="-78"/>
                </a:endParaRPr>
              </a:p>
            </p:txBody>
          </p:sp>
          <p:sp>
            <p:nvSpPr>
              <p:cNvPr id="96294" name="TextBox 65"/>
              <p:cNvSpPr txBox="1">
                <a:spLocks noChangeArrowheads="1"/>
              </p:cNvSpPr>
              <p:nvPr/>
            </p:nvSpPr>
            <p:spPr bwMode="auto">
              <a:xfrm>
                <a:off x="2227033" y="3525232"/>
                <a:ext cx="4878821"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ایجاد  ناکش – تراشیدن اندود گچ و گچ کاری مجدد   </a:t>
                </a:r>
                <a:endParaRPr lang="en-US" sz="1100">
                  <a:latin typeface="Calibri" pitchFamily="34" charset="0"/>
                  <a:cs typeface="B Nazanin" pitchFamily="2" charset="-78"/>
                </a:endParaRPr>
              </a:p>
            </p:txBody>
          </p:sp>
          <p:sp>
            <p:nvSpPr>
              <p:cNvPr id="96295" name="TextBox 66"/>
              <p:cNvSpPr txBox="1">
                <a:spLocks noChangeArrowheads="1"/>
              </p:cNvSpPr>
              <p:nvPr/>
            </p:nvSpPr>
            <p:spPr bwMode="auto">
              <a:xfrm>
                <a:off x="2227033" y="1631145"/>
                <a:ext cx="4885978"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آسیب منظری (ظهور لکه های رطوبتی بر روی دیوار نزدیک به کتابخا نه)</a:t>
                </a:r>
                <a:endParaRPr lang="en-US" sz="1100">
                  <a:latin typeface="Calibri" pitchFamily="34" charset="0"/>
                  <a:cs typeface="B Nazanin" pitchFamily="2" charset="-78"/>
                </a:endParaRPr>
              </a:p>
            </p:txBody>
          </p:sp>
          <p:sp>
            <p:nvSpPr>
              <p:cNvPr id="96296" name="TextBox 67"/>
              <p:cNvSpPr txBox="1">
                <a:spLocks noChangeArrowheads="1"/>
              </p:cNvSpPr>
              <p:nvPr/>
            </p:nvSpPr>
            <p:spPr bwMode="auto">
              <a:xfrm>
                <a:off x="2876992" y="2918218"/>
                <a:ext cx="4198575" cy="423027"/>
              </a:xfrm>
              <a:prstGeom prst="rect">
                <a:avLst/>
              </a:prstGeom>
              <a:noFill/>
              <a:ln w="9525">
                <a:noFill/>
                <a:miter lim="800000"/>
                <a:headEnd/>
                <a:tailEnd/>
              </a:ln>
            </p:spPr>
            <p:txBody>
              <a:bodyPr>
                <a:spAutoFit/>
              </a:bodyPr>
              <a:lstStyle/>
              <a:p>
                <a:r>
                  <a:rPr lang="fa-IR" sz="1100">
                    <a:latin typeface="Calibri" pitchFamily="34" charset="0"/>
                    <a:cs typeface="B Nazanin" pitchFamily="2" charset="-78"/>
                  </a:rPr>
                  <a:t>بیرونی _ طبیعی _ فیزیکی _رطوبت </a:t>
                </a:r>
                <a:endParaRPr lang="en-US" sz="1100">
                  <a:latin typeface="Calibri" pitchFamily="34" charset="0"/>
                  <a:cs typeface="B Nazanin" pitchFamily="2" charset="-78"/>
                </a:endParaRPr>
              </a:p>
            </p:txBody>
          </p:sp>
        </p:grpSp>
        <p:sp>
          <p:nvSpPr>
            <p:cNvPr id="36" name="Rectangle 35"/>
            <p:cNvSpPr/>
            <p:nvPr/>
          </p:nvSpPr>
          <p:spPr bwMode="auto">
            <a:xfrm>
              <a:off x="10327424" y="2720094"/>
              <a:ext cx="1401555" cy="544289"/>
            </a:xfrm>
            <a:prstGeom prst="rect">
              <a:avLst/>
            </a:prstGeom>
          </p:spPr>
          <p:txBody>
            <a:bodyPr>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عدم تعادل</a:t>
              </a:r>
              <a:endParaRPr lang="en-US" sz="1500" b="1" dirty="0">
                <a:solidFill>
                  <a:schemeClr val="tx1">
                    <a:lumMod val="75000"/>
                  </a:schemeClr>
                </a:solidFill>
                <a:latin typeface="Arial" charset="0"/>
                <a:cs typeface="B Nazanin" pitchFamily="2" charset="-78"/>
              </a:endParaRPr>
            </a:p>
          </p:txBody>
        </p:sp>
        <p:sp>
          <p:nvSpPr>
            <p:cNvPr id="37" name="Rectangle 36"/>
            <p:cNvSpPr/>
            <p:nvPr/>
          </p:nvSpPr>
          <p:spPr bwMode="auto">
            <a:xfrm>
              <a:off x="10580875" y="2085090"/>
              <a:ext cx="829668" cy="541622"/>
            </a:xfrm>
            <a:prstGeom prst="rect">
              <a:avLst/>
            </a:prstGeom>
          </p:spPr>
          <p:txBody>
            <a:bodyPr wrap="none">
              <a:spAutoFit/>
            </a:bodyPr>
            <a:lstStyle/>
            <a:p>
              <a:pPr algn="ctr" defTabSz="957011" rtl="0" fontAlgn="auto">
                <a:spcBef>
                  <a:spcPct val="20000"/>
                </a:spcBef>
                <a:spcAft>
                  <a:spcPts val="0"/>
                </a:spcAft>
                <a:buClr>
                  <a:schemeClr val="tx2"/>
                </a:buClr>
                <a:defRPr/>
              </a:pPr>
              <a:r>
                <a:rPr lang="fa-IR" sz="1500" b="1" dirty="0">
                  <a:solidFill>
                    <a:schemeClr val="tx1">
                      <a:lumMod val="75000"/>
                    </a:schemeClr>
                  </a:solidFill>
                  <a:latin typeface="Arial" charset="0"/>
                  <a:cs typeface="B Nazanin" pitchFamily="2" charset="-78"/>
                </a:rPr>
                <a:t>عارضه</a:t>
              </a:r>
              <a:endParaRPr lang="en-US" sz="1500" b="1" dirty="0">
                <a:solidFill>
                  <a:schemeClr val="tx1">
                    <a:lumMod val="75000"/>
                  </a:schemeClr>
                </a:solidFill>
                <a:latin typeface="Arial" charset="0"/>
                <a:cs typeface="B Nazanin" pitchFamily="2" charset="-78"/>
              </a:endParaRPr>
            </a:p>
          </p:txBody>
        </p:sp>
      </p:grpSp>
      <p:grpSp>
        <p:nvGrpSpPr>
          <p:cNvPr id="96263" name="Group 64"/>
          <p:cNvGrpSpPr>
            <a:grpSpLocks/>
          </p:cNvGrpSpPr>
          <p:nvPr/>
        </p:nvGrpSpPr>
        <p:grpSpPr bwMode="auto">
          <a:xfrm>
            <a:off x="2863850" y="3429000"/>
            <a:ext cx="6654800" cy="2571750"/>
            <a:chOff x="3700463" y="5100638"/>
            <a:chExt cx="8601075" cy="3600450"/>
          </a:xfrm>
        </p:grpSpPr>
        <p:grpSp>
          <p:nvGrpSpPr>
            <p:cNvPr id="96282" name="Group 59"/>
            <p:cNvGrpSpPr>
              <a:grpSpLocks/>
            </p:cNvGrpSpPr>
            <p:nvPr/>
          </p:nvGrpSpPr>
          <p:grpSpPr bwMode="auto">
            <a:xfrm>
              <a:off x="3700463" y="5100638"/>
              <a:ext cx="8601075" cy="3600450"/>
              <a:chOff x="3700463" y="5100638"/>
              <a:chExt cx="8601075" cy="3600450"/>
            </a:xfrm>
          </p:grpSpPr>
          <p:pic>
            <p:nvPicPr>
              <p:cNvPr id="96286" name="Picture 4" descr="E:\memari\maremat\rosta2\a\S7305116.JPG"/>
              <p:cNvPicPr>
                <a:picLocks noChangeAspect="1" noChangeArrowheads="1"/>
              </p:cNvPicPr>
              <p:nvPr/>
            </p:nvPicPr>
            <p:blipFill>
              <a:blip r:embed="rId6"/>
              <a:srcRect/>
              <a:stretch>
                <a:fillRect/>
              </a:stretch>
            </p:blipFill>
            <p:spPr bwMode="auto">
              <a:xfrm>
                <a:off x="5300663" y="5943600"/>
                <a:ext cx="1423987" cy="1898650"/>
              </a:xfrm>
              <a:prstGeom prst="rect">
                <a:avLst/>
              </a:prstGeom>
              <a:noFill/>
              <a:ln w="9525">
                <a:noFill/>
                <a:miter lim="800000"/>
                <a:headEnd/>
                <a:tailEnd/>
              </a:ln>
            </p:spPr>
          </p:pic>
          <p:pic>
            <p:nvPicPr>
              <p:cNvPr id="96287" name="Picture 3" descr="E:\memari\maremat\abas gholekhan\ax1\پلان مدرسه طبقه اول.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700838" y="5100638"/>
                <a:ext cx="5600700" cy="3600450"/>
              </a:xfrm>
              <a:prstGeom prst="rect">
                <a:avLst/>
              </a:prstGeom>
              <a:noFill/>
              <a:ln w="9525">
                <a:noFill/>
                <a:miter lim="800000"/>
                <a:headEnd/>
                <a:tailEnd/>
              </a:ln>
            </p:spPr>
          </p:pic>
          <p:pic>
            <p:nvPicPr>
              <p:cNvPr id="96288" name="Picture 2" descr="F:\dorbin2\abas gholi khan\m-j\S7305106.JPG"/>
              <p:cNvPicPr>
                <a:picLocks noChangeAspect="1" noChangeArrowheads="1"/>
              </p:cNvPicPr>
              <p:nvPr/>
            </p:nvPicPr>
            <p:blipFill>
              <a:blip r:embed="rId8"/>
              <a:srcRect/>
              <a:stretch>
                <a:fillRect/>
              </a:stretch>
            </p:blipFill>
            <p:spPr bwMode="auto">
              <a:xfrm>
                <a:off x="3700463" y="6048375"/>
                <a:ext cx="1349375" cy="1800225"/>
              </a:xfrm>
              <a:prstGeom prst="rect">
                <a:avLst/>
              </a:prstGeom>
              <a:noFill/>
              <a:ln w="9525">
                <a:noFill/>
                <a:miter lim="800000"/>
                <a:headEnd/>
                <a:tailEnd/>
              </a:ln>
            </p:spPr>
          </p:pic>
        </p:grpSp>
        <p:sp>
          <p:nvSpPr>
            <p:cNvPr id="96283" name="Oval 72"/>
            <p:cNvSpPr>
              <a:spLocks noChangeArrowheads="1"/>
            </p:cNvSpPr>
            <p:nvPr/>
          </p:nvSpPr>
          <p:spPr bwMode="auto">
            <a:xfrm>
              <a:off x="9347590" y="7483714"/>
              <a:ext cx="593893" cy="593486"/>
            </a:xfrm>
            <a:prstGeom prst="ellipse">
              <a:avLst/>
            </a:prstGeom>
            <a:noFill/>
            <a:ln w="57150" algn="ctr">
              <a:solidFill>
                <a:srgbClr val="921A37"/>
              </a:solidFill>
              <a:round/>
              <a:headEnd/>
              <a:tailEnd/>
            </a:ln>
          </p:spPr>
          <p:txBody>
            <a:bodyPr/>
            <a:lstStyle/>
            <a:p>
              <a:pPr algn="l" rtl="0"/>
              <a:endParaRPr lang="fa-IR">
                <a:latin typeface="Calibri" pitchFamily="34" charset="0"/>
              </a:endParaRPr>
            </a:p>
          </p:txBody>
        </p:sp>
        <p:sp>
          <p:nvSpPr>
            <p:cNvPr id="96284" name="Oval 72"/>
            <p:cNvSpPr>
              <a:spLocks noChangeArrowheads="1"/>
            </p:cNvSpPr>
            <p:nvPr/>
          </p:nvSpPr>
          <p:spPr bwMode="auto">
            <a:xfrm>
              <a:off x="7239000" y="5943600"/>
              <a:ext cx="593893" cy="593486"/>
            </a:xfrm>
            <a:prstGeom prst="ellipse">
              <a:avLst/>
            </a:prstGeom>
            <a:noFill/>
            <a:ln w="57150" algn="ctr">
              <a:solidFill>
                <a:srgbClr val="921A37"/>
              </a:solidFill>
              <a:round/>
              <a:headEnd/>
              <a:tailEnd/>
            </a:ln>
          </p:spPr>
          <p:txBody>
            <a:bodyPr/>
            <a:lstStyle/>
            <a:p>
              <a:pPr algn="l" rtl="0"/>
              <a:endParaRPr lang="fa-IR">
                <a:latin typeface="Calibri" pitchFamily="34" charset="0"/>
              </a:endParaRPr>
            </a:p>
          </p:txBody>
        </p:sp>
        <p:sp>
          <p:nvSpPr>
            <p:cNvPr id="96285" name="Oval 72"/>
            <p:cNvSpPr>
              <a:spLocks noChangeArrowheads="1"/>
            </p:cNvSpPr>
            <p:nvPr/>
          </p:nvSpPr>
          <p:spPr bwMode="auto">
            <a:xfrm>
              <a:off x="10531307" y="6019800"/>
              <a:ext cx="593893" cy="593486"/>
            </a:xfrm>
            <a:prstGeom prst="ellipse">
              <a:avLst/>
            </a:prstGeom>
            <a:noFill/>
            <a:ln w="57150" algn="ctr">
              <a:solidFill>
                <a:srgbClr val="921A37"/>
              </a:solidFill>
              <a:round/>
              <a:headEnd/>
              <a:tailEnd/>
            </a:ln>
          </p:spPr>
          <p:txBody>
            <a:bodyPr/>
            <a:lstStyle/>
            <a:p>
              <a:pPr algn="l" rtl="0"/>
              <a:endParaRPr lang="fa-IR">
                <a:latin typeface="Calibri" pitchFamily="34" charset="0"/>
              </a:endParaRPr>
            </a:p>
          </p:txBody>
        </p:sp>
      </p:grpSp>
      <p:pic>
        <p:nvPicPr>
          <p:cNvPr id="96264" name="Picture 45" descr="Picture4.jpg"/>
          <p:cNvPicPr>
            <a:picLocks noChangeAspect="1"/>
          </p:cNvPicPr>
          <p:nvPr/>
        </p:nvPicPr>
        <p:blipFill>
          <a:blip r:embed="rId9"/>
          <a:srcRect/>
          <a:stretch>
            <a:fillRect/>
          </a:stretch>
        </p:blipFill>
        <p:spPr bwMode="auto">
          <a:xfrm>
            <a:off x="0" y="0"/>
            <a:ext cx="838200" cy="604838"/>
          </a:xfrm>
          <a:prstGeom prst="rect">
            <a:avLst/>
          </a:prstGeom>
          <a:noFill/>
          <a:ln w="9525">
            <a:noFill/>
            <a:miter lim="800000"/>
            <a:headEnd/>
            <a:tailEnd/>
          </a:ln>
        </p:spPr>
      </p:pic>
      <p:grpSp>
        <p:nvGrpSpPr>
          <p:cNvPr id="96265" name="Group 47"/>
          <p:cNvGrpSpPr>
            <a:grpSpLocks/>
          </p:cNvGrpSpPr>
          <p:nvPr/>
        </p:nvGrpSpPr>
        <p:grpSpPr bwMode="auto">
          <a:xfrm>
            <a:off x="325438" y="1616075"/>
            <a:ext cx="3425825" cy="5187950"/>
            <a:chOff x="421417" y="2261407"/>
            <a:chExt cx="4426324" cy="7263590"/>
          </a:xfrm>
        </p:grpSpPr>
        <p:grpSp>
          <p:nvGrpSpPr>
            <p:cNvPr id="96270" name="Group 82"/>
            <p:cNvGrpSpPr>
              <a:grpSpLocks/>
            </p:cNvGrpSpPr>
            <p:nvPr/>
          </p:nvGrpSpPr>
          <p:grpSpPr bwMode="auto">
            <a:xfrm>
              <a:off x="421417" y="2261407"/>
              <a:ext cx="4426324" cy="7263590"/>
              <a:chOff x="80891" y="3033303"/>
              <a:chExt cx="5100710" cy="6278942"/>
            </a:xfrm>
          </p:grpSpPr>
          <p:pic>
            <p:nvPicPr>
              <p:cNvPr id="96272" name="Picture 6" descr="C:\Documents and Settings\fahime\My Documents\My Pictures\p1.jpg"/>
              <p:cNvPicPr>
                <a:picLocks noChangeAspect="1" noChangeArrowheads="1"/>
              </p:cNvPicPr>
              <p:nvPr/>
            </p:nvPicPr>
            <p:blipFill>
              <a:blip r:embed="rId10">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6273" name="Group 29"/>
              <p:cNvGrpSpPr>
                <a:grpSpLocks/>
              </p:cNvGrpSpPr>
              <p:nvPr/>
            </p:nvGrpSpPr>
            <p:grpSpPr bwMode="auto">
              <a:xfrm>
                <a:off x="80891" y="3033303"/>
                <a:ext cx="5100710" cy="6278942"/>
                <a:chOff x="80891" y="3033303"/>
                <a:chExt cx="5100710" cy="6278942"/>
              </a:xfrm>
            </p:grpSpPr>
            <p:sp>
              <p:nvSpPr>
                <p:cNvPr id="56"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57"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58"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62"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6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6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6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6281" name="Picture 4" descr="C:\Documents and Settings\fahime\My Documents\My Pictures\66.jpg"/>
                <p:cNvPicPr>
                  <a:picLocks noChangeAspect="1" noChangeArrowheads="1"/>
                </p:cNvPicPr>
                <p:nvPr/>
              </p:nvPicPr>
              <p:blipFill>
                <a:blip r:embed="rId11">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6271" name="TextBox 50"/>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70" name="Rectangle 2"/>
          <p:cNvSpPr txBox="1">
            <a:spLocks noChangeArrowheads="1"/>
          </p:cNvSpPr>
          <p:nvPr/>
        </p:nvSpPr>
        <p:spPr>
          <a:xfrm>
            <a:off x="7232650" y="247650"/>
            <a:ext cx="2198688"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دوم: آسیب شناسی</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71" name="Text Box 35"/>
          <p:cNvSpPr txBox="1">
            <a:spLocks noChangeArrowheads="1"/>
          </p:cNvSpPr>
          <p:nvPr/>
        </p:nvSpPr>
        <p:spPr bwMode="auto">
          <a:xfrm>
            <a:off x="5837238" y="595313"/>
            <a:ext cx="3656012"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 آسیب شناسی و آسیب نگاری</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6268" name="Picture 52" descr="Picture15.jpg"/>
          <p:cNvPicPr>
            <a:picLocks noChangeAspect="1"/>
          </p:cNvPicPr>
          <p:nvPr/>
        </p:nvPicPr>
        <p:blipFill>
          <a:blip r:embed="rId12"/>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53" name="Slide Number Placeholder 36"/>
          <p:cNvSpPr>
            <a:spLocks noGrp="1"/>
          </p:cNvSpPr>
          <p:nvPr>
            <p:ph type="sldNum" sz="quarter" idx="12"/>
          </p:nvPr>
        </p:nvSpPr>
        <p:spPr>
          <a:xfrm>
            <a:off x="3525838" y="6438900"/>
            <a:ext cx="2311400" cy="365125"/>
          </a:xfrm>
        </p:spPr>
        <p:txBody>
          <a:bodyPr/>
          <a:lstStyle/>
          <a:p>
            <a:pPr>
              <a:defRPr/>
            </a:pPr>
            <a:fld id="{472A9ECE-D3C9-4A95-8F57-51866879DA33}" type="slidenum">
              <a:rPr lang="en-US" smtClean="0">
                <a:latin typeface="F_jalal" pitchFamily="2" charset="0"/>
              </a:rPr>
              <a:pPr>
                <a:defRPr/>
              </a:pPr>
              <a:t>93</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728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728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grpSp>
        <p:nvGrpSpPr>
          <p:cNvPr id="97285" name="Group 55"/>
          <p:cNvGrpSpPr>
            <a:grpSpLocks/>
          </p:cNvGrpSpPr>
          <p:nvPr/>
        </p:nvGrpSpPr>
        <p:grpSpPr bwMode="auto">
          <a:xfrm>
            <a:off x="3475038" y="247650"/>
            <a:ext cx="6018212" cy="671513"/>
            <a:chOff x="4431324" y="198438"/>
            <a:chExt cx="7777088" cy="939701"/>
          </a:xfrm>
        </p:grpSpPr>
        <p:sp>
          <p:nvSpPr>
            <p:cNvPr id="27" name="Rectangle 2"/>
            <p:cNvSpPr txBox="1">
              <a:spLocks noChangeArrowheads="1"/>
            </p:cNvSpPr>
            <p:nvPr/>
          </p:nvSpPr>
          <p:spPr>
            <a:xfrm>
              <a:off x="4431324" y="198438"/>
              <a:ext cx="7697082" cy="486512"/>
            </a:xfrm>
            <a:prstGeom prst="rect">
              <a:avLst/>
            </a:prstGeom>
          </p:spPr>
          <p:txBody>
            <a:bodyPr lIns="127921" tIns="63962" rIns="127921" bIns="63962"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8" name="Text Box 35"/>
            <p:cNvSpPr txBox="1">
              <a:spLocks noChangeArrowheads="1"/>
            </p:cNvSpPr>
            <p:nvPr/>
          </p:nvSpPr>
          <p:spPr bwMode="auto">
            <a:xfrm>
              <a:off x="7483898" y="684950"/>
              <a:ext cx="4724514" cy="453189"/>
            </a:xfrm>
            <a:prstGeom prst="rect">
              <a:avLst/>
            </a:prstGeom>
            <a:noFill/>
            <a:ln w="9525">
              <a:noFill/>
              <a:miter lim="800000"/>
              <a:headEnd/>
              <a:tailEnd/>
            </a:ln>
            <a:effectLst/>
          </p:spPr>
          <p:txBody>
            <a:bodyPr lIns="91375" tIns="45688" rIns="91375" bIns="45688">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فهرست</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grpSp>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7287" name="Group 52"/>
          <p:cNvGrpSpPr>
            <a:grpSpLocks/>
          </p:cNvGrpSpPr>
          <p:nvPr/>
        </p:nvGrpSpPr>
        <p:grpSpPr bwMode="auto">
          <a:xfrm>
            <a:off x="3067050" y="2200275"/>
            <a:ext cx="5718175" cy="3160713"/>
            <a:chOff x="531" y="1008"/>
            <a:chExt cx="4718" cy="3071"/>
          </a:xfrm>
        </p:grpSpPr>
        <p:sp>
          <p:nvSpPr>
            <p:cNvPr id="20" name="Oval 4"/>
            <p:cNvSpPr>
              <a:spLocks noChangeArrowheads="1"/>
            </p:cNvSpPr>
            <p:nvPr/>
          </p:nvSpPr>
          <p:spPr bwMode="auto">
            <a:xfrm>
              <a:off x="1834" y="1491"/>
              <a:ext cx="2288" cy="2301"/>
            </a:xfrm>
            <a:prstGeom prst="ellipse">
              <a:avLst/>
            </a:prstGeom>
            <a:gradFill rotWithShape="1">
              <a:gsLst>
                <a:gs pos="0">
                  <a:schemeClr val="accent2"/>
                </a:gs>
                <a:gs pos="100000">
                  <a:schemeClr val="accent2">
                    <a:gamma/>
                    <a:tint val="0"/>
                    <a:invGamma/>
                  </a:schemeClr>
                </a:gs>
              </a:gsLst>
              <a:lin ang="5400000" scaled="1"/>
            </a:gradFill>
            <a:ln w="9525" algn="ctr">
              <a:solidFill>
                <a:schemeClr val="accent1"/>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97305" name="Group 5"/>
            <p:cNvGrpSpPr>
              <a:grpSpLocks/>
            </p:cNvGrpSpPr>
            <p:nvPr/>
          </p:nvGrpSpPr>
          <p:grpSpPr bwMode="auto">
            <a:xfrm>
              <a:off x="2395" y="2066"/>
              <a:ext cx="1167" cy="1239"/>
              <a:chOff x="2016" y="1920"/>
              <a:chExt cx="1680" cy="1680"/>
            </a:xfrm>
          </p:grpSpPr>
          <p:sp>
            <p:nvSpPr>
              <p:cNvPr id="97350" name="Oval 6"/>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p:spPr>
            <p:txBody>
              <a:bodyPr wrap="none" anchor="ctr"/>
              <a:lstStyle/>
              <a:p>
                <a:pPr algn="l" rtl="0"/>
                <a:endParaRPr lang="fa-IR">
                  <a:latin typeface="Calibri" pitchFamily="34" charset="0"/>
                </a:endParaRPr>
              </a:p>
            </p:txBody>
          </p:sp>
          <p:sp>
            <p:nvSpPr>
              <p:cNvPr id="97351" name="Freeform 7"/>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w="0">
                <a:noFill/>
                <a:round/>
                <a:headEnd/>
                <a:tailEnd/>
              </a:ln>
            </p:spPr>
            <p:txBody>
              <a:bodyPr/>
              <a:lstStyle/>
              <a:p>
                <a:endParaRPr lang="en-US"/>
              </a:p>
            </p:txBody>
          </p:sp>
        </p:grpSp>
        <p:sp>
          <p:nvSpPr>
            <p:cNvPr id="22" name="Text Box 8"/>
            <p:cNvSpPr txBox="1">
              <a:spLocks noChangeArrowheads="1"/>
            </p:cNvSpPr>
            <p:nvPr/>
          </p:nvSpPr>
          <p:spPr bwMode="gray">
            <a:xfrm>
              <a:off x="2697" y="2473"/>
              <a:ext cx="597" cy="420"/>
            </a:xfrm>
            <a:prstGeom prst="rect">
              <a:avLst/>
            </a:prstGeom>
            <a:noFill/>
            <a:ln w="9525">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2200" b="1" dirty="0">
                  <a:solidFill>
                    <a:srgbClr val="FFFF00"/>
                  </a:solidFill>
                  <a:effectLst>
                    <a:outerShdw blurRad="38100" dist="38100" dir="2700000" algn="tl">
                      <a:srgbClr val="C0C0C0"/>
                    </a:outerShdw>
                  </a:effectLst>
                  <a:latin typeface="+mn-lt"/>
                  <a:cs typeface="+mn-cs"/>
                </a:rPr>
                <a:t>مرمت</a:t>
              </a:r>
              <a:endParaRPr lang="en-US" sz="2200" b="1" dirty="0">
                <a:solidFill>
                  <a:srgbClr val="FFFF00"/>
                </a:solidFill>
                <a:effectLst>
                  <a:outerShdw blurRad="38100" dist="38100" dir="2700000" algn="tl">
                    <a:srgbClr val="C0C0C0"/>
                  </a:outerShdw>
                </a:effectLst>
                <a:latin typeface="+mn-lt"/>
                <a:cs typeface="+mn-cs"/>
              </a:endParaRPr>
            </a:p>
          </p:txBody>
        </p:sp>
        <p:grpSp>
          <p:nvGrpSpPr>
            <p:cNvPr id="97307" name="Group 9"/>
            <p:cNvGrpSpPr>
              <a:grpSpLocks/>
            </p:cNvGrpSpPr>
            <p:nvPr/>
          </p:nvGrpSpPr>
          <p:grpSpPr bwMode="auto">
            <a:xfrm>
              <a:off x="2737" y="1266"/>
              <a:ext cx="389" cy="382"/>
              <a:chOff x="2640" y="1088"/>
              <a:chExt cx="433" cy="415"/>
            </a:xfrm>
          </p:grpSpPr>
          <p:grpSp>
            <p:nvGrpSpPr>
              <p:cNvPr id="97346" name="Group 10"/>
              <p:cNvGrpSpPr>
                <a:grpSpLocks/>
              </p:cNvGrpSpPr>
              <p:nvPr/>
            </p:nvGrpSpPr>
            <p:grpSpPr bwMode="auto">
              <a:xfrm>
                <a:off x="2640" y="1088"/>
                <a:ext cx="433" cy="415"/>
                <a:chOff x="2016" y="1921"/>
                <a:chExt cx="1683" cy="1681"/>
              </a:xfrm>
            </p:grpSpPr>
            <p:sp>
              <p:nvSpPr>
                <p:cNvPr id="78" name="Oval 11"/>
                <p:cNvSpPr>
                  <a:spLocks noChangeArrowheads="1"/>
                </p:cNvSpPr>
                <p:nvPr/>
              </p:nvSpPr>
              <p:spPr bwMode="gray">
                <a:xfrm>
                  <a:off x="2015" y="1919"/>
                  <a:ext cx="1683" cy="1683"/>
                </a:xfrm>
                <a:prstGeom prst="ellipse">
                  <a:avLst/>
                </a:prstGeom>
                <a:gradFill rotWithShape="1">
                  <a:gsLst>
                    <a:gs pos="0">
                      <a:schemeClr val="accent2"/>
                    </a:gs>
                    <a:gs pos="100000">
                      <a:schemeClr val="accent2">
                        <a:gamma/>
                        <a:shade val="42353"/>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49" name="Freeform 12"/>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w="0">
                  <a:noFill/>
                  <a:round/>
                  <a:headEnd/>
                  <a:tailEnd/>
                </a:ln>
              </p:spPr>
              <p:txBody>
                <a:bodyPr/>
                <a:lstStyle/>
                <a:p>
                  <a:endParaRPr lang="en-US"/>
                </a:p>
              </p:txBody>
            </p:sp>
          </p:grpSp>
          <p:sp>
            <p:nvSpPr>
              <p:cNvPr id="77" name="Text Box 13"/>
              <p:cNvSpPr txBox="1">
                <a:spLocks noChangeArrowheads="1"/>
              </p:cNvSpPr>
              <p:nvPr/>
            </p:nvSpPr>
            <p:spPr bwMode="gray">
              <a:xfrm>
                <a:off x="2662" y="1111"/>
                <a:ext cx="268" cy="342"/>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2</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97308" name="Group 14"/>
            <p:cNvGrpSpPr>
              <a:grpSpLocks/>
            </p:cNvGrpSpPr>
            <p:nvPr/>
          </p:nvGrpSpPr>
          <p:grpSpPr bwMode="auto">
            <a:xfrm>
              <a:off x="2373" y="3193"/>
              <a:ext cx="178" cy="163"/>
              <a:chOff x="2236" y="3191"/>
              <a:chExt cx="198" cy="176"/>
            </a:xfrm>
          </p:grpSpPr>
          <p:sp>
            <p:nvSpPr>
              <p:cNvPr id="74" name="Oval 15"/>
              <p:cNvSpPr>
                <a:spLocks noChangeArrowheads="1"/>
              </p:cNvSpPr>
              <p:nvPr/>
            </p:nvSpPr>
            <p:spPr bwMode="gray">
              <a:xfrm rot="18227093">
                <a:off x="2240" y="3282"/>
                <a:ext cx="80" cy="89"/>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75" name="Oval 16"/>
              <p:cNvSpPr>
                <a:spLocks noChangeArrowheads="1"/>
              </p:cNvSpPr>
              <p:nvPr/>
            </p:nvSpPr>
            <p:spPr bwMode="gray">
              <a:xfrm rot="18227093">
                <a:off x="2351" y="3185"/>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97309" name="Group 17"/>
            <p:cNvGrpSpPr>
              <a:grpSpLocks/>
            </p:cNvGrpSpPr>
            <p:nvPr/>
          </p:nvGrpSpPr>
          <p:grpSpPr bwMode="auto">
            <a:xfrm>
              <a:off x="2006" y="3347"/>
              <a:ext cx="390" cy="399"/>
              <a:chOff x="1824" y="3356"/>
              <a:chExt cx="433" cy="433"/>
            </a:xfrm>
          </p:grpSpPr>
          <p:grpSp>
            <p:nvGrpSpPr>
              <p:cNvPr id="97340" name="Group 18"/>
              <p:cNvGrpSpPr>
                <a:grpSpLocks/>
              </p:cNvGrpSpPr>
              <p:nvPr/>
            </p:nvGrpSpPr>
            <p:grpSpPr bwMode="auto">
              <a:xfrm>
                <a:off x="1824" y="3356"/>
                <a:ext cx="433" cy="433"/>
                <a:chOff x="2016" y="1917"/>
                <a:chExt cx="1684" cy="1684"/>
              </a:xfrm>
            </p:grpSpPr>
            <p:sp>
              <p:nvSpPr>
                <p:cNvPr id="72" name="Oval 19"/>
                <p:cNvSpPr>
                  <a:spLocks noChangeArrowheads="1"/>
                </p:cNvSpPr>
                <p:nvPr/>
              </p:nvSpPr>
              <p:spPr bwMode="gray">
                <a:xfrm>
                  <a:off x="2015" y="1914"/>
                  <a:ext cx="1685" cy="1686"/>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43" name="Freeform 2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w="0">
                  <a:noFill/>
                  <a:round/>
                  <a:headEnd/>
                  <a:tailEnd/>
                </a:ln>
              </p:spPr>
              <p:txBody>
                <a:bodyPr/>
                <a:lstStyle/>
                <a:p>
                  <a:endParaRPr lang="en-US"/>
                </a:p>
              </p:txBody>
            </p:sp>
          </p:grpSp>
          <p:sp>
            <p:nvSpPr>
              <p:cNvPr id="71" name="Text Box 21"/>
              <p:cNvSpPr txBox="1">
                <a:spLocks noChangeArrowheads="1"/>
              </p:cNvSpPr>
              <p:nvPr/>
            </p:nvSpPr>
            <p:spPr bwMode="gray">
              <a:xfrm>
                <a:off x="1881" y="3436"/>
                <a:ext cx="269" cy="341"/>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5</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97310" name="Group 22"/>
            <p:cNvGrpSpPr>
              <a:grpSpLocks/>
            </p:cNvGrpSpPr>
            <p:nvPr/>
          </p:nvGrpSpPr>
          <p:grpSpPr bwMode="auto">
            <a:xfrm>
              <a:off x="3910" y="2067"/>
              <a:ext cx="388" cy="404"/>
              <a:chOff x="3938" y="1969"/>
              <a:chExt cx="431" cy="438"/>
            </a:xfrm>
          </p:grpSpPr>
          <p:grpSp>
            <p:nvGrpSpPr>
              <p:cNvPr id="97336" name="Group 23"/>
              <p:cNvGrpSpPr>
                <a:grpSpLocks/>
              </p:cNvGrpSpPr>
              <p:nvPr/>
            </p:nvGrpSpPr>
            <p:grpSpPr bwMode="auto">
              <a:xfrm>
                <a:off x="3938" y="1969"/>
                <a:ext cx="431" cy="438"/>
                <a:chOff x="2015" y="1921"/>
                <a:chExt cx="1683" cy="1682"/>
              </a:xfrm>
            </p:grpSpPr>
            <p:sp>
              <p:nvSpPr>
                <p:cNvPr id="68" name="Oval 24"/>
                <p:cNvSpPr>
                  <a:spLocks noChangeArrowheads="1"/>
                </p:cNvSpPr>
                <p:nvPr/>
              </p:nvSpPr>
              <p:spPr bwMode="gray">
                <a:xfrm>
                  <a:off x="2017" y="1924"/>
                  <a:ext cx="1682" cy="1676"/>
                </a:xfrm>
                <a:prstGeom prst="ellipse">
                  <a:avLst/>
                </a:prstGeom>
                <a:gradFill rotWithShape="1">
                  <a:gsLst>
                    <a:gs pos="0">
                      <a:schemeClr val="hlink"/>
                    </a:gs>
                    <a:gs pos="100000">
                      <a:schemeClr val="hlink">
                        <a:gamma/>
                        <a:tint val="57647"/>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39" name="Freeform 2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w="0">
                  <a:noFill/>
                  <a:round/>
                  <a:headEnd/>
                  <a:tailEnd/>
                </a:ln>
              </p:spPr>
              <p:txBody>
                <a:bodyPr/>
                <a:lstStyle/>
                <a:p>
                  <a:endParaRPr lang="en-US"/>
                </a:p>
              </p:txBody>
            </p:sp>
          </p:grpSp>
          <p:sp>
            <p:nvSpPr>
              <p:cNvPr id="67" name="Text Box 26"/>
              <p:cNvSpPr txBox="1">
                <a:spLocks noChangeArrowheads="1"/>
              </p:cNvSpPr>
              <p:nvPr/>
            </p:nvSpPr>
            <p:spPr bwMode="gray">
              <a:xfrm>
                <a:off x="3991" y="2032"/>
                <a:ext cx="268" cy="339"/>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3</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97311" name="Group 27"/>
            <p:cNvGrpSpPr>
              <a:grpSpLocks/>
            </p:cNvGrpSpPr>
            <p:nvPr/>
          </p:nvGrpSpPr>
          <p:grpSpPr bwMode="auto">
            <a:xfrm>
              <a:off x="3562" y="3348"/>
              <a:ext cx="370" cy="362"/>
              <a:chOff x="3552" y="3338"/>
              <a:chExt cx="412" cy="392"/>
            </a:xfrm>
          </p:grpSpPr>
          <p:grpSp>
            <p:nvGrpSpPr>
              <p:cNvPr id="97332" name="Group 28"/>
              <p:cNvGrpSpPr>
                <a:grpSpLocks/>
              </p:cNvGrpSpPr>
              <p:nvPr/>
            </p:nvGrpSpPr>
            <p:grpSpPr bwMode="auto">
              <a:xfrm>
                <a:off x="3552" y="3338"/>
                <a:ext cx="412" cy="392"/>
                <a:chOff x="2017" y="1918"/>
                <a:chExt cx="1681" cy="1682"/>
              </a:xfrm>
            </p:grpSpPr>
            <p:sp>
              <p:nvSpPr>
                <p:cNvPr id="64" name="Oval 29"/>
                <p:cNvSpPr>
                  <a:spLocks noChangeArrowheads="1"/>
                </p:cNvSpPr>
                <p:nvPr/>
              </p:nvSpPr>
              <p:spPr bwMode="gray">
                <a:xfrm>
                  <a:off x="2017" y="1917"/>
                  <a:ext cx="1684" cy="1684"/>
                </a:xfrm>
                <a:prstGeom prst="ellipse">
                  <a:avLst/>
                </a:prstGeom>
                <a:gradFill rotWithShape="1">
                  <a:gsLst>
                    <a:gs pos="0">
                      <a:schemeClr val="bg2"/>
                    </a:gs>
                    <a:gs pos="100000">
                      <a:schemeClr val="bg2">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35" name="Freeform 30"/>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w="0">
                  <a:noFill/>
                  <a:round/>
                  <a:headEnd/>
                  <a:tailEnd/>
                </a:ln>
              </p:spPr>
              <p:txBody>
                <a:bodyPr/>
                <a:lstStyle/>
                <a:p>
                  <a:endParaRPr lang="en-US"/>
                </a:p>
              </p:txBody>
            </p:sp>
          </p:grpSp>
          <p:sp>
            <p:nvSpPr>
              <p:cNvPr id="63" name="Text Box 31"/>
              <p:cNvSpPr txBox="1">
                <a:spLocks noChangeArrowheads="1"/>
              </p:cNvSpPr>
              <p:nvPr/>
            </p:nvSpPr>
            <p:spPr bwMode="gray">
              <a:xfrm>
                <a:off x="3620" y="3360"/>
                <a:ext cx="268" cy="339"/>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mn-cs"/>
                  </a:rPr>
                  <a:t>4</a:t>
                </a:r>
                <a:endParaRPr lang="en-US" sz="1500" b="1" dirty="0">
                  <a:solidFill>
                    <a:srgbClr val="FFFFFF"/>
                  </a:solidFill>
                  <a:effectLst>
                    <a:outerShdw blurRad="38100" dist="38100" dir="2700000" algn="tl">
                      <a:srgbClr val="C0C0C0"/>
                    </a:outerShdw>
                  </a:effectLst>
                  <a:latin typeface="Verdana" pitchFamily="34" charset="0"/>
                  <a:cs typeface="+mn-cs"/>
                </a:endParaRPr>
              </a:p>
            </p:txBody>
          </p:sp>
        </p:grpSp>
        <p:grpSp>
          <p:nvGrpSpPr>
            <p:cNvPr id="97312" name="Group 32"/>
            <p:cNvGrpSpPr>
              <a:grpSpLocks/>
            </p:cNvGrpSpPr>
            <p:nvPr/>
          </p:nvGrpSpPr>
          <p:grpSpPr bwMode="auto">
            <a:xfrm>
              <a:off x="1704" y="2066"/>
              <a:ext cx="388" cy="398"/>
              <a:chOff x="1488" y="1969"/>
              <a:chExt cx="431" cy="432"/>
            </a:xfrm>
          </p:grpSpPr>
          <p:grpSp>
            <p:nvGrpSpPr>
              <p:cNvPr id="97328" name="Group 33"/>
              <p:cNvGrpSpPr>
                <a:grpSpLocks/>
              </p:cNvGrpSpPr>
              <p:nvPr/>
            </p:nvGrpSpPr>
            <p:grpSpPr bwMode="auto">
              <a:xfrm>
                <a:off x="1488" y="1969"/>
                <a:ext cx="431" cy="432"/>
                <a:chOff x="2015" y="1921"/>
                <a:chExt cx="1675" cy="1679"/>
              </a:xfrm>
            </p:grpSpPr>
            <p:sp>
              <p:nvSpPr>
                <p:cNvPr id="60" name="Oval 34"/>
                <p:cNvSpPr>
                  <a:spLocks noChangeArrowheads="1"/>
                </p:cNvSpPr>
                <p:nvPr/>
              </p:nvSpPr>
              <p:spPr bwMode="gray">
                <a:xfrm>
                  <a:off x="2018" y="1921"/>
                  <a:ext cx="1674" cy="1679"/>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31" name="Freeform 35"/>
                <p:cNvSpPr>
                  <a:spLocks/>
                </p:cNvSpPr>
                <p:nvPr/>
              </p:nvSpPr>
              <p:spPr bwMode="gray">
                <a:xfrm>
                  <a:off x="2208" y="1948"/>
                  <a:ext cx="1296" cy="634"/>
                </a:xfrm>
                <a:custGeom>
                  <a:avLst/>
                  <a:gdLst>
                    <a:gd name="T0" fmla="*/ 762 w 1321"/>
                    <a:gd name="T1" fmla="*/ 16 h 712"/>
                    <a:gd name="T2" fmla="*/ 772 w 1321"/>
                    <a:gd name="T3" fmla="*/ 17 h 712"/>
                    <a:gd name="T4" fmla="*/ 774 w 1321"/>
                    <a:gd name="T5" fmla="*/ 18 h 712"/>
                    <a:gd name="T6" fmla="*/ 770 w 1321"/>
                    <a:gd name="T7" fmla="*/ 20 h 712"/>
                    <a:gd name="T8" fmla="*/ 760 w 1321"/>
                    <a:gd name="T9" fmla="*/ 21 h 712"/>
                    <a:gd name="T10" fmla="*/ 745 w 1321"/>
                    <a:gd name="T11" fmla="*/ 22 h 712"/>
                    <a:gd name="T12" fmla="*/ 725 w 1321"/>
                    <a:gd name="T13" fmla="*/ 23 h 712"/>
                    <a:gd name="T14" fmla="*/ 700 w 1321"/>
                    <a:gd name="T15" fmla="*/ 24 h 712"/>
                    <a:gd name="T16" fmla="*/ 672 w 1321"/>
                    <a:gd name="T17" fmla="*/ 25 h 712"/>
                    <a:gd name="T18" fmla="*/ 639 w 1321"/>
                    <a:gd name="T19" fmla="*/ 26 h 712"/>
                    <a:gd name="T20" fmla="*/ 603 w 1321"/>
                    <a:gd name="T21" fmla="*/ 26 h 712"/>
                    <a:gd name="T22" fmla="*/ 567 w 1321"/>
                    <a:gd name="T23" fmla="*/ 27 h 712"/>
                    <a:gd name="T24" fmla="*/ 525 w 1321"/>
                    <a:gd name="T25" fmla="*/ 27 h 712"/>
                    <a:gd name="T26" fmla="*/ 483 w 1321"/>
                    <a:gd name="T27" fmla="*/ 27 h 712"/>
                    <a:gd name="T28" fmla="*/ 466 w 1321"/>
                    <a:gd name="T29" fmla="*/ 28 h 712"/>
                    <a:gd name="T30" fmla="*/ 279 w 1321"/>
                    <a:gd name="T31" fmla="*/ 28 h 712"/>
                    <a:gd name="T32" fmla="*/ 276 w 1321"/>
                    <a:gd name="T33" fmla="*/ 28 h 712"/>
                    <a:gd name="T34" fmla="*/ 239 w 1321"/>
                    <a:gd name="T35" fmla="*/ 27 h 712"/>
                    <a:gd name="T36" fmla="*/ 205 w 1321"/>
                    <a:gd name="T37" fmla="*/ 27 h 712"/>
                    <a:gd name="T38" fmla="*/ 171 w 1321"/>
                    <a:gd name="T39" fmla="*/ 27 h 712"/>
                    <a:gd name="T40" fmla="*/ 138 w 1321"/>
                    <a:gd name="T41" fmla="*/ 26 h 712"/>
                    <a:gd name="T42" fmla="*/ 111 w 1321"/>
                    <a:gd name="T43" fmla="*/ 26 h 712"/>
                    <a:gd name="T44" fmla="*/ 82 w 1321"/>
                    <a:gd name="T45" fmla="*/ 26 h 712"/>
                    <a:gd name="T46" fmla="*/ 62 w 1321"/>
                    <a:gd name="T47" fmla="*/ 25 h 712"/>
                    <a:gd name="T48" fmla="*/ 39 w 1321"/>
                    <a:gd name="T49" fmla="*/ 24 h 712"/>
                    <a:gd name="T50" fmla="*/ 26 w 1321"/>
                    <a:gd name="T51" fmla="*/ 23 h 712"/>
                    <a:gd name="T52" fmla="*/ 18 w 1321"/>
                    <a:gd name="T53" fmla="*/ 22 h 712"/>
                    <a:gd name="T54" fmla="*/ 6 w 1321"/>
                    <a:gd name="T55" fmla="*/ 21 h 712"/>
                    <a:gd name="T56" fmla="*/ 0 w 1321"/>
                    <a:gd name="T57" fmla="*/ 20 h 712"/>
                    <a:gd name="T58" fmla="*/ 0 w 1321"/>
                    <a:gd name="T59" fmla="*/ 20 h 712"/>
                    <a:gd name="T60" fmla="*/ 4 w 1321"/>
                    <a:gd name="T61" fmla="*/ 18 h 712"/>
                    <a:gd name="T62" fmla="*/ 16 w 1321"/>
                    <a:gd name="T63" fmla="*/ 17 h 712"/>
                    <a:gd name="T64" fmla="*/ 26 w 1321"/>
                    <a:gd name="T65" fmla="*/ 14 h 712"/>
                    <a:gd name="T66" fmla="*/ 58 w 1321"/>
                    <a:gd name="T67" fmla="*/ 11 h 712"/>
                    <a:gd name="T68" fmla="*/ 86 w 1321"/>
                    <a:gd name="T69" fmla="*/ 9 h 712"/>
                    <a:gd name="T70" fmla="*/ 120 w 1321"/>
                    <a:gd name="T71" fmla="*/ 7 h 712"/>
                    <a:gd name="T72" fmla="*/ 159 w 1321"/>
                    <a:gd name="T73" fmla="*/ 4 h 712"/>
                    <a:gd name="T74" fmla="*/ 201 w 1321"/>
                    <a:gd name="T75" fmla="*/ 4 h 712"/>
                    <a:gd name="T76" fmla="*/ 243 w 1321"/>
                    <a:gd name="T77" fmla="*/ 4 h 712"/>
                    <a:gd name="T78" fmla="*/ 291 w 1321"/>
                    <a:gd name="T79" fmla="*/ 4 h 712"/>
                    <a:gd name="T80" fmla="*/ 340 w 1321"/>
                    <a:gd name="T81" fmla="*/ 4 h 712"/>
                    <a:gd name="T82" fmla="*/ 391 w 1321"/>
                    <a:gd name="T83" fmla="*/ 0 h 712"/>
                    <a:gd name="T84" fmla="*/ 391 w 1321"/>
                    <a:gd name="T85" fmla="*/ 0 h 712"/>
                    <a:gd name="T86" fmla="*/ 444 w 1321"/>
                    <a:gd name="T87" fmla="*/ 4 h 712"/>
                    <a:gd name="T88" fmla="*/ 495 w 1321"/>
                    <a:gd name="T89" fmla="*/ 4 h 712"/>
                    <a:gd name="T90" fmla="*/ 545 w 1321"/>
                    <a:gd name="T91" fmla="*/ 4 h 712"/>
                    <a:gd name="T92" fmla="*/ 592 w 1321"/>
                    <a:gd name="T93" fmla="*/ 4 h 712"/>
                    <a:gd name="T94" fmla="*/ 634 w 1321"/>
                    <a:gd name="T95" fmla="*/ 5 h 712"/>
                    <a:gd name="T96" fmla="*/ 673 w 1321"/>
                    <a:gd name="T97" fmla="*/ 8 h 712"/>
                    <a:gd name="T98" fmla="*/ 707 w 1321"/>
                    <a:gd name="T99" fmla="*/ 10 h 712"/>
                    <a:gd name="T100" fmla="*/ 737 w 1321"/>
                    <a:gd name="T101" fmla="*/ 12 h 712"/>
                    <a:gd name="T102" fmla="*/ 762 w 1321"/>
                    <a:gd name="T103" fmla="*/ 16 h 712"/>
                    <a:gd name="T104" fmla="*/ 762 w 1321"/>
                    <a:gd name="T105" fmla="*/ 16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w="0">
                  <a:noFill/>
                  <a:round/>
                  <a:headEnd/>
                  <a:tailEnd/>
                </a:ln>
              </p:spPr>
              <p:txBody>
                <a:bodyPr/>
                <a:lstStyle/>
                <a:p>
                  <a:endParaRPr lang="en-US"/>
                </a:p>
              </p:txBody>
            </p:sp>
          </p:grpSp>
          <p:sp>
            <p:nvSpPr>
              <p:cNvPr id="59" name="Text Box 36"/>
              <p:cNvSpPr txBox="1">
                <a:spLocks noChangeArrowheads="1"/>
              </p:cNvSpPr>
              <p:nvPr/>
            </p:nvSpPr>
            <p:spPr bwMode="gray">
              <a:xfrm>
                <a:off x="1548" y="2014"/>
                <a:ext cx="228" cy="342"/>
              </a:xfrm>
              <a:prstGeom prst="rect">
                <a:avLst/>
              </a:prstGeom>
              <a:noFill/>
              <a:ln w="9525" algn="ctr">
                <a:noFill/>
                <a:miter lim="800000"/>
                <a:headEnd/>
                <a:tailEnd/>
              </a:ln>
              <a:effectLst/>
            </p:spPr>
            <p:txBody>
              <a:bodyPr wrap="none">
                <a:spAutoFit/>
              </a:bodyPr>
              <a:lstStyle/>
              <a:p>
                <a:pPr algn="ctr" defTabSz="957011" rtl="0" eaLnBrk="0" fontAlgn="auto" hangingPunct="0">
                  <a:spcBef>
                    <a:spcPts val="0"/>
                  </a:spcBef>
                  <a:spcAft>
                    <a:spcPts val="0"/>
                  </a:spcAft>
                  <a:defRPr/>
                </a:pPr>
                <a:r>
                  <a:rPr lang="fa-IR" sz="1500" b="1" dirty="0">
                    <a:solidFill>
                      <a:srgbClr val="FFFFFF"/>
                    </a:solidFill>
                    <a:effectLst>
                      <a:outerShdw blurRad="38100" dist="38100" dir="2700000" algn="tl">
                        <a:srgbClr val="C0C0C0"/>
                      </a:outerShdw>
                    </a:effectLst>
                    <a:latin typeface="Verdana" pitchFamily="34" charset="0"/>
                    <a:cs typeface="B Nazanin" pitchFamily="2" charset="-78"/>
                  </a:rPr>
                  <a:t>1</a:t>
                </a:r>
                <a:endParaRPr lang="en-US" sz="1500" b="1" dirty="0">
                  <a:solidFill>
                    <a:srgbClr val="FFFFFF"/>
                  </a:solidFill>
                  <a:effectLst>
                    <a:outerShdw blurRad="38100" dist="38100" dir="2700000" algn="tl">
                      <a:srgbClr val="C0C0C0"/>
                    </a:outerShdw>
                  </a:effectLst>
                  <a:latin typeface="Verdana" pitchFamily="34" charset="0"/>
                  <a:cs typeface="B Nazanin" pitchFamily="2" charset="-78"/>
                </a:endParaRPr>
              </a:p>
            </p:txBody>
          </p:sp>
        </p:grpSp>
        <p:sp>
          <p:nvSpPr>
            <p:cNvPr id="34" name="Oval 37"/>
            <p:cNvSpPr>
              <a:spLocks noChangeArrowheads="1"/>
            </p:cNvSpPr>
            <p:nvPr/>
          </p:nvSpPr>
          <p:spPr bwMode="gray">
            <a:xfrm rot="18227093">
              <a:off x="3519" y="3260"/>
              <a:ext cx="74" cy="77"/>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36" name="Oval 38"/>
            <p:cNvSpPr>
              <a:spLocks noChangeArrowheads="1"/>
            </p:cNvSpPr>
            <p:nvPr/>
          </p:nvSpPr>
          <p:spPr bwMode="gray">
            <a:xfrm rot="18227093">
              <a:off x="3433" y="3173"/>
              <a:ext cx="72" cy="7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nvGrpSpPr>
            <p:cNvPr id="97315" name="Group 39"/>
            <p:cNvGrpSpPr>
              <a:grpSpLocks/>
            </p:cNvGrpSpPr>
            <p:nvPr/>
          </p:nvGrpSpPr>
          <p:grpSpPr bwMode="auto">
            <a:xfrm>
              <a:off x="2115" y="2329"/>
              <a:ext cx="213" cy="117"/>
              <a:chOff x="2005" y="2307"/>
              <a:chExt cx="238" cy="127"/>
            </a:xfrm>
          </p:grpSpPr>
          <p:sp>
            <p:nvSpPr>
              <p:cNvPr id="56" name="Oval 40"/>
              <p:cNvSpPr>
                <a:spLocks noChangeArrowheads="1"/>
              </p:cNvSpPr>
              <p:nvPr/>
            </p:nvSpPr>
            <p:spPr bwMode="gray">
              <a:xfrm rot="18227093">
                <a:off x="2007" y="2304"/>
                <a:ext cx="80" cy="85"/>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7" name="Oval 41"/>
              <p:cNvSpPr>
                <a:spLocks noChangeArrowheads="1"/>
              </p:cNvSpPr>
              <p:nvPr/>
            </p:nvSpPr>
            <p:spPr bwMode="gray">
              <a:xfrm rot="18227093">
                <a:off x="2160" y="2351"/>
                <a:ext cx="80" cy="85"/>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grpSp>
          <p:nvGrpSpPr>
            <p:cNvPr id="97316" name="Group 42"/>
            <p:cNvGrpSpPr>
              <a:grpSpLocks/>
            </p:cNvGrpSpPr>
            <p:nvPr/>
          </p:nvGrpSpPr>
          <p:grpSpPr bwMode="auto">
            <a:xfrm>
              <a:off x="2905" y="1747"/>
              <a:ext cx="76" cy="241"/>
              <a:chOff x="2830" y="1616"/>
              <a:chExt cx="85" cy="260"/>
            </a:xfrm>
          </p:grpSpPr>
          <p:sp>
            <p:nvSpPr>
              <p:cNvPr id="52" name="Oval 43"/>
              <p:cNvSpPr>
                <a:spLocks noChangeArrowheads="1"/>
              </p:cNvSpPr>
              <p:nvPr/>
            </p:nvSpPr>
            <p:spPr bwMode="gray">
              <a:xfrm rot="18227093">
                <a:off x="2829" y="1617"/>
                <a:ext cx="80" cy="85"/>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54" name="Oval 44"/>
              <p:cNvSpPr>
                <a:spLocks noChangeArrowheads="1"/>
              </p:cNvSpPr>
              <p:nvPr/>
            </p:nvSpPr>
            <p:spPr bwMode="gray">
              <a:xfrm rot="18227093">
                <a:off x="2830" y="1795"/>
                <a:ext cx="82" cy="85"/>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grpSp>
        <p:sp>
          <p:nvSpPr>
            <p:cNvPr id="42" name="Oval 45"/>
            <p:cNvSpPr>
              <a:spLocks noChangeArrowheads="1"/>
            </p:cNvSpPr>
            <p:nvPr/>
          </p:nvSpPr>
          <p:spPr bwMode="gray">
            <a:xfrm rot="18227093">
              <a:off x="3747" y="2348"/>
              <a:ext cx="77" cy="77"/>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44" name="Oval 46"/>
            <p:cNvSpPr>
              <a:spLocks noChangeArrowheads="1"/>
            </p:cNvSpPr>
            <p:nvPr/>
          </p:nvSpPr>
          <p:spPr bwMode="gray">
            <a:xfrm rot="18227093">
              <a:off x="3607" y="2418"/>
              <a:ext cx="74" cy="76"/>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p:spPr>
          <p:txBody>
            <a:bodyPr wrap="none" anchor="ctr"/>
            <a:lstStyle/>
            <a:p>
              <a:pPr algn="l" defTabSz="957011" rtl="0" fontAlgn="auto">
                <a:spcBef>
                  <a:spcPts val="0"/>
                </a:spcBef>
                <a:spcAft>
                  <a:spcPts val="0"/>
                </a:spcAft>
                <a:defRPr/>
              </a:pPr>
              <a:endParaRPr lang="fa-IR" dirty="0">
                <a:latin typeface="+mn-lt"/>
                <a:cs typeface="+mn-cs"/>
              </a:endParaRPr>
            </a:p>
          </p:txBody>
        </p:sp>
        <p:sp>
          <p:nvSpPr>
            <p:cNvPr id="97319" name="Text Box 47"/>
            <p:cNvSpPr txBox="1">
              <a:spLocks noChangeArrowheads="1"/>
            </p:cNvSpPr>
            <p:nvPr/>
          </p:nvSpPr>
          <p:spPr bwMode="auto">
            <a:xfrm>
              <a:off x="531" y="2218"/>
              <a:ext cx="1080" cy="239"/>
            </a:xfrm>
            <a:prstGeom prst="rect">
              <a:avLst/>
            </a:prstGeom>
            <a:noFill/>
            <a:ln w="9525">
              <a:noFill/>
              <a:miter lim="800000"/>
              <a:headEnd/>
              <a:tailEnd/>
            </a:ln>
          </p:spPr>
          <p:txBody>
            <a:bodyPr>
              <a:spAutoFit/>
            </a:bodyPr>
            <a:lstStyle/>
            <a:p>
              <a:pPr eaLnBrk="0" hangingPunct="0"/>
              <a:r>
                <a:rPr lang="fa-IR" sz="1000" b="1">
                  <a:latin typeface="Calibri" pitchFamily="34" charset="0"/>
                  <a:cs typeface="B Nazanin" pitchFamily="2" charset="-78"/>
                </a:rPr>
                <a:t>تعریف مرمت</a:t>
              </a:r>
              <a:endParaRPr lang="en-US" sz="1000" b="1">
                <a:latin typeface="Calibri" pitchFamily="34" charset="0"/>
                <a:cs typeface="B Nazanin" pitchFamily="2" charset="-78"/>
              </a:endParaRPr>
            </a:p>
          </p:txBody>
        </p:sp>
        <p:sp>
          <p:nvSpPr>
            <p:cNvPr id="97320" name="Text Box 48"/>
            <p:cNvSpPr txBox="1">
              <a:spLocks noChangeArrowheads="1"/>
            </p:cNvSpPr>
            <p:nvPr/>
          </p:nvSpPr>
          <p:spPr bwMode="auto">
            <a:xfrm>
              <a:off x="2137" y="1008"/>
              <a:ext cx="1872" cy="239"/>
            </a:xfrm>
            <a:prstGeom prst="rect">
              <a:avLst/>
            </a:prstGeom>
            <a:noFill/>
            <a:ln w="9525">
              <a:noFill/>
              <a:miter lim="800000"/>
              <a:headEnd/>
              <a:tailEnd/>
            </a:ln>
          </p:spPr>
          <p:txBody>
            <a:bodyPr>
              <a:spAutoFit/>
            </a:bodyPr>
            <a:lstStyle/>
            <a:p>
              <a:pPr algn="l" rtl="0" eaLnBrk="0" hangingPunct="0"/>
              <a:r>
                <a:rPr lang="fa-IR" sz="1000" b="1">
                  <a:latin typeface="Calibri" pitchFamily="34" charset="0"/>
                  <a:cs typeface="B Nazanin" pitchFamily="2" charset="-78"/>
                </a:rPr>
                <a:t>روشهای مختلف باززنده‌سازی و مرمت</a:t>
              </a:r>
              <a:endParaRPr lang="en-US" sz="1000" b="1">
                <a:solidFill>
                  <a:schemeClr val="tx2"/>
                </a:solidFill>
                <a:latin typeface="Calibri" pitchFamily="34" charset="0"/>
                <a:cs typeface="B Nazanin" pitchFamily="2" charset="-78"/>
              </a:endParaRPr>
            </a:p>
          </p:txBody>
        </p:sp>
        <p:sp>
          <p:nvSpPr>
            <p:cNvPr id="97321" name="Text Box 49"/>
            <p:cNvSpPr txBox="1">
              <a:spLocks noChangeArrowheads="1"/>
            </p:cNvSpPr>
            <p:nvPr/>
          </p:nvSpPr>
          <p:spPr bwMode="auto">
            <a:xfrm>
              <a:off x="4211" y="2104"/>
              <a:ext cx="1038" cy="598"/>
            </a:xfrm>
            <a:prstGeom prst="rect">
              <a:avLst/>
            </a:prstGeom>
            <a:noFill/>
            <a:ln w="9525">
              <a:noFill/>
              <a:miter lim="800000"/>
              <a:headEnd/>
              <a:tailEnd/>
            </a:ln>
          </p:spPr>
          <p:txBody>
            <a:bodyPr>
              <a:spAutoFit/>
            </a:bodyPr>
            <a:lstStyle/>
            <a:p>
              <a:pPr algn="ctr" rtl="0" eaLnBrk="0" hangingPunct="0"/>
              <a:r>
                <a:rPr lang="fa-IR" sz="1200" b="1">
                  <a:latin typeface="Calibri" pitchFamily="34" charset="0"/>
                  <a:cs typeface="B Nazanin" pitchFamily="2" charset="-78"/>
                </a:rPr>
                <a:t>بیان </a:t>
              </a:r>
              <a:r>
                <a:rPr lang="fa-IR" sz="1000" b="1">
                  <a:latin typeface="Calibri" pitchFamily="34" charset="0"/>
                  <a:cs typeface="B Nazanin" pitchFamily="2" charset="-78"/>
                </a:rPr>
                <a:t>انواع آسیب و راهکارهای درمان </a:t>
              </a:r>
              <a:r>
                <a:rPr lang="fa-IR" sz="1200" b="1">
                  <a:latin typeface="Calibri" pitchFamily="34" charset="0"/>
                  <a:cs typeface="B Nazanin" pitchFamily="2" charset="-78"/>
                </a:rPr>
                <a:t>آسیب ها</a:t>
              </a:r>
              <a:endParaRPr lang="en-US" sz="1200" b="1">
                <a:latin typeface="Calibri" pitchFamily="34" charset="0"/>
                <a:cs typeface="B Nazanin" pitchFamily="2" charset="-78"/>
              </a:endParaRPr>
            </a:p>
          </p:txBody>
        </p:sp>
        <p:sp>
          <p:nvSpPr>
            <p:cNvPr id="97322" name="Text Box 50"/>
            <p:cNvSpPr txBox="1">
              <a:spLocks noChangeArrowheads="1"/>
            </p:cNvSpPr>
            <p:nvPr/>
          </p:nvSpPr>
          <p:spPr bwMode="auto">
            <a:xfrm>
              <a:off x="1056" y="3690"/>
              <a:ext cx="1080" cy="389"/>
            </a:xfrm>
            <a:prstGeom prst="rect">
              <a:avLst/>
            </a:prstGeom>
            <a:noFill/>
            <a:ln w="9525">
              <a:noFill/>
              <a:miter lim="800000"/>
              <a:headEnd/>
              <a:tailEnd/>
            </a:ln>
          </p:spPr>
          <p:txBody>
            <a:bodyPr>
              <a:spAutoFit/>
            </a:bodyPr>
            <a:lstStyle/>
            <a:p>
              <a:pPr algn="l" rtl="0" eaLnBrk="0" hangingPunct="0"/>
              <a:r>
                <a:rPr lang="fa-IR" sz="1000" b="1">
                  <a:latin typeface="Calibri" pitchFamily="34" charset="0"/>
                  <a:cs typeface="B Nazanin" pitchFamily="2" charset="-78"/>
                </a:rPr>
                <a:t>ارائه دیتیل پیشنهادی جهت مرمت آسیب ها</a:t>
              </a:r>
              <a:endParaRPr lang="en-US" sz="1000" b="1">
                <a:latin typeface="Calibri" pitchFamily="34" charset="0"/>
                <a:cs typeface="B Nazanin" pitchFamily="2" charset="-78"/>
              </a:endParaRPr>
            </a:p>
          </p:txBody>
        </p:sp>
        <p:sp>
          <p:nvSpPr>
            <p:cNvPr id="97323" name="Text Box 51"/>
            <p:cNvSpPr txBox="1">
              <a:spLocks noChangeArrowheads="1"/>
            </p:cNvSpPr>
            <p:nvPr/>
          </p:nvSpPr>
          <p:spPr bwMode="auto">
            <a:xfrm>
              <a:off x="3808" y="3637"/>
              <a:ext cx="1364" cy="389"/>
            </a:xfrm>
            <a:prstGeom prst="rect">
              <a:avLst/>
            </a:prstGeom>
            <a:noFill/>
            <a:ln w="9525">
              <a:noFill/>
              <a:miter lim="800000"/>
              <a:headEnd/>
              <a:tailEnd/>
            </a:ln>
          </p:spPr>
          <p:txBody>
            <a:bodyPr>
              <a:spAutoFit/>
            </a:bodyPr>
            <a:lstStyle/>
            <a:p>
              <a:pPr algn="ctr" rtl="0" eaLnBrk="0" hangingPunct="0"/>
              <a:r>
                <a:rPr lang="fa-IR" sz="1000" b="1">
                  <a:latin typeface="Calibri" pitchFamily="34" charset="0"/>
                  <a:cs typeface="B Nazanin" pitchFamily="2" charset="-78"/>
                </a:rPr>
                <a:t>ارائه روش های درمان ،آسیب های شناساییی شده در بنا</a:t>
              </a:r>
              <a:endParaRPr lang="en-US" sz="1000" b="1">
                <a:latin typeface="Calibri" pitchFamily="34" charset="0"/>
                <a:cs typeface="B Nazanin" pitchFamily="2" charset="-78"/>
              </a:endParaRPr>
            </a:p>
          </p:txBody>
        </p:sp>
      </p:grpSp>
      <p:pic>
        <p:nvPicPr>
          <p:cNvPr id="97288" name="Picture 81"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97289" name="Group 84"/>
          <p:cNvGrpSpPr>
            <a:grpSpLocks/>
          </p:cNvGrpSpPr>
          <p:nvPr/>
        </p:nvGrpSpPr>
        <p:grpSpPr bwMode="auto">
          <a:xfrm>
            <a:off x="325438" y="1616075"/>
            <a:ext cx="3425825" cy="5187950"/>
            <a:chOff x="421417" y="2261407"/>
            <a:chExt cx="4426324" cy="7263590"/>
          </a:xfrm>
        </p:grpSpPr>
        <p:grpSp>
          <p:nvGrpSpPr>
            <p:cNvPr id="97292" name="Group 82"/>
            <p:cNvGrpSpPr>
              <a:grpSpLocks/>
            </p:cNvGrpSpPr>
            <p:nvPr/>
          </p:nvGrpSpPr>
          <p:grpSpPr bwMode="auto">
            <a:xfrm>
              <a:off x="421417" y="2261407"/>
              <a:ext cx="4426324" cy="7263590"/>
              <a:chOff x="80891" y="3033303"/>
              <a:chExt cx="5100710" cy="6278942"/>
            </a:xfrm>
          </p:grpSpPr>
          <p:pic>
            <p:nvPicPr>
              <p:cNvPr id="97294"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7295" name="Group 29"/>
              <p:cNvGrpSpPr>
                <a:grpSpLocks/>
              </p:cNvGrpSpPr>
              <p:nvPr/>
            </p:nvGrpSpPr>
            <p:grpSpPr bwMode="auto">
              <a:xfrm>
                <a:off x="80891" y="3033303"/>
                <a:ext cx="5100710" cy="6278942"/>
                <a:chOff x="80891" y="3033303"/>
                <a:chExt cx="5100710" cy="6278942"/>
              </a:xfrm>
            </p:grpSpPr>
            <p:sp>
              <p:nvSpPr>
                <p:cNvPr id="10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10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10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10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10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10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10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7303"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7293" name="TextBox 9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pic>
        <p:nvPicPr>
          <p:cNvPr id="97290"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84" name="Slide Number Placeholder 36"/>
          <p:cNvSpPr>
            <a:spLocks noGrp="1"/>
          </p:cNvSpPr>
          <p:nvPr>
            <p:ph type="sldNum" sz="quarter" idx="12"/>
          </p:nvPr>
        </p:nvSpPr>
        <p:spPr>
          <a:xfrm>
            <a:off x="3525838" y="6438900"/>
            <a:ext cx="2311400" cy="365125"/>
          </a:xfrm>
        </p:spPr>
        <p:txBody>
          <a:bodyPr/>
          <a:lstStyle/>
          <a:p>
            <a:pPr>
              <a:defRPr/>
            </a:pPr>
            <a:fld id="{2B355CCB-88D7-4DBD-A3B7-6958DBDB3EDF}" type="slidenum">
              <a:rPr lang="en-US" smtClean="0">
                <a:latin typeface="F_jalal" pitchFamily="2" charset="0"/>
              </a:rPr>
              <a:pPr>
                <a:defRPr/>
              </a:pPr>
              <a:t>94</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8307"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98308"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310" name="Rectangle 1"/>
          <p:cNvSpPr>
            <a:spLocks noChangeArrowheads="1"/>
          </p:cNvSpPr>
          <p:nvPr/>
        </p:nvSpPr>
        <p:spPr bwMode="auto">
          <a:xfrm>
            <a:off x="2830513" y="1520825"/>
            <a:ext cx="6632575" cy="4946650"/>
          </a:xfrm>
          <a:prstGeom prst="rect">
            <a:avLst/>
          </a:prstGeom>
          <a:noFill/>
          <a:ln w="9525">
            <a:noFill/>
            <a:miter lim="800000"/>
            <a:headEnd/>
            <a:tailEnd/>
          </a:ln>
        </p:spPr>
        <p:txBody>
          <a:bodyPr lIns="68390" tIns="34195" rIns="68390" bIns="34195" anchor="ctr">
            <a:spAutoFit/>
          </a:bodyPr>
          <a:lstStyle/>
          <a:p>
            <a:r>
              <a:rPr lang="fa-IR" sz="1500" b="1">
                <a:latin typeface="Calibri" pitchFamily="34" charset="0"/>
                <a:cs typeface="B Nazanin" pitchFamily="2" charset="-78"/>
              </a:rPr>
              <a:t>تعریف مرمت</a:t>
            </a:r>
            <a:r>
              <a:rPr lang="en-US" sz="1500" b="1" i="1">
                <a:latin typeface="Calibri" pitchFamily="34" charset="0"/>
                <a:cs typeface="B Nazanin" pitchFamily="2" charset="-78"/>
              </a:rPr>
              <a:t> :</a:t>
            </a:r>
            <a:r>
              <a:rPr lang="en-US" sz="1500" i="1">
                <a:latin typeface="Calibri" pitchFamily="34" charset="0"/>
                <a:cs typeface="B Nazanin" pitchFamily="2" charset="-78"/>
              </a:rPr>
              <a:t>  </a:t>
            </a:r>
            <a:endParaRPr lang="fa-IR" sz="1500" i="1">
              <a:latin typeface="Calibri" pitchFamily="34" charset="0"/>
              <a:cs typeface="B Nazanin" pitchFamily="2" charset="-78"/>
            </a:endParaRPr>
          </a:p>
          <a:p>
            <a:r>
              <a:rPr lang="fa-IR" sz="1100">
                <a:latin typeface="Calibri" pitchFamily="34" charset="0"/>
                <a:cs typeface="B Nazanin" pitchFamily="2" charset="-78"/>
              </a:rPr>
              <a:t>واژه‌ای است کلی، مشخص، مداخله‌های فنی ـ عملی که به منظور تضمین تدام زمانی یک اثر هنری صورت می‌گیرند</a:t>
            </a:r>
            <a:r>
              <a:rPr lang="en-US" sz="1100">
                <a:latin typeface="Calibri" pitchFamily="34" charset="0"/>
                <a:cs typeface="B Nazanin" pitchFamily="2" charset="-78"/>
              </a:rPr>
              <a:t>.</a:t>
            </a:r>
          </a:p>
          <a:p>
            <a:r>
              <a:rPr lang="en-US" sz="1100">
                <a:latin typeface="Calibri" pitchFamily="34" charset="0"/>
                <a:cs typeface="B Nazanin" pitchFamily="2" charset="-78"/>
              </a:rPr>
              <a:t>- </a:t>
            </a:r>
            <a:r>
              <a:rPr lang="fa-IR" sz="1100">
                <a:latin typeface="Calibri" pitchFamily="34" charset="0"/>
                <a:cs typeface="B Nazanin" pitchFamily="2" charset="-78"/>
              </a:rPr>
              <a:t>مرمت آن لحظه شناسائی یک اثر از لحاظ ترکیب فیزیکی و تاریخی، هنری، بمنظور انتقال به آینده را تشکیل می‌دهد... روندی انتقادی و سپس اقدام خلاقانه، یکی به عنوان جدایی ناپذیر از دیگری</a:t>
            </a:r>
            <a:r>
              <a:rPr lang="en-US" sz="1100">
                <a:latin typeface="Calibri" pitchFamily="34" charset="0"/>
                <a:cs typeface="B Nazanin" pitchFamily="2" charset="-78"/>
              </a:rPr>
              <a:t>.</a:t>
            </a:r>
          </a:p>
          <a:p>
            <a:pPr>
              <a:buFontTx/>
              <a:buChar char="-"/>
            </a:pPr>
            <a:r>
              <a:rPr lang="fa-IR" sz="1100">
                <a:latin typeface="Calibri" pitchFamily="34" charset="0"/>
                <a:cs typeface="B Nazanin" pitchFamily="2" charset="-78"/>
              </a:rPr>
              <a:t>مرمت عبارت از لحظه شناسایی یک اثر از نظر ترکیب فیزیکی و تاریخی و هنری، به منظور انتقال به آینده</a:t>
            </a:r>
            <a:r>
              <a:rPr lang="en-US" sz="1100">
                <a:latin typeface="Calibri" pitchFamily="34" charset="0"/>
                <a:cs typeface="B Nazanin" pitchFamily="2" charset="-78"/>
              </a:rPr>
              <a:t>.</a:t>
            </a:r>
          </a:p>
          <a:p>
            <a:pPr>
              <a:buFontTx/>
              <a:buChar char="-"/>
            </a:pPr>
            <a:endParaRPr lang="en-US" sz="1100">
              <a:latin typeface="Calibri" pitchFamily="34" charset="0"/>
              <a:cs typeface="B Nazanin" pitchFamily="2" charset="-78"/>
            </a:endParaRPr>
          </a:p>
          <a:p>
            <a:r>
              <a:rPr lang="fa-IR" sz="1500" b="1">
                <a:latin typeface="Calibri" pitchFamily="34" charset="0"/>
                <a:cs typeface="B Nazanin" pitchFamily="2" charset="-78"/>
              </a:rPr>
              <a:t>انواع مرمت</a:t>
            </a:r>
            <a:r>
              <a:rPr lang="en-US" sz="1500" b="1">
                <a:latin typeface="Calibri" pitchFamily="34" charset="0"/>
                <a:cs typeface="B Nazanin" pitchFamily="2" charset="-78"/>
              </a:rPr>
              <a:t>:</a:t>
            </a:r>
          </a:p>
          <a:p>
            <a:r>
              <a:rPr lang="en-US" sz="1100">
                <a:latin typeface="Calibri" pitchFamily="34" charset="0"/>
                <a:cs typeface="B Nazanin" pitchFamily="2" charset="-78"/>
              </a:rPr>
              <a:t> </a:t>
            </a:r>
            <a:r>
              <a:rPr lang="fa-IR" sz="1100">
                <a:latin typeface="Calibri" pitchFamily="34" charset="0"/>
                <a:cs typeface="B Nazanin" pitchFamily="2" charset="-78"/>
              </a:rPr>
              <a:t>۱</a:t>
            </a:r>
            <a:r>
              <a:rPr lang="en-US" sz="1100">
                <a:latin typeface="Calibri" pitchFamily="34" charset="0"/>
                <a:cs typeface="B Nazanin" pitchFamily="2" charset="-78"/>
              </a:rPr>
              <a:t>- </a:t>
            </a:r>
            <a:r>
              <a:rPr lang="fa-IR" sz="1100">
                <a:latin typeface="Calibri" pitchFamily="34" charset="0"/>
                <a:cs typeface="B Nazanin" pitchFamily="2" charset="-78"/>
              </a:rPr>
              <a:t>مرمت علمی و آرکئولوژیک (با مطالعه و تأمل انجام گرفته و بسیار ساده می‌باشد. محکمکردن بناها، سوارکردن الملنهای جدا شده اثر، حفاری بناهای دورانکلاسیک بخصوص یونان و روم، عملکرد بنا عوض می‌شود</a:t>
            </a:r>
            <a:endParaRPr lang="en-US" sz="1100">
              <a:latin typeface="Calibri" pitchFamily="34" charset="0"/>
              <a:cs typeface="B Nazanin" pitchFamily="2" charset="-78"/>
            </a:endParaRPr>
          </a:p>
          <a:p>
            <a:r>
              <a:rPr lang="fa-IR" sz="1100">
                <a:latin typeface="Calibri" pitchFamily="34" charset="0"/>
                <a:cs typeface="B Nazanin" pitchFamily="2" charset="-78"/>
              </a:rPr>
              <a:t>۲</a:t>
            </a:r>
            <a:r>
              <a:rPr lang="en-US" sz="1100">
                <a:latin typeface="Calibri" pitchFamily="34" charset="0"/>
                <a:cs typeface="B Nazanin" pitchFamily="2" charset="-78"/>
              </a:rPr>
              <a:t>- </a:t>
            </a:r>
            <a:r>
              <a:rPr lang="fa-IR" sz="1100">
                <a:latin typeface="Calibri" pitchFamily="34" charset="0"/>
                <a:cs typeface="B Nazanin" pitchFamily="2" charset="-78"/>
              </a:rPr>
              <a:t>مرمت آرتیستیک و یا هنری (مرمتگر اجازه خلق و ابداع دارد. قسمت‌های از بین رفته با روحیات جدید مرمتگر ترمیم می‌شود، بناهای دوران گوتیک و رنسانس، بناها یا دارای عملکرد هستند و یا اینکه ما برای ادامه حیات بنا باید به آنها عمکرد بدهیم</a:t>
            </a:r>
          </a:p>
          <a:p>
            <a:endParaRPr lang="en-US" sz="1500">
              <a:latin typeface="Calibri" pitchFamily="34" charset="0"/>
              <a:cs typeface="B Nazanin" pitchFamily="2" charset="-78"/>
            </a:endParaRPr>
          </a:p>
          <a:p>
            <a:r>
              <a:rPr lang="fa-IR" sz="1500" b="1">
                <a:latin typeface="Calibri" pitchFamily="34" charset="0"/>
                <a:cs typeface="B Nazanin" pitchFamily="2" charset="-78"/>
              </a:rPr>
              <a:t>روشهای مختلف باززنده‌سازی</a:t>
            </a:r>
            <a:r>
              <a:rPr lang="en-US" sz="1500" b="1">
                <a:latin typeface="Calibri" pitchFamily="34" charset="0"/>
                <a:cs typeface="B Nazanin" pitchFamily="2" charset="-78"/>
              </a:rPr>
              <a:t>:</a:t>
            </a:r>
          </a:p>
          <a:p>
            <a:r>
              <a:rPr lang="en-US" sz="1100">
                <a:latin typeface="Calibri" pitchFamily="34" charset="0"/>
                <a:cs typeface="B Nazanin" pitchFamily="2" charset="-78"/>
              </a:rPr>
              <a:t> </a:t>
            </a:r>
            <a:r>
              <a:rPr lang="fa-IR" sz="1100">
                <a:latin typeface="Calibri" pitchFamily="34" charset="0"/>
                <a:cs typeface="B Nazanin" pitchFamily="2" charset="-78"/>
              </a:rPr>
              <a:t>۱</a:t>
            </a:r>
            <a:r>
              <a:rPr lang="en-US" sz="1100">
                <a:latin typeface="Calibri" pitchFamily="34" charset="0"/>
                <a:cs typeface="B Nazanin" pitchFamily="2" charset="-78"/>
              </a:rPr>
              <a:t>- </a:t>
            </a:r>
            <a:r>
              <a:rPr lang="fa-IR" sz="1100">
                <a:latin typeface="Calibri" pitchFamily="34" charset="0"/>
                <a:cs typeface="B Nazanin" pitchFamily="2" charset="-78"/>
              </a:rPr>
              <a:t>مرمت یا باززنده‌سازی حفاظتی: حفاظت و تعمیرکلیت بنا ـ بیشتر در زمان مطالعه بنا انجام می‌گیرد</a:t>
            </a:r>
            <a:endParaRPr lang="en-US" sz="1100">
              <a:latin typeface="Calibri" pitchFamily="34" charset="0"/>
              <a:cs typeface="B Nazanin" pitchFamily="2" charset="-78"/>
            </a:endParaRPr>
          </a:p>
          <a:p>
            <a:r>
              <a:rPr lang="fa-IR" sz="1100">
                <a:latin typeface="Calibri" pitchFamily="34" charset="0"/>
                <a:cs typeface="B Nazanin" pitchFamily="2" charset="-78"/>
              </a:rPr>
              <a:t>۲</a:t>
            </a:r>
            <a:r>
              <a:rPr lang="en-US" sz="1100">
                <a:latin typeface="Calibri" pitchFamily="34" charset="0"/>
                <a:cs typeface="B Nazanin" pitchFamily="2" charset="-78"/>
              </a:rPr>
              <a:t>- </a:t>
            </a:r>
            <a:r>
              <a:rPr lang="fa-IR" sz="1100">
                <a:latin typeface="Calibri" pitchFamily="34" charset="0"/>
                <a:cs typeface="B Nazanin" pitchFamily="2" charset="-78"/>
              </a:rPr>
              <a:t>باززنده‌سازی سبکی، آناستيلوز</a:t>
            </a:r>
            <a:r>
              <a:rPr lang="en-US" sz="1100">
                <a:latin typeface="Calibri" pitchFamily="34" charset="0"/>
                <a:cs typeface="B Nazanin" pitchFamily="2" charset="-78"/>
              </a:rPr>
              <a:t>: </a:t>
            </a:r>
            <a:r>
              <a:rPr lang="fa-IR" sz="1100">
                <a:latin typeface="Calibri" pitchFamily="34" charset="0"/>
                <a:cs typeface="B Nazanin" pitchFamily="2" charset="-78"/>
              </a:rPr>
              <a:t>جایگذاری مجدد تکه‌ها و عناصر پس از بررسی دقیق سبک، بطوریکه آخرین ترکیب آنها بیشترین شباهت را به اولین صورت داشته باشد ـ در این سبک مجاز به ساخت فقط عنصر اتصال دهنده هستیم</a:t>
            </a:r>
            <a:r>
              <a:rPr lang="en-US" sz="1100">
                <a:latin typeface="Calibri" pitchFamily="34" charset="0"/>
                <a:cs typeface="B Nazanin" pitchFamily="2" charset="-78"/>
              </a:rPr>
              <a:t>.</a:t>
            </a:r>
          </a:p>
          <a:p>
            <a:r>
              <a:rPr lang="fa-IR" sz="1100">
                <a:latin typeface="Calibri" pitchFamily="34" charset="0"/>
                <a:cs typeface="B Nazanin" pitchFamily="2" charset="-78"/>
              </a:rPr>
              <a:t>۳</a:t>
            </a:r>
            <a:r>
              <a:rPr lang="en-US" sz="1100">
                <a:latin typeface="Calibri" pitchFamily="34" charset="0"/>
                <a:cs typeface="B Nazanin" pitchFamily="2" charset="-78"/>
              </a:rPr>
              <a:t>- </a:t>
            </a:r>
            <a:r>
              <a:rPr lang="fa-IR" sz="1100">
                <a:latin typeface="Calibri" pitchFamily="34" charset="0"/>
                <a:cs typeface="B Nazanin" pitchFamily="2" charset="-78"/>
              </a:rPr>
              <a:t>پاک سازی سبکی: برداشتن الحاقات نامناسب بناکه اصالت بنا را زیر سؤال برده‌است</a:t>
            </a:r>
            <a:r>
              <a:rPr lang="en-US" sz="1100">
                <a:latin typeface="Calibri" pitchFamily="34" charset="0"/>
                <a:cs typeface="B Nazanin" pitchFamily="2" charset="-78"/>
              </a:rPr>
              <a:t>.</a:t>
            </a:r>
          </a:p>
          <a:p>
            <a:r>
              <a:rPr lang="fa-IR" sz="1100">
                <a:latin typeface="Calibri" pitchFamily="34" charset="0"/>
                <a:cs typeface="B Nazanin" pitchFamily="2" charset="-78"/>
              </a:rPr>
              <a:t>۴</a:t>
            </a:r>
            <a:r>
              <a:rPr lang="en-US" sz="1100">
                <a:latin typeface="Calibri" pitchFamily="34" charset="0"/>
                <a:cs typeface="B Nazanin" pitchFamily="2" charset="-78"/>
              </a:rPr>
              <a:t>- </a:t>
            </a:r>
            <a:r>
              <a:rPr lang="fa-IR" sz="1100">
                <a:latin typeface="Calibri" pitchFamily="34" charset="0"/>
                <a:cs typeface="B Nazanin" pitchFamily="2" charset="-78"/>
              </a:rPr>
              <a:t>مرمت تکمیلی: بازسازی بخش‌های از دست رفته بنا به منظور بازگرداندن آن به محیط و زندگی شهری و عمومیکه مرتبط با نظریه و فلسفه‌ای خاص باشد</a:t>
            </a:r>
            <a:r>
              <a:rPr lang="en-US" sz="1100">
                <a:latin typeface="Calibri" pitchFamily="34" charset="0"/>
                <a:cs typeface="B Nazanin" pitchFamily="2" charset="-78"/>
              </a:rPr>
              <a:t>.</a:t>
            </a:r>
          </a:p>
          <a:p>
            <a:r>
              <a:rPr lang="en-US" sz="1100">
                <a:latin typeface="Calibri" pitchFamily="34" charset="0"/>
                <a:cs typeface="B Nazanin" pitchFamily="2" charset="-78"/>
              </a:rPr>
              <a:t> </a:t>
            </a:r>
            <a:r>
              <a:rPr lang="fa-IR" sz="1100">
                <a:latin typeface="Calibri" pitchFamily="34" charset="0"/>
                <a:cs typeface="B Nazanin" pitchFamily="2" charset="-78"/>
              </a:rPr>
              <a:t>بهترين رويه در برخوردهاي مرمتي با بناهاي تاريخي كه داراي عملكردي در فضاي معاصر و براي حيات بهتر نيازمند بهسازي كالبدي و سالم سازي محيطي است نگاهي همه جانبه به تمامي عوامل مخل سلامت بنا و سعي در كنترل و حذف آسيب رسانهاي خارجي و داخلي است تا از فراتر شدن دامنه اين آسيب ها كاسته و يا برخوردي درست و شناخت همه جانبه از كوچكترين تا بزرگترين عارضه ها از سطح بنا بزداييم . </a:t>
            </a:r>
            <a:endParaRPr lang="en-US" sz="1100">
              <a:latin typeface="Calibri" pitchFamily="34" charset="0"/>
              <a:cs typeface="B Nazanin" pitchFamily="2" charset="-78"/>
            </a:endParaRPr>
          </a:p>
          <a:p>
            <a:pPr algn="just"/>
            <a:r>
              <a:rPr lang="fa-IR" sz="1100" b="1">
                <a:latin typeface="Calibri" pitchFamily="34" charset="0"/>
                <a:cs typeface="B Nazanin" pitchFamily="2" charset="-78"/>
              </a:rPr>
              <a:t>در اين راستا لازم است موارد زير را در رابطه با مدرسه عباسقلي خان  مد نظر قرار داد:</a:t>
            </a:r>
            <a:endParaRPr lang="en-US" sz="1100" b="1">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شناخت همه آسيب رسانها و بررسي دقيق آ‌نها در راستاي حذف و محدود نمودن تاثير نا مطلوب آنها بر روي بنا </a:t>
            </a:r>
            <a:endParaRPr lang="en-US" sz="1100">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شناخت مكان و محل اعمال آسيب در بنا و تعيين ميزان پيشرفت آسيب ها و مقدار تاثير آسيب رسانها بر بنا </a:t>
            </a:r>
            <a:endParaRPr lang="en-US" sz="1100">
              <a:latin typeface="Calibri" pitchFamily="34" charset="0"/>
              <a:cs typeface="B Nazanin" pitchFamily="2" charset="-78"/>
            </a:endParaRPr>
          </a:p>
          <a:p>
            <a:pPr algn="just">
              <a:buFont typeface="Wingdings" pitchFamily="2" charset="2"/>
              <a:buChar char="§"/>
            </a:pPr>
            <a:r>
              <a:rPr lang="fa-IR" sz="1100">
                <a:latin typeface="Calibri" pitchFamily="34" charset="0"/>
                <a:cs typeface="B Nazanin" pitchFamily="2" charset="-78"/>
              </a:rPr>
              <a:t>تهيه جدول آسيب رساني بنا </a:t>
            </a:r>
          </a:p>
          <a:p>
            <a:pPr algn="just"/>
            <a:endParaRPr lang="fa-IR" sz="1100">
              <a:latin typeface="Calibri" pitchFamily="34" charset="0"/>
              <a:cs typeface="B Nazanin" pitchFamily="2" charset="-78"/>
            </a:endParaRPr>
          </a:p>
        </p:txBody>
      </p:sp>
      <p:pic>
        <p:nvPicPr>
          <p:cNvPr id="98311" name="Picture 34"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98312" name="Group 35"/>
          <p:cNvGrpSpPr>
            <a:grpSpLocks/>
          </p:cNvGrpSpPr>
          <p:nvPr/>
        </p:nvGrpSpPr>
        <p:grpSpPr bwMode="auto">
          <a:xfrm>
            <a:off x="325438" y="1616075"/>
            <a:ext cx="3425825" cy="5187950"/>
            <a:chOff x="421417" y="2261407"/>
            <a:chExt cx="4426324" cy="7263590"/>
          </a:xfrm>
        </p:grpSpPr>
        <p:grpSp>
          <p:nvGrpSpPr>
            <p:cNvPr id="98317" name="Group 82"/>
            <p:cNvGrpSpPr>
              <a:grpSpLocks/>
            </p:cNvGrpSpPr>
            <p:nvPr/>
          </p:nvGrpSpPr>
          <p:grpSpPr bwMode="auto">
            <a:xfrm>
              <a:off x="421417" y="2261407"/>
              <a:ext cx="4426324" cy="7263590"/>
              <a:chOff x="80891" y="3033303"/>
              <a:chExt cx="5100710" cy="6278942"/>
            </a:xfrm>
          </p:grpSpPr>
          <p:pic>
            <p:nvPicPr>
              <p:cNvPr id="98319"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8320"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8328"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8318"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478213"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3" name="Text Box 35"/>
          <p:cNvSpPr txBox="1">
            <a:spLocks noChangeArrowheads="1"/>
          </p:cNvSpPr>
          <p:nvPr/>
        </p:nvSpPr>
        <p:spPr bwMode="auto">
          <a:xfrm>
            <a:off x="8137525" y="604838"/>
            <a:ext cx="1296988"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مرمت</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98315"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1" name="Slide Number Placeholder 36"/>
          <p:cNvSpPr>
            <a:spLocks noGrp="1"/>
          </p:cNvSpPr>
          <p:nvPr>
            <p:ph type="sldNum" sz="quarter" idx="12"/>
          </p:nvPr>
        </p:nvSpPr>
        <p:spPr>
          <a:xfrm>
            <a:off x="3525838" y="6438900"/>
            <a:ext cx="2311400" cy="365125"/>
          </a:xfrm>
        </p:spPr>
        <p:txBody>
          <a:bodyPr/>
          <a:lstStyle/>
          <a:p>
            <a:pPr>
              <a:defRPr/>
            </a:pPr>
            <a:fld id="{69325D91-9A86-4CBC-81A0-D5350F03EF41}" type="slidenum">
              <a:rPr lang="en-US" smtClean="0">
                <a:latin typeface="F_jalal" pitchFamily="2" charset="0"/>
              </a:rPr>
              <a:pPr>
                <a:defRPr/>
              </a:pPr>
              <a:t>95</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2" descr="Picture15.jpg"/>
          <p:cNvPicPr>
            <a:picLocks noChangeAspect="1"/>
          </p:cNvPicPr>
          <p:nvPr/>
        </p:nvPicPr>
        <p:blipFill>
          <a:blip r:embed="rId2"/>
          <a:srcRect l="13614" t="95712" r="8333" b="-159"/>
          <a:stretch>
            <a:fillRect/>
          </a:stretch>
        </p:blipFill>
        <p:spPr bwMode="auto">
          <a:xfrm>
            <a:off x="838200" y="6573838"/>
            <a:ext cx="4664075" cy="131762"/>
          </a:xfrm>
          <a:prstGeom prst="rect">
            <a:avLst/>
          </a:prstGeom>
          <a:noFill/>
          <a:ln w="9525">
            <a:noFill/>
            <a:miter lim="800000"/>
            <a:headEnd/>
            <a:tailEnd/>
          </a:ln>
        </p:spPr>
      </p:pic>
      <p:pic>
        <p:nvPicPr>
          <p:cNvPr id="99331" name="Picture 28" descr="Presentation21.jpg"/>
          <p:cNvPicPr>
            <a:picLocks noChangeAspect="1"/>
          </p:cNvPicPr>
          <p:nvPr/>
        </p:nvPicPr>
        <p:blipFill>
          <a:blip r:embed="rId3"/>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99332" name="Picture 24" descr="ffff.jpg"/>
          <p:cNvPicPr>
            <a:picLocks noChangeAspect="1"/>
          </p:cNvPicPr>
          <p:nvPr/>
        </p:nvPicPr>
        <p:blipFill>
          <a:blip r:embed="rId4"/>
          <a:srcRect/>
          <a:stretch>
            <a:fillRect/>
          </a:stretch>
        </p:blipFill>
        <p:spPr bwMode="auto">
          <a:xfrm>
            <a:off x="0" y="0"/>
            <a:ext cx="9906000" cy="1204913"/>
          </a:xfrm>
          <a:prstGeom prst="rect">
            <a:avLst/>
          </a:prstGeom>
          <a:noFill/>
          <a:ln w="9525">
            <a:noFill/>
            <a:miter lim="800000"/>
            <a:headEnd/>
            <a:tailEnd/>
          </a:ln>
        </p:spPr>
      </p:pic>
      <p:pic>
        <p:nvPicPr>
          <p:cNvPr id="99333" name="Picture 25" descr="Picture15.jpg"/>
          <p:cNvPicPr>
            <a:picLocks noChangeAspect="1"/>
          </p:cNvPicPr>
          <p:nvPr/>
        </p:nvPicPr>
        <p:blipFill>
          <a:blip r:embed="rId5"/>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335" name="Rectangle 20"/>
          <p:cNvSpPr>
            <a:spLocks noChangeArrowheads="1"/>
          </p:cNvSpPr>
          <p:nvPr/>
        </p:nvSpPr>
        <p:spPr bwMode="auto">
          <a:xfrm>
            <a:off x="2771775" y="1579563"/>
            <a:ext cx="6626225" cy="5024437"/>
          </a:xfrm>
          <a:prstGeom prst="rect">
            <a:avLst/>
          </a:prstGeom>
          <a:noFill/>
          <a:ln w="9525">
            <a:noFill/>
            <a:miter lim="800000"/>
            <a:headEnd/>
            <a:tailEnd/>
          </a:ln>
        </p:spPr>
        <p:txBody>
          <a:bodyPr lIns="68415" tIns="34208" rIns="68415" bIns="34208">
            <a:spAutoFit/>
          </a:bodyPr>
          <a:lstStyle/>
          <a:p>
            <a:pPr algn="just"/>
            <a:r>
              <a:rPr lang="fa-IR" sz="1100" b="1">
                <a:latin typeface="Calibri" pitchFamily="34" charset="0"/>
                <a:cs typeface="B Nazanin" pitchFamily="2" charset="-78"/>
              </a:rPr>
              <a:t>مراحل مختلف حفاظت و تضمين ادامه حيات يك بناي تاريخي از لحاظ فني شامل مراحل زير است :</a:t>
            </a:r>
          </a:p>
          <a:p>
            <a:pPr algn="just"/>
            <a:r>
              <a:rPr lang="fa-IR" sz="1100">
                <a:latin typeface="Calibri" pitchFamily="34" charset="0"/>
                <a:cs typeface="B Nazanin" pitchFamily="2" charset="-78"/>
              </a:rPr>
              <a:t>1- رفع خطر از بنا </a:t>
            </a:r>
          </a:p>
          <a:p>
            <a:pPr algn="just"/>
            <a:r>
              <a:rPr lang="fa-IR" sz="1100">
                <a:latin typeface="Calibri" pitchFamily="34" charset="0"/>
                <a:cs typeface="B Nazanin" pitchFamily="2" charset="-78"/>
              </a:rPr>
              <a:t>2- مرمت استحفاظي و استحكامي </a:t>
            </a:r>
          </a:p>
          <a:p>
            <a:pPr algn="just"/>
            <a:r>
              <a:rPr lang="fa-IR" sz="1100">
                <a:latin typeface="Calibri" pitchFamily="34" charset="0"/>
                <a:cs typeface="B Nazanin" pitchFamily="2" charset="-78"/>
              </a:rPr>
              <a:t>3- مرمت كامل جامع</a:t>
            </a:r>
          </a:p>
          <a:p>
            <a:pPr algn="just"/>
            <a:endParaRPr lang="fa-IR" sz="900" b="1">
              <a:latin typeface="Calibri" pitchFamily="34" charset="0"/>
              <a:cs typeface="B Nazanin" pitchFamily="2" charset="-78"/>
            </a:endParaRPr>
          </a:p>
          <a:p>
            <a:pPr algn="just">
              <a:buFont typeface="Arial" pitchFamily="34" charset="0"/>
              <a:buChar char="•"/>
            </a:pPr>
            <a:r>
              <a:rPr lang="fa-IR" sz="1500" b="1">
                <a:latin typeface="Calibri" pitchFamily="34" charset="0"/>
                <a:cs typeface="B Nazanin" pitchFamily="2" charset="-78"/>
              </a:rPr>
              <a:t>رفع خطر</a:t>
            </a:r>
          </a:p>
          <a:p>
            <a:pPr algn="just"/>
            <a:r>
              <a:rPr lang="fa-IR" sz="1100">
                <a:latin typeface="Calibri" pitchFamily="34" charset="0"/>
                <a:cs typeface="B Nazanin" pitchFamily="2" charset="-78"/>
              </a:rPr>
              <a:t>اين عمل بمنظور تضمين حيات بنا (پابر جا نگه داشتن آن ) و به دلايل فني مقطعي ،حفظ وايمني انجام مي پذيرد</a:t>
            </a:r>
          </a:p>
          <a:p>
            <a:pPr algn="just"/>
            <a:endParaRPr lang="fa-IR" sz="1100">
              <a:latin typeface="Calibri" pitchFamily="34" charset="0"/>
              <a:cs typeface="B Nazanin" pitchFamily="2" charset="-78"/>
            </a:endParaRPr>
          </a:p>
          <a:p>
            <a:pPr algn="just">
              <a:buFont typeface="Arial" pitchFamily="34" charset="0"/>
              <a:buChar char="•"/>
            </a:pPr>
            <a:r>
              <a:rPr lang="fa-IR" sz="1500" b="1">
                <a:latin typeface="Calibri" pitchFamily="34" charset="0"/>
                <a:cs typeface="B Nazanin" pitchFamily="2" charset="-78"/>
              </a:rPr>
              <a:t>مرمت استحكامي و استحفاظي</a:t>
            </a:r>
          </a:p>
          <a:p>
            <a:pPr algn="just"/>
            <a:r>
              <a:rPr lang="fa-IR" sz="1100">
                <a:latin typeface="Calibri" pitchFamily="34" charset="0"/>
                <a:cs typeface="B Nazanin" pitchFamily="2" charset="-78"/>
              </a:rPr>
              <a:t>هدف ازاين  نوع مرمت تثبيت وضع موجود بنا وحفظ ارزشهاي باقيمانده از آثار تاريخي است .دراين مرمت ، عمل فوق العاده اي از لحاظ هنري و كاربردي انجام نمي شود ، ولي استخوان بندي بنا تقويت مي گردد.</a:t>
            </a:r>
          </a:p>
          <a:p>
            <a:pPr algn="just"/>
            <a:r>
              <a:rPr lang="fa-IR" sz="1100">
                <a:latin typeface="Calibri" pitchFamily="34" charset="0"/>
                <a:cs typeface="B Nazanin" pitchFamily="2" charset="-78"/>
              </a:rPr>
              <a:t>يك شيوه براي انجام عمليات  استحكامي در پي</a:t>
            </a:r>
            <a:r>
              <a:rPr lang="en-US" sz="1100">
                <a:latin typeface="Calibri" pitchFamily="34" charset="0"/>
                <a:cs typeface="B Nazanin" pitchFamily="2" charset="-78"/>
              </a:rPr>
              <a:t> </a:t>
            </a:r>
            <a:r>
              <a:rPr lang="fa-IR" sz="1100">
                <a:latin typeface="Calibri" pitchFamily="34" charset="0"/>
                <a:cs typeface="B Nazanin" pitchFamily="2" charset="-78"/>
              </a:rPr>
              <a:t>ها، استفاده از شمع بندي موقت براي نگه داشتن بار وارده</a:t>
            </a:r>
          </a:p>
          <a:p>
            <a:pPr algn="just"/>
            <a:endParaRPr lang="fa-IR" sz="1100">
              <a:latin typeface="Calibri" pitchFamily="34" charset="0"/>
              <a:cs typeface="B Nazanin" pitchFamily="2" charset="-78"/>
            </a:endParaRPr>
          </a:p>
          <a:p>
            <a:pPr algn="just">
              <a:buFont typeface="Wingdings" pitchFamily="2" charset="2"/>
              <a:buChar char="§"/>
            </a:pPr>
            <a:r>
              <a:rPr lang="fa-IR" sz="1500" b="1">
                <a:latin typeface="Calibri" pitchFamily="34" charset="0"/>
                <a:cs typeface="B Nazanin" pitchFamily="2" charset="-78"/>
              </a:rPr>
              <a:t>آسيبهاي كاركردي </a:t>
            </a:r>
            <a:endParaRPr lang="en-US" sz="1500" b="1">
              <a:latin typeface="Calibri" pitchFamily="34" charset="0"/>
              <a:cs typeface="B Nazanin" pitchFamily="2" charset="-78"/>
            </a:endParaRPr>
          </a:p>
          <a:p>
            <a:pPr algn="just"/>
            <a:r>
              <a:rPr lang="fa-IR" sz="1100">
                <a:latin typeface="Calibri" pitchFamily="34" charset="0"/>
                <a:cs typeface="B Nazanin" pitchFamily="2" charset="-78"/>
              </a:rPr>
              <a:t>اين آسيبها به سبب تغيير موقعيت و كاركرد اصيل بنا بر بنا اعمال شده است بسياري از فضاهاي داخلي بنا كاركرد اوليه خود را از دست داده اند و مبدل به فضاهاي غير قابل استفاده و نا مفهوم گشته اند د ر بسياري از موارد بي توجهي به اين فضاها سبب بروز بسياري از آسيب هاي فراتر به اين فضاها گشته است . بايد توجه داشت عملكرد اوليه و اصيل بنا و حفظ آن يكي از موارد مهم در حيات سالم بناهاي تاريخي است كه چرا كه در زمان حيات و خلق خود همراه ظرفيتها و امكانات و تسهيلات خاص و همسان با كاربردي خاص خود تعريق و ساخته و طراحي شده است . لذا تغيير هر گونه كاربري مي توان به ضرر بنا باشد . </a:t>
            </a:r>
          </a:p>
          <a:p>
            <a:pPr algn="just"/>
            <a:r>
              <a:rPr lang="ar-SA" sz="1100" b="1">
                <a:latin typeface="Calibri" pitchFamily="34" charset="0"/>
                <a:cs typeface="B Nazanin" pitchFamily="2" charset="-78"/>
              </a:rPr>
              <a:t>با توجه به بررسي هاي انجام شده مهمترین آسیب</a:t>
            </a:r>
            <a:r>
              <a:rPr lang="fa-IR" sz="1100" b="1">
                <a:latin typeface="Calibri" pitchFamily="34" charset="0"/>
                <a:cs typeface="B Nazanin" pitchFamily="2" charset="-78"/>
              </a:rPr>
              <a:t> </a:t>
            </a:r>
            <a:r>
              <a:rPr lang="ar-SA" sz="1100" b="1">
                <a:latin typeface="Calibri" pitchFamily="34" charset="0"/>
                <a:cs typeface="B Nazanin" pitchFamily="2" charset="-78"/>
              </a:rPr>
              <a:t>هایی که در این دوره به بنا وارد شده را می توان چنین ذکر کرد:</a:t>
            </a:r>
            <a:endParaRPr lang="en-US" sz="1100" b="1">
              <a:latin typeface="Calibri" pitchFamily="34" charset="0"/>
              <a:cs typeface="B Nazanin" pitchFamily="2" charset="-78"/>
            </a:endParaRPr>
          </a:p>
          <a:p>
            <a:pPr algn="just"/>
            <a:r>
              <a:rPr lang="ar-SA" sz="1100">
                <a:latin typeface="Calibri" pitchFamily="34" charset="0"/>
                <a:cs typeface="B Nazanin" pitchFamily="2" charset="-78"/>
              </a:rPr>
              <a:t>بالا آوردن سطح خيابان نسبت به كف حياط مدرسه كه اين عامل خود باعث بروز رطوبت شده است.</a:t>
            </a:r>
            <a:endParaRPr lang="en-US" sz="1100">
              <a:latin typeface="Calibri" pitchFamily="34" charset="0"/>
              <a:cs typeface="B Nazanin" pitchFamily="2" charset="-78"/>
            </a:endParaRPr>
          </a:p>
          <a:p>
            <a:pPr algn="just"/>
            <a:r>
              <a:rPr lang="ar-SA" sz="1100">
                <a:latin typeface="Calibri" pitchFamily="34" charset="0"/>
                <a:cs typeface="B Nazanin" pitchFamily="2" charset="-78"/>
              </a:rPr>
              <a:t>دخل و تصرفاتی که در کالبد بنا جهت انطباق با کاربری مورد نظر صورت گرفت.</a:t>
            </a:r>
            <a:endParaRPr lang="en-US" sz="1100">
              <a:latin typeface="Calibri" pitchFamily="34" charset="0"/>
              <a:cs typeface="B Nazanin" pitchFamily="2" charset="-78"/>
            </a:endParaRPr>
          </a:p>
          <a:p>
            <a:pPr algn="just"/>
            <a:r>
              <a:rPr lang="ar-SA" sz="1100">
                <a:latin typeface="Calibri" pitchFamily="34" charset="0"/>
                <a:cs typeface="B Nazanin" pitchFamily="2" charset="-78"/>
              </a:rPr>
              <a:t>در دوره بعد از انقلاب جهت تعريض خيابان نواب صفوي سردر و ضلع شمالي مدرسه تخريب شده و سردرو ضلع جنوبي مدرسه 12.5متر به سمت جنوب مدرسه انتقال داده شد.</a:t>
            </a:r>
            <a:endParaRPr lang="en-US" sz="1100">
              <a:latin typeface="Calibri" pitchFamily="34" charset="0"/>
              <a:cs typeface="B Nazanin" pitchFamily="2" charset="-78"/>
            </a:endParaRPr>
          </a:p>
          <a:p>
            <a:pPr algn="just"/>
            <a:r>
              <a:rPr lang="ar-SA" sz="1100">
                <a:latin typeface="Calibri" pitchFamily="34" charset="0"/>
                <a:cs typeface="B Nazanin" pitchFamily="2" charset="-78"/>
              </a:rPr>
              <a:t>سقف بنا که در دوران مختلف به طور مدام به شیوه سنتی عایق کاری گردیده بود و آوار زیادی بر آن تحمیل شده بود در این دوره ایزوگام گردید.</a:t>
            </a:r>
            <a:endParaRPr lang="en-US" sz="1100">
              <a:latin typeface="Calibri" pitchFamily="34" charset="0"/>
              <a:cs typeface="B Nazanin" pitchFamily="2" charset="-78"/>
            </a:endParaRPr>
          </a:p>
          <a:p>
            <a:pPr algn="just"/>
            <a:r>
              <a:rPr lang="ar-SA" sz="1100">
                <a:latin typeface="Calibri" pitchFamily="34" charset="0"/>
                <a:cs typeface="B Nazanin" pitchFamily="2" charset="-78"/>
              </a:rPr>
              <a:t>بر روی تمام جداره های داخلی و خارجی بنا یک لایه سیمان کشیده شد.</a:t>
            </a:r>
            <a:endParaRPr lang="en-US" sz="1100">
              <a:latin typeface="Calibri" pitchFamily="34" charset="0"/>
              <a:cs typeface="B Nazanin" pitchFamily="2" charset="-78"/>
            </a:endParaRPr>
          </a:p>
          <a:p>
            <a:pPr algn="just"/>
            <a:r>
              <a:rPr lang="ar-SA" sz="1100">
                <a:latin typeface="Calibri" pitchFamily="34" charset="0"/>
                <a:cs typeface="B Nazanin" pitchFamily="2" charset="-78"/>
              </a:rPr>
              <a:t>قسمتی از بنا به عنوان حمام مورد استفاده قرار گرفت و دیوارهایی نیز بدان الحاق گردید که در این کاربری پلان این قسمت از بنا نیز تغییر داده شد. </a:t>
            </a:r>
            <a:endParaRPr lang="en-US" sz="1100">
              <a:latin typeface="Calibri" pitchFamily="34" charset="0"/>
              <a:cs typeface="B Nazanin" pitchFamily="2" charset="-78"/>
            </a:endParaRPr>
          </a:p>
          <a:p>
            <a:r>
              <a:rPr lang="ar-SA" sz="1100">
                <a:latin typeface="Calibri" pitchFamily="34" charset="0"/>
                <a:cs typeface="B Nazanin" pitchFamily="2" charset="-78"/>
              </a:rPr>
              <a:t> </a:t>
            </a:r>
            <a:endParaRPr lang="en-US" sz="1100">
              <a:latin typeface="Calibri" pitchFamily="34" charset="0"/>
              <a:cs typeface="B Nazanin" pitchFamily="2" charset="-78"/>
            </a:endParaRPr>
          </a:p>
        </p:txBody>
      </p:sp>
      <p:pic>
        <p:nvPicPr>
          <p:cNvPr id="99336" name="Picture 34" descr="Picture4.jpg"/>
          <p:cNvPicPr>
            <a:picLocks noChangeAspect="1"/>
          </p:cNvPicPr>
          <p:nvPr/>
        </p:nvPicPr>
        <p:blipFill>
          <a:blip r:embed="rId6"/>
          <a:srcRect/>
          <a:stretch>
            <a:fillRect/>
          </a:stretch>
        </p:blipFill>
        <p:spPr bwMode="auto">
          <a:xfrm>
            <a:off x="0" y="0"/>
            <a:ext cx="838200" cy="604838"/>
          </a:xfrm>
          <a:prstGeom prst="rect">
            <a:avLst/>
          </a:prstGeom>
          <a:noFill/>
          <a:ln w="9525">
            <a:noFill/>
            <a:miter lim="800000"/>
            <a:headEnd/>
            <a:tailEnd/>
          </a:ln>
        </p:spPr>
      </p:pic>
      <p:grpSp>
        <p:nvGrpSpPr>
          <p:cNvPr id="99337" name="Group 35"/>
          <p:cNvGrpSpPr>
            <a:grpSpLocks/>
          </p:cNvGrpSpPr>
          <p:nvPr/>
        </p:nvGrpSpPr>
        <p:grpSpPr bwMode="auto">
          <a:xfrm>
            <a:off x="325438" y="1616075"/>
            <a:ext cx="3425825" cy="5187950"/>
            <a:chOff x="421417" y="2261407"/>
            <a:chExt cx="4426324" cy="7263590"/>
          </a:xfrm>
        </p:grpSpPr>
        <p:grpSp>
          <p:nvGrpSpPr>
            <p:cNvPr id="99341" name="Group 82"/>
            <p:cNvGrpSpPr>
              <a:grpSpLocks/>
            </p:cNvGrpSpPr>
            <p:nvPr/>
          </p:nvGrpSpPr>
          <p:grpSpPr bwMode="auto">
            <a:xfrm>
              <a:off x="421417" y="2261407"/>
              <a:ext cx="4426324" cy="7263590"/>
              <a:chOff x="80891" y="3033303"/>
              <a:chExt cx="5100710" cy="6278942"/>
            </a:xfrm>
          </p:grpSpPr>
          <p:pic>
            <p:nvPicPr>
              <p:cNvPr id="99343" name="Picture 6" descr="C:\Documents and Settings\fahime\My Documents\My Pictures\p1.jpg"/>
              <p:cNvPicPr>
                <a:picLocks noChangeAspect="1" noChangeArrowheads="1"/>
              </p:cNvPicPr>
              <p:nvPr/>
            </p:nvPicPr>
            <p:blipFill>
              <a:blip r:embed="rId7">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99344" name="Group 29"/>
              <p:cNvGrpSpPr>
                <a:grpSpLocks/>
              </p:cNvGrpSpPr>
              <p:nvPr/>
            </p:nvGrpSpPr>
            <p:grpSpPr bwMode="auto">
              <a:xfrm>
                <a:off x="80891" y="3033303"/>
                <a:ext cx="5100710" cy="6278942"/>
                <a:chOff x="80891" y="3033303"/>
                <a:chExt cx="5100710" cy="6278942"/>
              </a:xfrm>
            </p:grpSpPr>
            <p:sp>
              <p:nvSpPr>
                <p:cNvPr id="41"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2"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3"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4"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7"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99352" name="Picture 4" descr="C:\Documents and Settings\fahime\My Documents\My Pictures\66.jpg"/>
                <p:cNvPicPr>
                  <a:picLocks noChangeAspect="1" noChangeArrowheads="1"/>
                </p:cNvPicPr>
                <p:nvPr/>
              </p:nvPicPr>
              <p:blipFill>
                <a:blip r:embed="rId8">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99342" name="TextBox 37"/>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49"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3" name="Text Box 35"/>
          <p:cNvSpPr txBox="1">
            <a:spLocks noChangeArrowheads="1"/>
          </p:cNvSpPr>
          <p:nvPr/>
        </p:nvSpPr>
        <p:spPr bwMode="auto">
          <a:xfrm>
            <a:off x="8137525" y="604838"/>
            <a:ext cx="1296988"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مرمت</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31" name="Slide Number Placeholder 36"/>
          <p:cNvSpPr>
            <a:spLocks noGrp="1"/>
          </p:cNvSpPr>
          <p:nvPr>
            <p:ph type="sldNum" sz="quarter" idx="12"/>
          </p:nvPr>
        </p:nvSpPr>
        <p:spPr>
          <a:xfrm>
            <a:off x="3525838" y="6438900"/>
            <a:ext cx="2311400" cy="365125"/>
          </a:xfrm>
        </p:spPr>
        <p:txBody>
          <a:bodyPr/>
          <a:lstStyle/>
          <a:p>
            <a:pPr>
              <a:defRPr/>
            </a:pPr>
            <a:fld id="{7892BA57-7951-49CF-8ABC-FB25065C74FF}" type="slidenum">
              <a:rPr lang="en-US" smtClean="0">
                <a:latin typeface="F_jalal" pitchFamily="2" charset="0"/>
              </a:rPr>
              <a:pPr>
                <a:defRPr/>
              </a:pPr>
              <a:t>96</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0355"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0356"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358" name="Rectangle 24"/>
          <p:cNvSpPr>
            <a:spLocks noChangeArrowheads="1"/>
          </p:cNvSpPr>
          <p:nvPr/>
        </p:nvSpPr>
        <p:spPr bwMode="auto">
          <a:xfrm>
            <a:off x="2867025" y="1435100"/>
            <a:ext cx="6508750" cy="5470525"/>
          </a:xfrm>
          <a:prstGeom prst="rect">
            <a:avLst/>
          </a:prstGeom>
          <a:noFill/>
          <a:ln w="9525">
            <a:noFill/>
            <a:miter lim="800000"/>
            <a:headEnd/>
            <a:tailEnd/>
          </a:ln>
        </p:spPr>
        <p:txBody>
          <a:bodyPr lIns="68390" tIns="34195" rIns="68390" bIns="34195">
            <a:spAutoFit/>
          </a:bodyPr>
          <a:lstStyle/>
          <a:p>
            <a:endParaRPr lang="fa-IR" sz="900" b="1">
              <a:latin typeface="Calibri" pitchFamily="34" charset="0"/>
              <a:cs typeface="B Nazanin" pitchFamily="2" charset="-78"/>
            </a:endParaRPr>
          </a:p>
          <a:p>
            <a:r>
              <a:rPr lang="ar-SA" sz="1100" b="1">
                <a:latin typeface="Calibri" pitchFamily="34" charset="0"/>
                <a:cs typeface="B Nazanin" pitchFamily="2" charset="-78"/>
              </a:rPr>
              <a:t>در مجموع می توان آسیبهای وارده به بنا را به سه گروه عمده تقسیم کرد: </a:t>
            </a:r>
            <a:endParaRPr lang="en-US" sz="1100">
              <a:latin typeface="Calibri" pitchFamily="34" charset="0"/>
              <a:cs typeface="B Nazanin" pitchFamily="2" charset="-78"/>
            </a:endParaRPr>
          </a:p>
          <a:p>
            <a:endParaRPr lang="en-US" sz="1100" b="1">
              <a:latin typeface="Calibri" pitchFamily="34" charset="0"/>
              <a:cs typeface="B Nazanin" pitchFamily="2" charset="-78"/>
            </a:endParaRPr>
          </a:p>
          <a:p>
            <a:endParaRPr lang="en-US" sz="1100" b="1">
              <a:latin typeface="Calibri" pitchFamily="34" charset="0"/>
              <a:cs typeface="B Nazanin" pitchFamily="2" charset="-78"/>
            </a:endParaRPr>
          </a:p>
          <a:p>
            <a:endParaRPr lang="en-US" sz="1100" b="1">
              <a:latin typeface="Calibri" pitchFamily="34" charset="0"/>
              <a:cs typeface="B Nazanin" pitchFamily="2" charset="-78"/>
            </a:endParaRPr>
          </a:p>
          <a:p>
            <a:endParaRPr lang="fa-IR" sz="1100" b="1">
              <a:latin typeface="Calibri" pitchFamily="34" charset="0"/>
              <a:cs typeface="B Nazanin" pitchFamily="2" charset="-78"/>
            </a:endParaRPr>
          </a:p>
          <a:p>
            <a:endParaRPr lang="en-US" sz="600">
              <a:latin typeface="Calibri" pitchFamily="34" charset="0"/>
              <a:cs typeface="B Nazanin" pitchFamily="2" charset="-78"/>
            </a:endParaRPr>
          </a:p>
          <a:p>
            <a:r>
              <a:rPr lang="ar-SA" sz="1100">
                <a:latin typeface="Calibri" pitchFamily="34" charset="0"/>
                <a:cs typeface="B Nazanin" pitchFamily="2" charset="-78"/>
              </a:rPr>
              <a:t> </a:t>
            </a:r>
            <a:r>
              <a:rPr lang="en-US" sz="1100">
                <a:latin typeface="Calibri" pitchFamily="34" charset="0"/>
                <a:cs typeface="B Nazanin" pitchFamily="2" charset="-78"/>
              </a:rPr>
              <a:t>-</a:t>
            </a:r>
            <a:r>
              <a:rPr lang="en-US" sz="1100" b="1">
                <a:latin typeface="Calibri" pitchFamily="34" charset="0"/>
                <a:cs typeface="B Nazanin" pitchFamily="2" charset="-78"/>
              </a:rPr>
              <a:t> </a:t>
            </a:r>
            <a:r>
              <a:rPr lang="fa-IR" sz="1100" b="1">
                <a:latin typeface="Calibri" pitchFamily="34" charset="0"/>
                <a:cs typeface="B Nazanin" pitchFamily="2" charset="-78"/>
              </a:rPr>
              <a:t>مهمترین آسیب در مدرسه عباسقلی خان آسیب رطوبتی می باشد این آسیب بیشترین تاثیر را بروی کالبد مدرسه گذاشته است. </a:t>
            </a:r>
            <a:r>
              <a:rPr lang="ar-SA" sz="1100" b="1">
                <a:latin typeface="Calibri" pitchFamily="34" charset="0"/>
                <a:cs typeface="B Nazanin" pitchFamily="2" charset="-78"/>
              </a:rPr>
              <a:t>در آسیب</a:t>
            </a:r>
            <a:r>
              <a:rPr lang="en-US" sz="1100" b="1">
                <a:latin typeface="Calibri" pitchFamily="34" charset="0"/>
                <a:cs typeface="B Nazanin" pitchFamily="2" charset="-78"/>
              </a:rPr>
              <a:t> </a:t>
            </a:r>
            <a:r>
              <a:rPr lang="ar-SA" sz="1100" b="1">
                <a:latin typeface="Calibri" pitchFamily="34" charset="0"/>
                <a:cs typeface="B Nazanin" pitchFamily="2" charset="-78"/>
              </a:rPr>
              <a:t>های ناشی از رطوبت،این آسیبها ناشی از عدم تعادلهایی از قبیل نفوذ رطوبتهای صعودی و نزولی و تعریق بوده است که این عدم تعادلهای کالبدی خود ناشی از عوامل مختلفی است.یکی از دلایل نفوذ رطوبت صعودی میزان زیاد رطوبت نسبی خاك اطراف مدرسه می باشد.</a:t>
            </a:r>
            <a:endParaRPr lang="en-US" sz="1100">
              <a:latin typeface="Calibri" pitchFamily="34" charset="0"/>
              <a:cs typeface="B Nazanin" pitchFamily="2" charset="-78"/>
            </a:endParaRPr>
          </a:p>
          <a:p>
            <a:r>
              <a:rPr lang="ar-SA" sz="1100" b="1">
                <a:latin typeface="Calibri" pitchFamily="34" charset="0"/>
                <a:cs typeface="B Nazanin" pitchFamily="2" charset="-78"/>
              </a:rPr>
              <a:t>سیمان کردن جداره ها،آسفالت کردن قسمتي از بام و فضاهای داخلی و ایزوگام کردن پشت بام،عدم شیب بندی مناسب در اطراف بنا،نبود سیستم مناسب دفع آبهای سطحی و ... </a:t>
            </a:r>
            <a:r>
              <a:rPr lang="ar-SA" sz="1100">
                <a:latin typeface="Calibri" pitchFamily="34" charset="0"/>
                <a:cs typeface="B Nazanin" pitchFamily="2" charset="-78"/>
              </a:rPr>
              <a:t>با</a:t>
            </a:r>
            <a:r>
              <a:rPr lang="ar-SA" sz="1100" b="1">
                <a:latin typeface="Calibri" pitchFamily="34" charset="0"/>
                <a:cs typeface="B Nazanin" pitchFamily="2" charset="-78"/>
              </a:rPr>
              <a:t>عث انتقال و حبس رطوبت به داخل جرزها و سقف گردیده و روند فرسایش و تخریب را تشدید کرده است.</a:t>
            </a:r>
            <a:endParaRPr lang="en-US" sz="1100" b="1">
              <a:latin typeface="Calibri" pitchFamily="34" charset="0"/>
              <a:cs typeface="B Nazanin" pitchFamily="2" charset="-78"/>
            </a:endParaRPr>
          </a:p>
          <a:p>
            <a:r>
              <a:rPr lang="ar-SA" sz="1300" b="1">
                <a:latin typeface="Calibri" pitchFamily="34" charset="0"/>
                <a:cs typeface="B Nazanin" pitchFamily="2" charset="-78"/>
              </a:rPr>
              <a:t>راهکارهای پیشنهادی درمان آسیب </a:t>
            </a:r>
            <a:r>
              <a:rPr lang="fa-IR" sz="1300" b="1">
                <a:latin typeface="Calibri" pitchFamily="34" charset="0"/>
                <a:cs typeface="B Nazanin" pitchFamily="2" charset="-78"/>
              </a:rPr>
              <a:t>ها</a:t>
            </a:r>
            <a:endParaRPr lang="en-US" sz="1300" b="1">
              <a:latin typeface="Calibri" pitchFamily="34" charset="0"/>
              <a:cs typeface="B Nazanin" pitchFamily="2" charset="-78"/>
            </a:endParaRPr>
          </a:p>
          <a:p>
            <a:r>
              <a:rPr lang="ar-SA" sz="1100" b="1">
                <a:latin typeface="Calibri" pitchFamily="34" charset="0"/>
                <a:cs typeface="B Nazanin" pitchFamily="2" charset="-78"/>
              </a:rPr>
              <a:t>آوار برداری اطراف بنا</a:t>
            </a:r>
            <a:r>
              <a:rPr lang="en-US" sz="1100" b="1">
                <a:latin typeface="Calibri" pitchFamily="34" charset="0"/>
                <a:cs typeface="B Nazanin" pitchFamily="2" charset="-78"/>
              </a:rPr>
              <a:t>:</a:t>
            </a:r>
            <a:endParaRPr lang="en-US" sz="1100">
              <a:latin typeface="Calibri" pitchFamily="34" charset="0"/>
              <a:cs typeface="B Nazanin" pitchFamily="2" charset="-78"/>
            </a:endParaRPr>
          </a:p>
          <a:p>
            <a:r>
              <a:rPr lang="ar-SA" sz="1100" b="1">
                <a:latin typeface="Calibri" pitchFamily="34" charset="0"/>
                <a:cs typeface="B Nazanin" pitchFamily="2" charset="-78"/>
              </a:rPr>
              <a:t>همانطور که ذکر گردید کف محوطه اطراف بنا بالاتر از محوطه داخلی آن است و نسبت به تراز واقعی خود بالاتر امده است. این اوارها سطح رطوبت خاک را تا نیمه های دیوار بالا اورده و جمع اوری ان کمک موثری در کم شدن سطح رطوبت در جرزها می گردد</a:t>
            </a:r>
            <a:r>
              <a:rPr lang="en-US" sz="1100" b="1">
                <a:latin typeface="Calibri" pitchFamily="34" charset="0"/>
                <a:cs typeface="B Nazanin" pitchFamily="2" charset="-78"/>
              </a:rPr>
              <a:t>.</a:t>
            </a:r>
            <a:endParaRPr lang="en-US" sz="1100">
              <a:latin typeface="Calibri" pitchFamily="34" charset="0"/>
              <a:cs typeface="B Nazanin" pitchFamily="2" charset="-78"/>
            </a:endParaRPr>
          </a:p>
          <a:p>
            <a:r>
              <a:rPr lang="ar-SA" sz="1100" b="1">
                <a:latin typeface="Calibri" pitchFamily="34" charset="0"/>
                <a:cs typeface="B Nazanin" pitchFamily="2" charset="-78"/>
              </a:rPr>
              <a:t>احداث کانال ناکش در مجاورت پی های خارجی(بیرون بنا)رطوبت باقی مانده را دفع می نماید</a:t>
            </a:r>
            <a:r>
              <a:rPr lang="en-US" sz="1100" b="1">
                <a:latin typeface="Calibri" pitchFamily="34" charset="0"/>
                <a:cs typeface="B Nazanin" pitchFamily="2" charset="-78"/>
              </a:rPr>
              <a:t>.</a:t>
            </a:r>
            <a:endParaRPr lang="en-US" sz="1100">
              <a:latin typeface="Calibri" pitchFamily="34" charset="0"/>
              <a:cs typeface="B Nazanin" pitchFamily="2" charset="-78"/>
            </a:endParaRPr>
          </a:p>
          <a:p>
            <a:r>
              <a:rPr lang="ar-SA" sz="1100" b="1">
                <a:latin typeface="Calibri" pitchFamily="34" charset="0"/>
                <a:cs typeface="B Nazanin" pitchFamily="2" charset="-78"/>
              </a:rPr>
              <a:t>در داخل بنا گشودن تمام نورگیرهای داخلی(دیوارها) به تهویه بنا کمک مینماید</a:t>
            </a:r>
            <a:r>
              <a:rPr lang="en-US" sz="1100" b="1">
                <a:latin typeface="Calibri" pitchFamily="34" charset="0"/>
                <a:cs typeface="B Nazanin" pitchFamily="2" charset="-78"/>
              </a:rPr>
              <a:t>.</a:t>
            </a:r>
            <a:endParaRPr lang="en-US" sz="1100">
              <a:latin typeface="Calibri" pitchFamily="34" charset="0"/>
              <a:cs typeface="B Nazanin" pitchFamily="2" charset="-78"/>
            </a:endParaRPr>
          </a:p>
          <a:p>
            <a:r>
              <a:rPr lang="ar-SA" sz="1100" b="1">
                <a:latin typeface="Calibri" pitchFamily="34" charset="0"/>
                <a:cs typeface="B Nazanin" pitchFamily="2" charset="-78"/>
              </a:rPr>
              <a:t>با توجه به اینکه نورگیر ساخته شده بر هرنو  هیچ سنخیتی با اصالت کالبدی بنا ندارد از اینرو پیشنهاد میگردد این نورگیر</a:t>
            </a:r>
            <a:endParaRPr lang="fa-IR" sz="1100" b="1">
              <a:latin typeface="Calibri" pitchFamily="34" charset="0"/>
              <a:cs typeface="B Nazanin" pitchFamily="2" charset="-78"/>
            </a:endParaRPr>
          </a:p>
          <a:p>
            <a:r>
              <a:rPr lang="ar-SA" sz="1100" b="1">
                <a:latin typeface="Calibri" pitchFamily="34" charset="0"/>
                <a:cs typeface="B Nazanin" pitchFamily="2" charset="-78"/>
              </a:rPr>
              <a:t>تخریب و جمع آوری گردد و نورگیرهایی با مصالح سنتي ساخته شود که علاوه بر جلوگیری از نفوذ باران و برف به تهویه مطبوع هم کمک کند</a:t>
            </a:r>
            <a:r>
              <a:rPr lang="en-US" sz="1100" b="1">
                <a:latin typeface="Calibri" pitchFamily="34" charset="0"/>
                <a:cs typeface="B Nazanin" pitchFamily="2" charset="-78"/>
              </a:rPr>
              <a:t>. </a:t>
            </a:r>
            <a:endParaRPr lang="en-US" sz="1100">
              <a:latin typeface="Calibri" pitchFamily="34" charset="0"/>
              <a:cs typeface="B Nazanin" pitchFamily="2" charset="-78"/>
            </a:endParaRPr>
          </a:p>
          <a:p>
            <a:r>
              <a:rPr lang="ar-SA" sz="1100" b="1">
                <a:latin typeface="Calibri" pitchFamily="34" charset="0"/>
                <a:cs typeface="B Nazanin" pitchFamily="2" charset="-78"/>
              </a:rPr>
              <a:t>در ادامه روند مرمت درمان بنا نیز سعی شود از هز نوع ابداع و نو آوری و اعمال سلیقه های شخصی در ساخت قسمتهای مختلف جلوگیری گرد</a:t>
            </a:r>
            <a:endParaRPr lang="fa-IR" sz="1100" b="1">
              <a:latin typeface="Calibri" pitchFamily="34" charset="0"/>
              <a:cs typeface="B Nazanin" pitchFamily="2" charset="-78"/>
            </a:endParaRPr>
          </a:p>
          <a:p>
            <a:r>
              <a:rPr lang="ar-SA" sz="1100" b="1">
                <a:latin typeface="Calibri" pitchFamily="34" charset="0"/>
                <a:cs typeface="B Nazanin" pitchFamily="2" charset="-78"/>
              </a:rPr>
              <a:t>دو طرح مرمت قسمتهای مختلف با توجه به شواهد موجود انجام شود</a:t>
            </a:r>
            <a:r>
              <a:rPr lang="en-US" sz="1100" b="1">
                <a:latin typeface="Calibri" pitchFamily="34" charset="0"/>
                <a:cs typeface="B Nazanin" pitchFamily="2" charset="-78"/>
              </a:rPr>
              <a:t>.</a:t>
            </a:r>
            <a:endParaRPr lang="en-US" sz="1100">
              <a:latin typeface="Calibri" pitchFamily="34" charset="0"/>
              <a:cs typeface="B Nazanin" pitchFamily="2" charset="-78"/>
            </a:endParaRPr>
          </a:p>
          <a:p>
            <a:r>
              <a:rPr lang="ar-SA" sz="1100" b="1">
                <a:latin typeface="Calibri" pitchFamily="34" charset="0"/>
                <a:cs typeface="B Nazanin" pitchFamily="2" charset="-78"/>
              </a:rPr>
              <a:t>نورگیر های دیواری فضا باید با توجه به شواهد باقی مانده بازسازی شود این نورگیرها را در گذشته با دلایل متفاوت از جمله تامین روشنایی،تهویه هوای داخل،جلوگیری از ورود باران و برف و خاک و حفظ امنیت به شکل ذوذنقه ای ساخته اند </a:t>
            </a:r>
            <a:r>
              <a:rPr lang="en-US" sz="1100" b="1">
                <a:latin typeface="Calibri" pitchFamily="34" charset="0"/>
                <a:cs typeface="B Nazanin" pitchFamily="2" charset="-78"/>
              </a:rPr>
              <a:t> </a:t>
            </a:r>
            <a:r>
              <a:rPr lang="fa-IR" sz="1100" b="1">
                <a:latin typeface="Calibri" pitchFamily="34" charset="0"/>
                <a:cs typeface="B Nazanin" pitchFamily="2" charset="-78"/>
              </a:rPr>
              <a:t>با توجه به مطالب گفته شده در جدوال پیشنهادی کلیه مراحل مرمت را تشریح می نماییم</a:t>
            </a:r>
            <a:endParaRPr lang="en-US" sz="1100">
              <a:latin typeface="Calibri" pitchFamily="34" charset="0"/>
              <a:cs typeface="B Nazanin" pitchFamily="2" charset="-78"/>
            </a:endParaRPr>
          </a:p>
          <a:p>
            <a:endParaRPr lang="en-US" sz="1100">
              <a:latin typeface="Calibri" pitchFamily="34" charset="0"/>
              <a:cs typeface="B Nazanin" pitchFamily="2" charset="-78"/>
            </a:endParaRPr>
          </a:p>
          <a:p>
            <a:r>
              <a:rPr lang="ar-SA" sz="1100">
                <a:latin typeface="Calibri" pitchFamily="34" charset="0"/>
                <a:cs typeface="B Nazanin" pitchFamily="2" charset="-78"/>
              </a:rPr>
              <a:t> </a:t>
            </a:r>
            <a:endParaRPr lang="en-US" sz="1100">
              <a:latin typeface="Calibri" pitchFamily="34" charset="0"/>
              <a:cs typeface="B Nazanin" pitchFamily="2" charset="-78"/>
            </a:endParaRPr>
          </a:p>
          <a:p>
            <a:r>
              <a:rPr lang="en-US" sz="1100">
                <a:latin typeface="Calibri" pitchFamily="34" charset="0"/>
                <a:cs typeface="B Nazanin" pitchFamily="2" charset="-78"/>
              </a:rPr>
              <a:t> </a:t>
            </a:r>
          </a:p>
        </p:txBody>
      </p:sp>
      <p:grpSp>
        <p:nvGrpSpPr>
          <p:cNvPr id="100359" name="Group 65"/>
          <p:cNvGrpSpPr>
            <a:grpSpLocks/>
          </p:cNvGrpSpPr>
          <p:nvPr/>
        </p:nvGrpSpPr>
        <p:grpSpPr bwMode="auto">
          <a:xfrm>
            <a:off x="-1316038" y="1985963"/>
            <a:ext cx="6977063" cy="1655762"/>
            <a:chOff x="1778015" y="-2994205"/>
            <a:chExt cx="12481706" cy="6170824"/>
          </a:xfrm>
        </p:grpSpPr>
        <p:sp>
          <p:nvSpPr>
            <p:cNvPr id="100383" name="AutoShape 180"/>
            <p:cNvSpPr>
              <a:spLocks noChangeArrowheads="1"/>
            </p:cNvSpPr>
            <p:nvPr/>
          </p:nvSpPr>
          <p:spPr bwMode="gray">
            <a:xfrm>
              <a:off x="1778015" y="2430463"/>
              <a:ext cx="2070100" cy="708025"/>
            </a:xfrm>
            <a:prstGeom prst="roundRect">
              <a:avLst>
                <a:gd name="adj" fmla="val 50000"/>
              </a:avLst>
            </a:prstGeom>
            <a:noFill/>
            <a:ln w="9525">
              <a:noFill/>
              <a:round/>
              <a:headEnd/>
              <a:tailEnd/>
            </a:ln>
          </p:spPr>
          <p:txBody>
            <a:bodyPr wrap="none" anchor="ctr"/>
            <a:lstStyle/>
            <a:p>
              <a:pPr algn="l" rtl="0"/>
              <a:endParaRPr lang="fa-IR">
                <a:latin typeface="Calibri" pitchFamily="34" charset="0"/>
              </a:endParaRPr>
            </a:p>
          </p:txBody>
        </p:sp>
        <p:sp>
          <p:nvSpPr>
            <p:cNvPr id="100384" name="Text Box 187"/>
            <p:cNvSpPr txBox="1">
              <a:spLocks noChangeArrowheads="1"/>
            </p:cNvSpPr>
            <p:nvPr/>
          </p:nvSpPr>
          <p:spPr bwMode="gray">
            <a:xfrm>
              <a:off x="2572479" y="1799046"/>
              <a:ext cx="330517" cy="1377573"/>
            </a:xfrm>
            <a:prstGeom prst="rect">
              <a:avLst/>
            </a:prstGeom>
            <a:noFill/>
            <a:ln w="9525" algn="ctr">
              <a:noFill/>
              <a:miter lim="800000"/>
              <a:headEnd/>
              <a:tailEnd/>
            </a:ln>
          </p:spPr>
          <p:txBody>
            <a:bodyPr wrap="none">
              <a:spAutoFit/>
            </a:bodyPr>
            <a:lstStyle/>
            <a:p>
              <a:pPr algn="ctr" rtl="0" eaLnBrk="0" hangingPunct="0"/>
              <a:endParaRPr lang="fa-IR" sz="1800">
                <a:solidFill>
                  <a:srgbClr val="000000"/>
                </a:solidFill>
                <a:latin typeface="Calibri" pitchFamily="34" charset="0"/>
                <a:cs typeface="B Roya" pitchFamily="2" charset="-78"/>
              </a:endParaRPr>
            </a:p>
          </p:txBody>
        </p:sp>
        <p:sp>
          <p:nvSpPr>
            <p:cNvPr id="100385" name="Text Box 200"/>
            <p:cNvSpPr txBox="1">
              <a:spLocks noChangeArrowheads="1"/>
            </p:cNvSpPr>
            <p:nvPr/>
          </p:nvSpPr>
          <p:spPr bwMode="gray">
            <a:xfrm>
              <a:off x="12202320" y="-2994205"/>
              <a:ext cx="2057401" cy="975780"/>
            </a:xfrm>
            <a:prstGeom prst="rect">
              <a:avLst/>
            </a:prstGeom>
            <a:noFill/>
            <a:ln w="9525" algn="ctr">
              <a:noFill/>
              <a:miter lim="800000"/>
              <a:headEnd/>
              <a:tailEnd/>
            </a:ln>
          </p:spPr>
          <p:txBody>
            <a:bodyPr>
              <a:spAutoFit/>
            </a:bodyPr>
            <a:lstStyle/>
            <a:p>
              <a:pPr algn="l" rtl="0"/>
              <a:r>
                <a:rPr lang="ar-SA" sz="1100" b="1">
                  <a:latin typeface="Calibri" pitchFamily="34" charset="0"/>
                  <a:cs typeface="B Nazanin" pitchFamily="2" charset="-78"/>
                </a:rPr>
                <a:t>آسیبهای منظری </a:t>
              </a:r>
              <a:endParaRPr lang="en-US" sz="1100">
                <a:latin typeface="Calibri" pitchFamily="34" charset="0"/>
                <a:cs typeface="B Nazanin" pitchFamily="2" charset="-78"/>
              </a:endParaRPr>
            </a:p>
          </p:txBody>
        </p:sp>
      </p:grpSp>
      <p:pic>
        <p:nvPicPr>
          <p:cNvPr id="100360" name="Picture 73"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sp>
        <p:nvSpPr>
          <p:cNvPr id="75"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grpSp>
        <p:nvGrpSpPr>
          <p:cNvPr id="100362" name="Group 75"/>
          <p:cNvGrpSpPr>
            <a:grpSpLocks/>
          </p:cNvGrpSpPr>
          <p:nvPr/>
        </p:nvGrpSpPr>
        <p:grpSpPr bwMode="auto">
          <a:xfrm>
            <a:off x="325438" y="1616075"/>
            <a:ext cx="3425825" cy="5187950"/>
            <a:chOff x="421417" y="2261406"/>
            <a:chExt cx="4426324" cy="7263591"/>
          </a:xfrm>
        </p:grpSpPr>
        <p:grpSp>
          <p:nvGrpSpPr>
            <p:cNvPr id="100371" name="Group 82"/>
            <p:cNvGrpSpPr>
              <a:grpSpLocks/>
            </p:cNvGrpSpPr>
            <p:nvPr/>
          </p:nvGrpSpPr>
          <p:grpSpPr bwMode="auto">
            <a:xfrm>
              <a:off x="421417" y="2261406"/>
              <a:ext cx="4426324" cy="7263591"/>
              <a:chOff x="80891" y="3033302"/>
              <a:chExt cx="5100710" cy="6278943"/>
            </a:xfrm>
          </p:grpSpPr>
          <p:pic>
            <p:nvPicPr>
              <p:cNvPr id="100373"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0374" name="Group 29"/>
              <p:cNvGrpSpPr>
                <a:grpSpLocks/>
              </p:cNvGrpSpPr>
              <p:nvPr/>
            </p:nvGrpSpPr>
            <p:grpSpPr bwMode="auto">
              <a:xfrm>
                <a:off x="80891" y="3033302"/>
                <a:ext cx="5100710" cy="6278943"/>
                <a:chOff x="80891" y="3033302"/>
                <a:chExt cx="5100710" cy="6278943"/>
              </a:xfrm>
            </p:grpSpPr>
            <p:sp>
              <p:nvSpPr>
                <p:cNvPr id="81" name="AutoShape 11"/>
                <p:cNvSpPr>
                  <a:spLocks noChangeArrowheads="1"/>
                </p:cNvSpPr>
                <p:nvPr/>
              </p:nvSpPr>
              <p:spPr bwMode="auto">
                <a:xfrm>
                  <a:off x="489798" y="3033302"/>
                  <a:ext cx="2819809" cy="4709208"/>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82" name="Text Box 35"/>
                <p:cNvSpPr txBox="1">
                  <a:spLocks noChangeArrowheads="1"/>
                </p:cNvSpPr>
                <p:nvPr/>
              </p:nvSpPr>
              <p:spPr bwMode="auto">
                <a:xfrm>
                  <a:off x="274709" y="3425256"/>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83" name="Rectangle 2"/>
                <p:cNvSpPr txBox="1">
                  <a:spLocks noChangeArrowheads="1"/>
                </p:cNvSpPr>
                <p:nvPr/>
              </p:nvSpPr>
              <p:spPr>
                <a:xfrm>
                  <a:off x="123436" y="3761491"/>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84" name="Rectangle 2"/>
                <p:cNvSpPr txBox="1">
                  <a:spLocks noChangeArrowheads="1"/>
                </p:cNvSpPr>
                <p:nvPr/>
              </p:nvSpPr>
              <p:spPr>
                <a:xfrm>
                  <a:off x="80891" y="5936449"/>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85" name="Rectangle 2"/>
                <p:cNvSpPr txBox="1">
                  <a:spLocks noChangeArrowheads="1"/>
                </p:cNvSpPr>
                <p:nvPr/>
              </p:nvSpPr>
              <p:spPr>
                <a:xfrm>
                  <a:off x="180163" y="6528222"/>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86"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87" name="Rectangle 2"/>
                <p:cNvSpPr txBox="1">
                  <a:spLocks noChangeArrowheads="1"/>
                </p:cNvSpPr>
                <p:nvPr/>
              </p:nvSpPr>
              <p:spPr>
                <a:xfrm>
                  <a:off x="385798" y="3738435"/>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0382"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0372" name="TextBox 77"/>
            <p:cNvSpPr txBox="1">
              <a:spLocks noChangeArrowheads="1"/>
            </p:cNvSpPr>
            <p:nvPr/>
          </p:nvSpPr>
          <p:spPr bwMode="auto">
            <a:xfrm>
              <a:off x="1218481" y="4579775"/>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89" name="Text Box 35"/>
          <p:cNvSpPr txBox="1">
            <a:spLocks noChangeArrowheads="1"/>
          </p:cNvSpPr>
          <p:nvPr/>
        </p:nvSpPr>
        <p:spPr bwMode="auto">
          <a:xfrm>
            <a:off x="8137525" y="604838"/>
            <a:ext cx="1296988" cy="300037"/>
          </a:xfrm>
          <a:prstGeom prst="rect">
            <a:avLst/>
          </a:prstGeom>
          <a:noFill/>
          <a:ln w="9525">
            <a:noFill/>
            <a:miter lim="800000"/>
            <a:headEnd/>
            <a:tailEnd/>
          </a:ln>
          <a:effectLst/>
        </p:spPr>
        <p:txBody>
          <a:bodyPr lIns="68367" tIns="34184" rIns="68367" bIns="34184">
            <a:spAutoFit/>
          </a:bodyPr>
          <a:lstStyle/>
          <a:p>
            <a:pPr defTabSz="957011" fontAlgn="auto">
              <a:spcBef>
                <a:spcPct val="20000"/>
              </a:spcBef>
              <a:spcAft>
                <a:spcPts val="0"/>
              </a:spcAft>
              <a:buClr>
                <a:schemeClr val="tx1"/>
              </a:buClr>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تعریف مرمت</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sp>
        <p:nvSpPr>
          <p:cNvPr id="92" name="Rectangle 91"/>
          <p:cNvSpPr/>
          <p:nvPr/>
        </p:nvSpPr>
        <p:spPr>
          <a:xfrm>
            <a:off x="7535863" y="1887538"/>
            <a:ext cx="1201737" cy="522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sp>
        <p:nvSpPr>
          <p:cNvPr id="100365" name="Text Box 188"/>
          <p:cNvSpPr txBox="1">
            <a:spLocks noChangeArrowheads="1"/>
          </p:cNvSpPr>
          <p:nvPr/>
        </p:nvSpPr>
        <p:spPr bwMode="gray">
          <a:xfrm>
            <a:off x="7535863" y="1958975"/>
            <a:ext cx="1150937" cy="407988"/>
          </a:xfrm>
          <a:prstGeom prst="rect">
            <a:avLst/>
          </a:prstGeom>
          <a:noFill/>
          <a:ln w="9525" algn="ctr">
            <a:noFill/>
            <a:miter lim="800000"/>
            <a:headEnd/>
            <a:tailEnd/>
          </a:ln>
        </p:spPr>
        <p:txBody>
          <a:bodyPr lIns="68415" tIns="34208" rIns="68415" bIns="34208">
            <a:spAutoFit/>
          </a:bodyPr>
          <a:lstStyle/>
          <a:p>
            <a:pPr algn="ctr" rtl="0"/>
            <a:r>
              <a:rPr lang="ar-SA" sz="1100" b="1">
                <a:latin typeface="Calibri" pitchFamily="34" charset="0"/>
                <a:cs typeface="B Nazanin" pitchFamily="2" charset="-78"/>
              </a:rPr>
              <a:t>آسیبهای ناشی از رطوبت</a:t>
            </a:r>
            <a:endParaRPr lang="en-US" sz="1100">
              <a:latin typeface="Calibri" pitchFamily="34" charset="0"/>
              <a:cs typeface="B Nazanin" pitchFamily="2" charset="-78"/>
            </a:endParaRPr>
          </a:p>
        </p:txBody>
      </p:sp>
      <p:sp>
        <p:nvSpPr>
          <p:cNvPr id="94" name="Rectangle 93"/>
          <p:cNvSpPr/>
          <p:nvPr/>
        </p:nvSpPr>
        <p:spPr>
          <a:xfrm>
            <a:off x="6015038" y="1887538"/>
            <a:ext cx="1200150" cy="522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sp>
        <p:nvSpPr>
          <p:cNvPr id="95" name="Rectangle 94"/>
          <p:cNvSpPr/>
          <p:nvPr/>
        </p:nvSpPr>
        <p:spPr>
          <a:xfrm>
            <a:off x="4346575" y="1887538"/>
            <a:ext cx="1201738" cy="522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anchor="ctr"/>
          <a:lstStyle/>
          <a:p>
            <a:pPr algn="ctr" defTabSz="957011" rtl="0" fontAlgn="auto">
              <a:spcBef>
                <a:spcPts val="0"/>
              </a:spcBef>
              <a:spcAft>
                <a:spcPts val="0"/>
              </a:spcAft>
              <a:defRPr/>
            </a:pPr>
            <a:endParaRPr lang="en-US" dirty="0"/>
          </a:p>
        </p:txBody>
      </p:sp>
      <p:sp>
        <p:nvSpPr>
          <p:cNvPr id="100368" name="Text Box 188"/>
          <p:cNvSpPr txBox="1">
            <a:spLocks noChangeArrowheads="1"/>
          </p:cNvSpPr>
          <p:nvPr/>
        </p:nvSpPr>
        <p:spPr bwMode="gray">
          <a:xfrm>
            <a:off x="6015038" y="1889125"/>
            <a:ext cx="1149350" cy="576263"/>
          </a:xfrm>
          <a:prstGeom prst="rect">
            <a:avLst/>
          </a:prstGeom>
          <a:noFill/>
          <a:ln w="9525" algn="ctr">
            <a:noFill/>
            <a:miter lim="800000"/>
            <a:headEnd/>
            <a:tailEnd/>
          </a:ln>
        </p:spPr>
        <p:txBody>
          <a:bodyPr lIns="68415" tIns="34208" rIns="68415" bIns="34208">
            <a:spAutoFit/>
          </a:bodyPr>
          <a:lstStyle/>
          <a:p>
            <a:pPr algn="ctr" rtl="0"/>
            <a:r>
              <a:rPr lang="fa-IR" sz="1100" b="1">
                <a:latin typeface="Calibri" pitchFamily="34" charset="0"/>
                <a:cs typeface="B Nazanin" pitchFamily="2" charset="-78"/>
              </a:rPr>
              <a:t>آسیب ظاهری (</a:t>
            </a:r>
            <a:r>
              <a:rPr lang="ar-SA" sz="1100" b="1">
                <a:latin typeface="Calibri" pitchFamily="34" charset="0"/>
                <a:cs typeface="B Nazanin" pitchFamily="2" charset="-78"/>
              </a:rPr>
              <a:t>شوره،طبله،فرسودگی مصالح و...</a:t>
            </a:r>
            <a:r>
              <a:rPr lang="fa-IR" sz="1100" b="1">
                <a:latin typeface="Calibri" pitchFamily="34" charset="0"/>
                <a:cs typeface="B Nazanin" pitchFamily="2" charset="-78"/>
              </a:rPr>
              <a:t>)</a:t>
            </a:r>
            <a:r>
              <a:rPr lang="ar-SA" sz="1100" b="1">
                <a:latin typeface="Calibri" pitchFamily="34" charset="0"/>
                <a:cs typeface="B Nazanin" pitchFamily="2" charset="-78"/>
              </a:rPr>
              <a:t> </a:t>
            </a:r>
            <a:endParaRPr lang="en-US" sz="1100" b="1">
              <a:latin typeface="Calibri" pitchFamily="34" charset="0"/>
              <a:cs typeface="B Nazanin" pitchFamily="2" charset="-78"/>
            </a:endParaRPr>
          </a:p>
        </p:txBody>
      </p:sp>
      <p:pic>
        <p:nvPicPr>
          <p:cNvPr id="100369"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40" name="Slide Number Placeholder 36"/>
          <p:cNvSpPr>
            <a:spLocks noGrp="1"/>
          </p:cNvSpPr>
          <p:nvPr>
            <p:ph type="sldNum" sz="quarter" idx="12"/>
          </p:nvPr>
        </p:nvSpPr>
        <p:spPr>
          <a:xfrm>
            <a:off x="3525838" y="6438900"/>
            <a:ext cx="2311400" cy="365125"/>
          </a:xfrm>
        </p:spPr>
        <p:txBody>
          <a:bodyPr/>
          <a:lstStyle/>
          <a:p>
            <a:pPr>
              <a:defRPr/>
            </a:pPr>
            <a:fld id="{44D9BA89-FCF2-4184-BC1F-E36DFDB0944E}" type="slidenum">
              <a:rPr lang="en-US" smtClean="0">
                <a:latin typeface="F_jalal" pitchFamily="2" charset="0"/>
              </a:rPr>
              <a:pPr>
                <a:defRPr/>
              </a:pPr>
              <a:t>97</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1379"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1380"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nvGraphicFramePr>
        <p:xfrm>
          <a:off x="3018222" y="1572662"/>
          <a:ext cx="6412411" cy="4731445"/>
        </p:xfrm>
        <a:graphic>
          <a:graphicData uri="http://schemas.openxmlformats.org/drawingml/2006/table">
            <a:tbl>
              <a:tblPr firstRow="1">
                <a:tableStyleId>{616DA210-FB5B-4158-B5E0-FEB733F419BA}</a:tableStyleId>
              </a:tblPr>
              <a:tblGrid>
                <a:gridCol w="2334096">
                  <a:extLst>
                    <a:ext uri="{9D8B030D-6E8A-4147-A177-3AD203B41FA5}">
                      <a16:colId xmlns:a16="http://schemas.microsoft.com/office/drawing/2014/main" xmlns="" val="20000"/>
                    </a:ext>
                  </a:extLst>
                </a:gridCol>
                <a:gridCol w="1155050">
                  <a:extLst>
                    <a:ext uri="{9D8B030D-6E8A-4147-A177-3AD203B41FA5}">
                      <a16:colId xmlns:a16="http://schemas.microsoft.com/office/drawing/2014/main" xmlns="" val="20001"/>
                    </a:ext>
                  </a:extLst>
                </a:gridCol>
                <a:gridCol w="391454">
                  <a:extLst>
                    <a:ext uri="{9D8B030D-6E8A-4147-A177-3AD203B41FA5}">
                      <a16:colId xmlns:a16="http://schemas.microsoft.com/office/drawing/2014/main" xmlns="" val="20002"/>
                    </a:ext>
                  </a:extLst>
                </a:gridCol>
                <a:gridCol w="714028">
                  <a:extLst>
                    <a:ext uri="{9D8B030D-6E8A-4147-A177-3AD203B41FA5}">
                      <a16:colId xmlns:a16="http://schemas.microsoft.com/office/drawing/2014/main" xmlns="" val="20003"/>
                    </a:ext>
                  </a:extLst>
                </a:gridCol>
                <a:gridCol w="394301">
                  <a:extLst>
                    <a:ext uri="{9D8B030D-6E8A-4147-A177-3AD203B41FA5}">
                      <a16:colId xmlns:a16="http://schemas.microsoft.com/office/drawing/2014/main" xmlns="" val="20004"/>
                    </a:ext>
                  </a:extLst>
                </a:gridCol>
                <a:gridCol w="473937">
                  <a:extLst>
                    <a:ext uri="{9D8B030D-6E8A-4147-A177-3AD203B41FA5}">
                      <a16:colId xmlns:a16="http://schemas.microsoft.com/office/drawing/2014/main" xmlns="" val="20005"/>
                    </a:ext>
                  </a:extLst>
                </a:gridCol>
                <a:gridCol w="236690">
                  <a:extLst>
                    <a:ext uri="{9D8B030D-6E8A-4147-A177-3AD203B41FA5}">
                      <a16:colId xmlns:a16="http://schemas.microsoft.com/office/drawing/2014/main" xmlns="" val="20006"/>
                    </a:ext>
                  </a:extLst>
                </a:gridCol>
                <a:gridCol w="712855">
                  <a:extLst>
                    <a:ext uri="{9D8B030D-6E8A-4147-A177-3AD203B41FA5}">
                      <a16:colId xmlns:a16="http://schemas.microsoft.com/office/drawing/2014/main" xmlns="" val="20007"/>
                    </a:ext>
                  </a:extLst>
                </a:gridCol>
              </a:tblGrid>
              <a:tr h="757819">
                <a:tc gridSpan="7">
                  <a:txBody>
                    <a:bodyPr/>
                    <a:lstStyle/>
                    <a:p>
                      <a:pPr marL="457200" algn="ctr" rtl="1">
                        <a:spcAft>
                          <a:spcPts val="0"/>
                        </a:spcAft>
                      </a:pPr>
                      <a:endParaRPr lang="fa-IR" sz="700" dirty="0" smtClean="0">
                        <a:cs typeface="B Nazanin" pitchFamily="2" charset="-78"/>
                      </a:endParaRPr>
                    </a:p>
                    <a:p>
                      <a:pPr marL="457200" algn="ctr" rtl="1">
                        <a:spcAft>
                          <a:spcPts val="0"/>
                        </a:spcAft>
                      </a:pPr>
                      <a:endParaRPr lang="fa-IR" sz="700" dirty="0" smtClean="0">
                        <a:cs typeface="B Nazanin" pitchFamily="2" charset="-78"/>
                      </a:endParaRPr>
                    </a:p>
                    <a:p>
                      <a:pPr marL="457200" algn="ctr" rtl="1">
                        <a:spcAft>
                          <a:spcPts val="0"/>
                        </a:spcAft>
                      </a:pPr>
                      <a:r>
                        <a:rPr lang="fa-IR" sz="1100" dirty="0" err="1" smtClean="0">
                          <a:cs typeface="B Nazanin" pitchFamily="2" charset="-78"/>
                        </a:rPr>
                        <a:t>راهكار</a:t>
                      </a:r>
                      <a:r>
                        <a:rPr lang="fa-IR" sz="1100" dirty="0" smtClean="0">
                          <a:cs typeface="B Nazanin" pitchFamily="2" charset="-78"/>
                        </a:rPr>
                        <a:t> </a:t>
                      </a:r>
                      <a:r>
                        <a:rPr lang="fa-IR" sz="1100" dirty="0" err="1">
                          <a:cs typeface="B Nazanin" pitchFamily="2" charset="-78"/>
                        </a:rPr>
                        <a:t>مرمتي</a:t>
                      </a:r>
                      <a:r>
                        <a:rPr lang="fa-IR" sz="1100" dirty="0">
                          <a:cs typeface="B Nazanin" pitchFamily="2" charset="-78"/>
                        </a:rPr>
                        <a:t> و مواجه با </a:t>
                      </a:r>
                      <a:r>
                        <a:rPr lang="fa-IR" sz="1100" dirty="0" err="1">
                          <a:cs typeface="B Nazanin" pitchFamily="2" charset="-78"/>
                        </a:rPr>
                        <a:t>آسيب</a:t>
                      </a:r>
                      <a:endParaRPr lang="en-US" sz="1100" dirty="0">
                        <a:latin typeface="Calibri"/>
                        <a:ea typeface="Times New Roman"/>
                        <a:cs typeface="B Nazanin" pitchFamily="2" charset="-78"/>
                      </a:endParaRPr>
                    </a:p>
                  </a:txBody>
                  <a:tcPr marL="30910" marR="30910" marT="0" marB="0">
                    <a:solidFill>
                      <a:srgbClr val="ADDB7B"/>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a:txBody>
                    <a:bodyPr/>
                    <a:lstStyle/>
                    <a:p>
                      <a:pPr marL="457200" algn="justLow" rtl="0">
                        <a:spcAft>
                          <a:spcPts val="0"/>
                        </a:spcAft>
                      </a:pPr>
                      <a:endParaRPr lang="en-US" sz="900" b="0" cap="none" spc="0" dirty="0">
                        <a:ln>
                          <a:noFill/>
                        </a:ln>
                        <a:solidFill>
                          <a:schemeClr val="tx1"/>
                        </a:solidFill>
                        <a:effectLst/>
                        <a:latin typeface="Calibri"/>
                        <a:ea typeface="Times New Roman"/>
                        <a:cs typeface="B Nazanin" pitchFamily="2" charset="-78"/>
                      </a:endParaRPr>
                    </a:p>
                  </a:txBody>
                  <a:tcPr marL="0" marR="0" marT="0" marB="0">
                    <a:solidFill>
                      <a:srgbClr val="ADDB7B"/>
                    </a:solidFill>
                  </a:tcPr>
                </a:tc>
                <a:extLst>
                  <a:ext uri="{0D108BD9-81ED-4DB2-BD59-A6C34878D82A}">
                    <a16:rowId xmlns:a16="http://schemas.microsoft.com/office/drawing/2014/main" xmlns="" val="10000"/>
                  </a:ext>
                </a:extLst>
              </a:tr>
              <a:tr h="203861">
                <a:tc gridSpan="3">
                  <a:txBody>
                    <a:bodyPr/>
                    <a:lstStyle/>
                    <a:p>
                      <a:pPr marL="457200" algn="r" rtl="1">
                        <a:spcAft>
                          <a:spcPts val="0"/>
                        </a:spcAft>
                      </a:pPr>
                      <a:r>
                        <a:rPr lang="fa-IR" sz="900" dirty="0">
                          <a:cs typeface="B Nazanin" pitchFamily="2" charset="-78"/>
                        </a:rPr>
                        <a:t>جمع آوري و مرمت آجرهاي فرسوده و آسيب ديده و بند كشيهاي آسيب ديده و فرسوده</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rowSpan="8" gridSpan="2">
                  <a:txBody>
                    <a:bodyPr/>
                    <a:lstStyle/>
                    <a:p>
                      <a:pPr marL="71755" marR="71755" algn="ctr" rtl="1">
                        <a:spcAft>
                          <a:spcPts val="0"/>
                        </a:spcAft>
                      </a:pPr>
                      <a:endParaRPr lang="en-US" sz="900" dirty="0">
                        <a:cs typeface="B Nazanin" pitchFamily="2" charset="-78"/>
                      </a:endParaRPr>
                    </a:p>
                    <a:p>
                      <a:pPr marL="71755" marR="71755" algn="ctr" rtl="1">
                        <a:spcAft>
                          <a:spcPts val="0"/>
                        </a:spcAft>
                      </a:pPr>
                      <a:r>
                        <a:rPr lang="fa-IR" sz="900" dirty="0" err="1">
                          <a:cs typeface="B Nazanin" pitchFamily="2" charset="-78"/>
                        </a:rPr>
                        <a:t>پاكسازي</a:t>
                      </a:r>
                      <a:r>
                        <a:rPr lang="fa-IR" sz="900" dirty="0">
                          <a:cs typeface="B Nazanin" pitchFamily="2" charset="-78"/>
                        </a:rPr>
                        <a:t> و حذف الحاقات</a:t>
                      </a:r>
                      <a:endParaRPr lang="en-US" sz="900" dirty="0">
                        <a:latin typeface="Calibri"/>
                        <a:ea typeface="Times New Roman"/>
                        <a:cs typeface="B Nazanin" pitchFamily="2" charset="-78"/>
                      </a:endParaRPr>
                    </a:p>
                  </a:txBody>
                  <a:tcPr marL="30910" marR="30910" marT="0" marB="0" vert="vert"/>
                </a:tc>
                <a:tc rowSpan="8" hMerge="1">
                  <a:txBody>
                    <a:bodyPr/>
                    <a:lstStyle/>
                    <a:p>
                      <a:pPr rtl="1"/>
                      <a:endParaRPr lang="fa-IR"/>
                    </a:p>
                  </a:txBody>
                  <a:tcPr/>
                </a:tc>
                <a:tc rowSpan="16">
                  <a:txBody>
                    <a:bodyPr/>
                    <a:lstStyle/>
                    <a:p>
                      <a:pPr marL="71755" marR="71755" algn="ctr" rtl="1">
                        <a:spcAft>
                          <a:spcPts val="0"/>
                        </a:spcAft>
                      </a:pPr>
                      <a:r>
                        <a:rPr lang="fa-IR" sz="900" dirty="0">
                          <a:cs typeface="B Nazanin" pitchFamily="2" charset="-78"/>
                        </a:rPr>
                        <a:t>برگرداندن بنا به حالت </a:t>
                      </a:r>
                      <a:r>
                        <a:rPr lang="fa-IR" sz="900" dirty="0" err="1">
                          <a:cs typeface="B Nazanin" pitchFamily="2" charset="-78"/>
                        </a:rPr>
                        <a:t>اصيل</a:t>
                      </a:r>
                      <a:r>
                        <a:rPr lang="fa-IR" sz="900" dirty="0">
                          <a:cs typeface="B Nazanin" pitchFamily="2" charset="-78"/>
                        </a:rPr>
                        <a:t> و </a:t>
                      </a:r>
                      <a:r>
                        <a:rPr lang="fa-IR" sz="900" dirty="0" err="1">
                          <a:cs typeface="B Nazanin" pitchFamily="2" charset="-78"/>
                        </a:rPr>
                        <a:t>سنتي</a:t>
                      </a:r>
                      <a:r>
                        <a:rPr lang="fa-IR" sz="900" dirty="0">
                          <a:cs typeface="B Nazanin" pitchFamily="2" charset="-78"/>
                        </a:rPr>
                        <a:t> خود و حذف </a:t>
                      </a:r>
                      <a:r>
                        <a:rPr lang="fa-IR" sz="900" dirty="0" err="1">
                          <a:cs typeface="B Nazanin" pitchFamily="2" charset="-78"/>
                        </a:rPr>
                        <a:t>تمامي</a:t>
                      </a:r>
                      <a:r>
                        <a:rPr lang="fa-IR" sz="900" dirty="0">
                          <a:cs typeface="B Nazanin" pitchFamily="2" charset="-78"/>
                        </a:rPr>
                        <a:t> </a:t>
                      </a:r>
                      <a:r>
                        <a:rPr lang="fa-IR" sz="900" dirty="0" err="1">
                          <a:cs typeface="B Nazanin" pitchFamily="2" charset="-78"/>
                        </a:rPr>
                        <a:t>لايه</a:t>
                      </a:r>
                      <a:r>
                        <a:rPr lang="fa-IR" sz="900" dirty="0">
                          <a:cs typeface="B Nazanin" pitchFamily="2" charset="-78"/>
                        </a:rPr>
                        <a:t> </a:t>
                      </a:r>
                      <a:r>
                        <a:rPr lang="fa-IR" sz="900" dirty="0" err="1">
                          <a:cs typeface="B Nazanin" pitchFamily="2" charset="-78"/>
                        </a:rPr>
                        <a:t>هاي</a:t>
                      </a:r>
                      <a:r>
                        <a:rPr lang="fa-IR" sz="900" dirty="0">
                          <a:cs typeface="B Nazanin" pitchFamily="2" charset="-78"/>
                        </a:rPr>
                        <a:t> </a:t>
                      </a:r>
                      <a:r>
                        <a:rPr lang="fa-IR" sz="900" u="none" dirty="0" err="1">
                          <a:cs typeface="B Nazanin" pitchFamily="2" charset="-78"/>
                        </a:rPr>
                        <a:t>اضافي</a:t>
                      </a:r>
                      <a:r>
                        <a:rPr lang="fa-IR" sz="900" u="none" dirty="0">
                          <a:cs typeface="B Nazanin" pitchFamily="2" charset="-78"/>
                        </a:rPr>
                        <a:t> و </a:t>
                      </a:r>
                      <a:r>
                        <a:rPr lang="fa-IR" sz="900" u="none" dirty="0" err="1">
                          <a:cs typeface="B Nazanin" pitchFamily="2" charset="-78"/>
                        </a:rPr>
                        <a:t>غير</a:t>
                      </a:r>
                      <a:r>
                        <a:rPr lang="fa-IR" sz="900" u="none" dirty="0">
                          <a:cs typeface="B Nazanin" pitchFamily="2" charset="-78"/>
                        </a:rPr>
                        <a:t> </a:t>
                      </a:r>
                      <a:r>
                        <a:rPr lang="fa-IR" sz="900" u="none" dirty="0" err="1">
                          <a:cs typeface="B Nazanin" pitchFamily="2" charset="-78"/>
                        </a:rPr>
                        <a:t>اصيل</a:t>
                      </a:r>
                      <a:r>
                        <a:rPr lang="fa-IR" sz="900" u="none" dirty="0">
                          <a:cs typeface="B Nazanin" pitchFamily="2" charset="-78"/>
                        </a:rPr>
                        <a:t> </a:t>
                      </a:r>
                      <a:r>
                        <a:rPr lang="fa-IR" sz="900" u="none" dirty="0" err="1">
                          <a:cs typeface="B Nazanin" pitchFamily="2" charset="-78"/>
                        </a:rPr>
                        <a:t>كه</a:t>
                      </a:r>
                      <a:r>
                        <a:rPr lang="fa-IR" sz="900" u="none" dirty="0">
                          <a:cs typeface="B Nazanin" pitchFamily="2" charset="-78"/>
                        </a:rPr>
                        <a:t> </a:t>
                      </a:r>
                      <a:r>
                        <a:rPr lang="fa-IR" sz="900" u="none" dirty="0" err="1">
                          <a:cs typeface="B Nazanin" pitchFamily="2" charset="-78"/>
                        </a:rPr>
                        <a:t>طي</a:t>
                      </a:r>
                      <a:r>
                        <a:rPr lang="fa-IR" sz="900" u="none" dirty="0">
                          <a:cs typeface="B Nazanin" pitchFamily="2" charset="-78"/>
                        </a:rPr>
                        <a:t> مرمت </a:t>
                      </a:r>
                      <a:r>
                        <a:rPr lang="fa-IR" sz="900" u="none" dirty="0" err="1">
                          <a:cs typeface="B Nazanin" pitchFamily="2" charset="-78"/>
                        </a:rPr>
                        <a:t>هاي</a:t>
                      </a:r>
                      <a:r>
                        <a:rPr lang="fa-IR" sz="900" u="none" dirty="0">
                          <a:cs typeface="B Nazanin" pitchFamily="2" charset="-78"/>
                        </a:rPr>
                        <a:t> </a:t>
                      </a:r>
                      <a:r>
                        <a:rPr lang="fa-IR" sz="900" dirty="0">
                          <a:cs typeface="B Nazanin" pitchFamily="2" charset="-78"/>
                        </a:rPr>
                        <a:t>گذشته بر بنا وارد شده است</a:t>
                      </a:r>
                      <a:endParaRPr lang="en-US" sz="900" dirty="0">
                        <a:latin typeface="Calibri"/>
                        <a:ea typeface="Times New Roman"/>
                        <a:cs typeface="B Nazanin" pitchFamily="2" charset="-78"/>
                      </a:endParaRPr>
                    </a:p>
                  </a:txBody>
                  <a:tcPr marL="30910" marR="30910" marT="0" marB="0" vert="vert"/>
                </a:tc>
                <a:tc rowSpan="16">
                  <a:txBody>
                    <a:bodyPr/>
                    <a:lstStyle/>
                    <a:p>
                      <a:pPr marL="71755" marR="71755" algn="ctr" rtl="1">
                        <a:spcAft>
                          <a:spcPts val="0"/>
                        </a:spcAft>
                      </a:pPr>
                      <a:r>
                        <a:rPr lang="fa-IR" sz="900" dirty="0" err="1">
                          <a:cs typeface="B Nazanin" pitchFamily="2" charset="-78"/>
                        </a:rPr>
                        <a:t>ديدگاه</a:t>
                      </a:r>
                      <a:r>
                        <a:rPr lang="fa-IR" sz="900" dirty="0">
                          <a:cs typeface="B Nazanin" pitchFamily="2" charset="-78"/>
                        </a:rPr>
                        <a:t> اول</a:t>
                      </a:r>
                      <a:endParaRPr lang="en-US" sz="900" dirty="0">
                        <a:latin typeface="Calibri"/>
                        <a:ea typeface="Times New Roman"/>
                        <a:cs typeface="B Nazanin" pitchFamily="2" charset="-78"/>
                      </a:endParaRPr>
                    </a:p>
                  </a:txBody>
                  <a:tcPr marL="30910" marR="30910" marT="0" marB="0" vert="vert"/>
                </a:tc>
                <a:tc rowSpan="16">
                  <a:txBody>
                    <a:bodyPr/>
                    <a:lstStyle/>
                    <a:p>
                      <a:pPr marL="71755" marR="71755" algn="ctr" rtl="1">
                        <a:spcAft>
                          <a:spcPts val="0"/>
                        </a:spcAft>
                      </a:pPr>
                      <a:endParaRPr lang="fa-IR" sz="900" dirty="0" smtClean="0">
                        <a:cs typeface="B Nazanin" pitchFamily="2" charset="-78"/>
                      </a:endParaRPr>
                    </a:p>
                    <a:p>
                      <a:pPr marL="71755" marR="71755" algn="ctr" rtl="1">
                        <a:spcAft>
                          <a:spcPts val="0"/>
                        </a:spcAft>
                      </a:pPr>
                      <a:endParaRPr lang="fa-IR" sz="900" dirty="0" smtClean="0">
                        <a:cs typeface="B Nazanin" pitchFamily="2" charset="-78"/>
                      </a:endParaRPr>
                    </a:p>
                    <a:p>
                      <a:pPr marL="71755" marR="71755" algn="ctr" rtl="1">
                        <a:spcAft>
                          <a:spcPts val="0"/>
                        </a:spcAft>
                      </a:pPr>
                      <a:endParaRPr lang="fa-IR" sz="900" dirty="0" smtClean="0">
                        <a:cs typeface="B Nazanin" pitchFamily="2" charset="-78"/>
                      </a:endParaRPr>
                    </a:p>
                    <a:p>
                      <a:pPr marL="71755" marR="71755" algn="ctr" rtl="1">
                        <a:spcAft>
                          <a:spcPts val="0"/>
                        </a:spcAft>
                      </a:pPr>
                      <a:r>
                        <a:rPr lang="fa-IR" sz="900" dirty="0" smtClean="0">
                          <a:cs typeface="B Nazanin" pitchFamily="2" charset="-78"/>
                        </a:rPr>
                        <a:t>مرمت </a:t>
                      </a:r>
                      <a:r>
                        <a:rPr lang="fa-IR" sz="900" dirty="0" err="1">
                          <a:cs typeface="B Nazanin" pitchFamily="2" charset="-78"/>
                        </a:rPr>
                        <a:t>آسيب</a:t>
                      </a:r>
                      <a:r>
                        <a:rPr lang="fa-IR" sz="900" dirty="0">
                          <a:cs typeface="B Nazanin" pitchFamily="2" charset="-78"/>
                        </a:rPr>
                        <a:t> </a:t>
                      </a:r>
                      <a:r>
                        <a:rPr lang="fa-IR" sz="900" dirty="0" err="1">
                          <a:cs typeface="B Nazanin" pitchFamily="2" charset="-78"/>
                        </a:rPr>
                        <a:t>هاي</a:t>
                      </a:r>
                      <a:r>
                        <a:rPr lang="fa-IR" sz="900" dirty="0">
                          <a:cs typeface="B Nazanin" pitchFamily="2" charset="-78"/>
                        </a:rPr>
                        <a:t> </a:t>
                      </a:r>
                      <a:r>
                        <a:rPr lang="fa-IR" sz="900" dirty="0" err="1">
                          <a:cs typeface="B Nazanin" pitchFamily="2" charset="-78"/>
                        </a:rPr>
                        <a:t>كالبدي</a:t>
                      </a:r>
                      <a:endParaRPr lang="en-US" sz="900" dirty="0">
                        <a:latin typeface="Calibri"/>
                        <a:ea typeface="Times New Roman"/>
                        <a:cs typeface="B Nazanin" pitchFamily="2" charset="-78"/>
                      </a:endParaRPr>
                    </a:p>
                  </a:txBody>
                  <a:tcPr marL="30910" marR="30910" marT="0" marB="0" vert="vert"/>
                </a:tc>
                <a:extLst>
                  <a:ext uri="{0D108BD9-81ED-4DB2-BD59-A6C34878D82A}">
                    <a16:rowId xmlns:a16="http://schemas.microsoft.com/office/drawing/2014/main" xmlns="" val="10001"/>
                  </a:ext>
                </a:extLst>
              </a:tr>
              <a:tr h="203861">
                <a:tc gridSpan="3">
                  <a:txBody>
                    <a:bodyPr/>
                    <a:lstStyle/>
                    <a:p>
                      <a:pPr marL="457200" algn="r" rtl="1">
                        <a:spcAft>
                          <a:spcPts val="0"/>
                        </a:spcAft>
                      </a:pPr>
                      <a:r>
                        <a:rPr lang="fa-IR" sz="900" dirty="0">
                          <a:cs typeface="B Nazanin" pitchFamily="2" charset="-78"/>
                        </a:rPr>
                        <a:t>حذف لايه هاي رنگ آميزي شده با رنگ پلاستيك سفيد از بندهاي داخلي بنا</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2"/>
                  </a:ext>
                </a:extLst>
              </a:tr>
              <a:tr h="203861">
                <a:tc gridSpan="3">
                  <a:txBody>
                    <a:bodyPr/>
                    <a:lstStyle/>
                    <a:p>
                      <a:pPr marL="457200" algn="r" rtl="1">
                        <a:spcAft>
                          <a:spcPts val="0"/>
                        </a:spcAft>
                      </a:pPr>
                      <a:r>
                        <a:rPr lang="fa-IR" sz="900" dirty="0">
                          <a:cs typeface="B Nazanin" pitchFamily="2" charset="-78"/>
                        </a:rPr>
                        <a:t>حذف كف سازي غير اصيل بنا و بازگرداندن كف سازي به حالت اوليه</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3"/>
                  </a:ext>
                </a:extLst>
              </a:tr>
              <a:tr h="292224">
                <a:tc gridSpan="3">
                  <a:txBody>
                    <a:bodyPr/>
                    <a:lstStyle/>
                    <a:p>
                      <a:pPr marL="457200" algn="r" rtl="1">
                        <a:spcAft>
                          <a:spcPts val="0"/>
                        </a:spcAft>
                      </a:pPr>
                      <a:r>
                        <a:rPr lang="fa-IR" sz="900" dirty="0">
                          <a:cs typeface="B Nazanin" pitchFamily="2" charset="-78"/>
                        </a:rPr>
                        <a:t>حذف وپاكسازي الحاقات غير اصيل مانند تجهيزات روشنايي مانند لامپها از نماي خارجي و فضاي داخلي بنا</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4"/>
                  </a:ext>
                </a:extLst>
              </a:tr>
              <a:tr h="203861">
                <a:tc gridSpan="3">
                  <a:txBody>
                    <a:bodyPr/>
                    <a:lstStyle/>
                    <a:p>
                      <a:pPr marL="457200" algn="r" rtl="1">
                        <a:spcAft>
                          <a:spcPts val="0"/>
                        </a:spcAft>
                      </a:pPr>
                      <a:r>
                        <a:rPr lang="fa-IR" sz="900" dirty="0">
                          <a:cs typeface="B Nazanin" pitchFamily="2" charset="-78"/>
                        </a:rPr>
                        <a:t>حذف گياهان اطراف بنا كه به سيما و منظر اصلي بنا آسيب رسانده</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5"/>
                  </a:ext>
                </a:extLst>
              </a:tr>
              <a:tr h="203861">
                <a:tc gridSpan="3">
                  <a:txBody>
                    <a:bodyPr/>
                    <a:lstStyle/>
                    <a:p>
                      <a:pPr marL="457200" algn="r" rtl="1">
                        <a:spcAft>
                          <a:spcPts val="0"/>
                        </a:spcAft>
                      </a:pPr>
                      <a:r>
                        <a:rPr lang="fa-IR" sz="900" dirty="0">
                          <a:cs typeface="B Nazanin" pitchFamily="2" charset="-78"/>
                        </a:rPr>
                        <a:t>حذف گجكاريهاي آسيب ديده و پاكسازي بدنه هاي گجكاري آسيب ديده داخلي</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6"/>
                  </a:ext>
                </a:extLst>
              </a:tr>
              <a:tr h="292224">
                <a:tc gridSpan="3">
                  <a:txBody>
                    <a:bodyPr/>
                    <a:lstStyle/>
                    <a:p>
                      <a:pPr marL="457200" algn="r" rtl="1">
                        <a:spcAft>
                          <a:spcPts val="0"/>
                        </a:spcAft>
                      </a:pPr>
                      <a:r>
                        <a:rPr lang="fa-IR" sz="900" dirty="0" err="1">
                          <a:cs typeface="B Nazanin" pitchFamily="2" charset="-78"/>
                        </a:rPr>
                        <a:t>پاكسازي</a:t>
                      </a:r>
                      <a:r>
                        <a:rPr lang="fa-IR" sz="900" dirty="0">
                          <a:cs typeface="B Nazanin" pitchFamily="2" charset="-78"/>
                        </a:rPr>
                        <a:t> </a:t>
                      </a:r>
                      <a:r>
                        <a:rPr lang="fa-IR" sz="900" dirty="0" err="1">
                          <a:cs typeface="B Nazanin" pitchFamily="2" charset="-78"/>
                        </a:rPr>
                        <a:t>فضاهاي</a:t>
                      </a:r>
                      <a:r>
                        <a:rPr lang="fa-IR" sz="900" dirty="0">
                          <a:cs typeface="B Nazanin" pitchFamily="2" charset="-78"/>
                        </a:rPr>
                        <a:t> </a:t>
                      </a:r>
                      <a:r>
                        <a:rPr lang="fa-IR" sz="900" dirty="0" err="1">
                          <a:cs typeface="B Nazanin" pitchFamily="2" charset="-78"/>
                        </a:rPr>
                        <a:t>داخلي</a:t>
                      </a:r>
                      <a:r>
                        <a:rPr lang="fa-IR" sz="900" dirty="0">
                          <a:cs typeface="B Nazanin" pitchFamily="2" charset="-78"/>
                        </a:rPr>
                        <a:t> بنا از </a:t>
                      </a:r>
                      <a:r>
                        <a:rPr lang="fa-IR" sz="900" dirty="0" err="1">
                          <a:cs typeface="B Nazanin" pitchFamily="2" charset="-78"/>
                        </a:rPr>
                        <a:t>تمامي</a:t>
                      </a:r>
                      <a:r>
                        <a:rPr lang="fa-IR" sz="900" dirty="0">
                          <a:cs typeface="B Nazanin" pitchFamily="2" charset="-78"/>
                        </a:rPr>
                        <a:t> </a:t>
                      </a:r>
                      <a:r>
                        <a:rPr lang="fa-IR" sz="900" dirty="0" err="1">
                          <a:cs typeface="B Nazanin" pitchFamily="2" charset="-78"/>
                        </a:rPr>
                        <a:t>وسايل</a:t>
                      </a:r>
                      <a:r>
                        <a:rPr lang="fa-IR" sz="900" dirty="0">
                          <a:cs typeface="B Nazanin" pitchFamily="2" charset="-78"/>
                        </a:rPr>
                        <a:t> و لوازم </a:t>
                      </a:r>
                      <a:r>
                        <a:rPr lang="fa-IR" sz="900" dirty="0" err="1">
                          <a:cs typeface="B Nazanin" pitchFamily="2" charset="-78"/>
                        </a:rPr>
                        <a:t>غير</a:t>
                      </a:r>
                      <a:r>
                        <a:rPr lang="fa-IR" sz="900" dirty="0">
                          <a:cs typeface="B Nazanin" pitchFamily="2" charset="-78"/>
                        </a:rPr>
                        <a:t> </a:t>
                      </a:r>
                      <a:r>
                        <a:rPr lang="fa-IR" sz="900" dirty="0" err="1">
                          <a:cs typeface="B Nazanin" pitchFamily="2" charset="-78"/>
                        </a:rPr>
                        <a:t>اصيل</a:t>
                      </a:r>
                      <a:r>
                        <a:rPr lang="fa-IR" sz="900" dirty="0">
                          <a:cs typeface="B Nazanin" pitchFamily="2" charset="-78"/>
                        </a:rPr>
                        <a:t> و </a:t>
                      </a:r>
                      <a:r>
                        <a:rPr lang="fa-IR" sz="900" dirty="0" err="1">
                          <a:cs typeface="B Nazanin" pitchFamily="2" charset="-78"/>
                        </a:rPr>
                        <a:t>الحاقي</a:t>
                      </a:r>
                      <a:r>
                        <a:rPr lang="fa-IR" sz="900" dirty="0">
                          <a:cs typeface="B Nazanin" pitchFamily="2" charset="-78"/>
                        </a:rPr>
                        <a:t> </a:t>
                      </a:r>
                      <a:r>
                        <a:rPr lang="fa-IR" sz="900" dirty="0" err="1">
                          <a:cs typeface="B Nazanin" pitchFamily="2" charset="-78"/>
                        </a:rPr>
                        <a:t>كه</a:t>
                      </a:r>
                      <a:r>
                        <a:rPr lang="fa-IR" sz="900" dirty="0">
                          <a:cs typeface="B Nazanin" pitchFamily="2" charset="-78"/>
                        </a:rPr>
                        <a:t> اصالت فضا را بر هم زده است .</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7"/>
                  </a:ext>
                </a:extLst>
              </a:tr>
              <a:tr h="201901">
                <a:tc gridSpan="3">
                  <a:txBody>
                    <a:bodyPr/>
                    <a:lstStyle/>
                    <a:p>
                      <a:pPr marL="457200" algn="r" rtl="1">
                        <a:spcAft>
                          <a:spcPts val="0"/>
                        </a:spcAft>
                      </a:pPr>
                      <a:r>
                        <a:rPr lang="fa-IR" sz="900" dirty="0">
                          <a:cs typeface="B Nazanin" pitchFamily="2" charset="-78"/>
                        </a:rPr>
                        <a:t>پاكسازي با م بنا از نخاله ها ، مصالح غير قابل استفاده</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8"/>
                  </a:ext>
                </a:extLst>
              </a:tr>
              <a:tr h="215385">
                <a:tc>
                  <a:txBody>
                    <a:bodyPr/>
                    <a:lstStyle/>
                    <a:p>
                      <a:pPr marL="457200" algn="ctr" rtl="1">
                        <a:spcAft>
                          <a:spcPts val="0"/>
                        </a:spcAft>
                      </a:pPr>
                      <a:r>
                        <a:rPr lang="fa-IR" sz="900">
                          <a:cs typeface="B Nazanin" pitchFamily="2" charset="-78"/>
                        </a:rPr>
                        <a:t>كنترل رطوبت صعودي و نزولي وارد بر بنا</a:t>
                      </a:r>
                      <a:endParaRPr lang="en-US" sz="900">
                        <a:latin typeface="Calibri"/>
                        <a:ea typeface="Times New Roman"/>
                        <a:cs typeface="B Nazanin" pitchFamily="2" charset="-78"/>
                      </a:endParaRPr>
                    </a:p>
                  </a:txBody>
                  <a:tcPr marL="30910" marR="30910" marT="0" marB="0"/>
                </a:tc>
                <a:tc rowSpan="2">
                  <a:txBody>
                    <a:bodyPr/>
                    <a:lstStyle/>
                    <a:p>
                      <a:pPr marL="457200" algn="ctr" rtl="0">
                        <a:spcAft>
                          <a:spcPts val="0"/>
                        </a:spcAft>
                      </a:pPr>
                      <a:r>
                        <a:rPr lang="fa-IR" sz="900" dirty="0" err="1">
                          <a:cs typeface="B Nazanin" pitchFamily="2" charset="-78"/>
                        </a:rPr>
                        <a:t>كنترل</a:t>
                      </a:r>
                      <a:r>
                        <a:rPr lang="fa-IR" sz="900" dirty="0">
                          <a:cs typeface="B Nazanin" pitchFamily="2" charset="-78"/>
                        </a:rPr>
                        <a:t> و حذف </a:t>
                      </a:r>
                      <a:r>
                        <a:rPr lang="fa-IR" sz="900" dirty="0" smtClean="0">
                          <a:cs typeface="B Nazanin" pitchFamily="2" charset="-78"/>
                        </a:rPr>
                        <a:t>عوامل </a:t>
                      </a:r>
                      <a:r>
                        <a:rPr lang="fa-IR" sz="900" dirty="0" err="1">
                          <a:cs typeface="B Nazanin" pitchFamily="2" charset="-78"/>
                        </a:rPr>
                        <a:t>طبيعي</a:t>
                      </a:r>
                      <a:r>
                        <a:rPr lang="fa-IR" sz="900" dirty="0">
                          <a:cs typeface="B Nazanin" pitchFamily="2" charset="-78"/>
                        </a:rPr>
                        <a:t> با </a:t>
                      </a:r>
                      <a:r>
                        <a:rPr lang="fa-IR" sz="900" dirty="0" err="1">
                          <a:cs typeface="B Nazanin" pitchFamily="2" charset="-78"/>
                        </a:rPr>
                        <a:t>تاثير</a:t>
                      </a:r>
                      <a:r>
                        <a:rPr lang="fa-IR" sz="900" dirty="0">
                          <a:cs typeface="B Nazanin" pitchFamily="2" charset="-78"/>
                        </a:rPr>
                        <a:t> مداوم</a:t>
                      </a:r>
                      <a:endParaRPr lang="en-US" sz="900" dirty="0">
                        <a:latin typeface="Calibri"/>
                        <a:ea typeface="Times New Roman"/>
                        <a:cs typeface="B Nazanin" pitchFamily="2" charset="-78"/>
                      </a:endParaRPr>
                    </a:p>
                  </a:txBody>
                  <a:tcPr marL="30910" marR="30910" marT="0" marB="0"/>
                </a:tc>
                <a:tc rowSpan="3">
                  <a:txBody>
                    <a:bodyPr/>
                    <a:lstStyle/>
                    <a:p>
                      <a:pPr marL="71755" marR="71755" algn="ctr" rtl="1">
                        <a:spcAft>
                          <a:spcPts val="0"/>
                        </a:spcAft>
                      </a:pPr>
                      <a:r>
                        <a:rPr lang="fa-IR" sz="900">
                          <a:cs typeface="B Nazanin" pitchFamily="2" charset="-78"/>
                        </a:rPr>
                        <a:t>كنترل عوامل طبيعي</a:t>
                      </a:r>
                      <a:endParaRPr lang="en-US" sz="900">
                        <a:latin typeface="Calibri"/>
                        <a:ea typeface="Times New Roman"/>
                        <a:cs typeface="B Nazanin" pitchFamily="2" charset="-78"/>
                      </a:endParaRPr>
                    </a:p>
                  </a:txBody>
                  <a:tcPr marL="30910" marR="30910" marT="0" marB="0" vert="vert"/>
                </a:tc>
                <a:tc rowSpan="5">
                  <a:txBody>
                    <a:bodyPr/>
                    <a:lstStyle/>
                    <a:p>
                      <a:pPr marL="71755" marR="71755" algn="ctr" rtl="1">
                        <a:spcAft>
                          <a:spcPts val="0"/>
                        </a:spcAft>
                      </a:pPr>
                      <a:r>
                        <a:rPr lang="fa-IR" sz="900" dirty="0" err="1">
                          <a:cs typeface="B Nazanin" pitchFamily="2" charset="-78"/>
                        </a:rPr>
                        <a:t>كنترل</a:t>
                      </a:r>
                      <a:r>
                        <a:rPr lang="fa-IR" sz="900" dirty="0">
                          <a:cs typeface="B Nazanin" pitchFamily="2" charset="-78"/>
                        </a:rPr>
                        <a:t> عوامل </a:t>
                      </a:r>
                      <a:r>
                        <a:rPr lang="fa-IR" sz="900" dirty="0" err="1">
                          <a:cs typeface="B Nazanin" pitchFamily="2" charset="-78"/>
                        </a:rPr>
                        <a:t>خارجي</a:t>
                      </a:r>
                      <a:endParaRPr lang="en-US" sz="900" dirty="0">
                        <a:latin typeface="Calibri"/>
                        <a:ea typeface="Times New Roman"/>
                        <a:cs typeface="B Nazanin" pitchFamily="2" charset="-78"/>
                      </a:endParaRPr>
                    </a:p>
                  </a:txBody>
                  <a:tcPr marL="30910" marR="30910" marT="0" marB="0" vert="vert" anchor="ctr"/>
                </a:tc>
                <a:tc rowSpan="6">
                  <a:txBody>
                    <a:bodyPr/>
                    <a:lstStyle/>
                    <a:p>
                      <a:pPr marL="71755" marR="71755" algn="ctr" rtl="1">
                        <a:spcAft>
                          <a:spcPts val="0"/>
                        </a:spcAft>
                      </a:pPr>
                      <a:r>
                        <a:rPr lang="fa-IR" sz="900">
                          <a:cs typeface="B Nazanin" pitchFamily="2" charset="-78"/>
                        </a:rPr>
                        <a:t>كنترل و حذف آسيب رسانها</a:t>
                      </a:r>
                      <a:endParaRPr lang="en-US" sz="900">
                        <a:latin typeface="Calibri"/>
                        <a:ea typeface="Times New Roman"/>
                        <a:cs typeface="B Nazanin" pitchFamily="2" charset="-78"/>
                      </a:endParaRPr>
                    </a:p>
                  </a:txBody>
                  <a:tcPr marL="30910" marR="30910" marT="0" marB="0" vert="vert" anchor="ct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9"/>
                  </a:ext>
                </a:extLst>
              </a:tr>
              <a:tr h="305793">
                <a:tc>
                  <a:txBody>
                    <a:bodyPr/>
                    <a:lstStyle/>
                    <a:p>
                      <a:pPr marL="457200" algn="ctr" rtl="1">
                        <a:spcAft>
                          <a:spcPts val="0"/>
                        </a:spcAft>
                      </a:pPr>
                      <a:r>
                        <a:rPr lang="fa-IR" sz="900">
                          <a:cs typeface="B Nazanin" pitchFamily="2" charset="-78"/>
                        </a:rPr>
                        <a:t>كنترل عوامل بيولو‍‍ژيكي مانند رشد گياهان در اطراف بنا</a:t>
                      </a:r>
                      <a:endParaRPr lang="en-US" sz="900">
                        <a:latin typeface="Calibri"/>
                        <a:ea typeface="Times New Roman"/>
                        <a:cs typeface="B Nazanin" pitchFamily="2" charset="-78"/>
                      </a:endParaRPr>
                    </a:p>
                  </a:txBody>
                  <a:tcPr marL="30910" marR="30910" marT="0" marB="0"/>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0"/>
                  </a:ext>
                </a:extLst>
              </a:tr>
              <a:tr h="438336">
                <a:tc>
                  <a:txBody>
                    <a:bodyPr/>
                    <a:lstStyle/>
                    <a:p>
                      <a:pPr marL="457200" algn="ctr" rtl="1">
                        <a:spcAft>
                          <a:spcPts val="0"/>
                        </a:spcAft>
                      </a:pPr>
                      <a:r>
                        <a:rPr lang="fa-IR" sz="900">
                          <a:cs typeface="B Nazanin" pitchFamily="2" charset="-78"/>
                        </a:rPr>
                        <a:t>راهكارهاي مقاوم سازي و استحكام بخشي در جهت مقابله با تخريبهاي حاصل از زلزله</a:t>
                      </a:r>
                      <a:endParaRPr lang="en-US" sz="900">
                        <a:latin typeface="Calibri"/>
                        <a:ea typeface="Times New Roman"/>
                        <a:cs typeface="B Nazanin" pitchFamily="2" charset="-78"/>
                      </a:endParaRPr>
                    </a:p>
                  </a:txBody>
                  <a:tcPr marL="30910" marR="30910" marT="0" marB="0"/>
                </a:tc>
                <a:tc>
                  <a:txBody>
                    <a:bodyPr/>
                    <a:lstStyle/>
                    <a:p>
                      <a:pPr marL="457200" algn="ctr" rtl="1">
                        <a:spcAft>
                          <a:spcPts val="0"/>
                        </a:spcAft>
                      </a:pPr>
                      <a:r>
                        <a:rPr lang="fa-IR" sz="900">
                          <a:cs typeface="B Nazanin" pitchFamily="2" charset="-78"/>
                        </a:rPr>
                        <a:t>كنترل و حذف عوامل طبيعي با تاثير آني</a:t>
                      </a:r>
                      <a:endParaRPr lang="en-US" sz="900">
                        <a:latin typeface="Calibri"/>
                        <a:ea typeface="Times New Roman"/>
                        <a:cs typeface="B Nazanin" pitchFamily="2" charset="-78"/>
                      </a:endParaRPr>
                    </a:p>
                  </a:txBody>
                  <a:tcPr marL="30910" marR="30910" marT="0" marB="0"/>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1"/>
                  </a:ext>
                </a:extLst>
              </a:tr>
              <a:tr h="283232">
                <a:tc gridSpan="2">
                  <a:txBody>
                    <a:bodyPr/>
                    <a:lstStyle/>
                    <a:p>
                      <a:pPr marL="457200" algn="ctr" rtl="1">
                        <a:spcAft>
                          <a:spcPts val="0"/>
                        </a:spcAft>
                      </a:pPr>
                      <a:r>
                        <a:rPr lang="fa-IR" sz="900">
                          <a:cs typeface="B Nazanin" pitchFamily="2" charset="-78"/>
                        </a:rPr>
                        <a:t>كنترل و حذف دخل و تصرف هاي بدون مديريت بر بناي مدرسه عباسقلي خان</a:t>
                      </a:r>
                      <a:endParaRPr lang="en-US" sz="900">
                        <a:latin typeface="Calibri"/>
                        <a:ea typeface="Times New Roman"/>
                        <a:cs typeface="B Nazanin" pitchFamily="2" charset="-78"/>
                      </a:endParaRPr>
                    </a:p>
                  </a:txBody>
                  <a:tcPr marL="30910" marR="30910" marT="0" marB="0"/>
                </a:tc>
                <a:tc hMerge="1">
                  <a:txBody>
                    <a:bodyPr/>
                    <a:lstStyle/>
                    <a:p>
                      <a:pPr rtl="1"/>
                      <a:endParaRPr lang="fa-IR"/>
                    </a:p>
                  </a:txBody>
                  <a:tcPr/>
                </a:tc>
                <a:tc rowSpan="2">
                  <a:txBody>
                    <a:bodyPr/>
                    <a:lstStyle/>
                    <a:p>
                      <a:pPr marL="71755" marR="71755" algn="ctr" rtl="1">
                        <a:spcAft>
                          <a:spcPts val="0"/>
                        </a:spcAft>
                      </a:pPr>
                      <a:r>
                        <a:rPr lang="fa-IR" sz="900">
                          <a:cs typeface="B Nazanin" pitchFamily="2" charset="-78"/>
                        </a:rPr>
                        <a:t>كنترل عوامل انساني</a:t>
                      </a:r>
                      <a:endParaRPr lang="en-US" sz="900">
                        <a:latin typeface="Calibri"/>
                        <a:ea typeface="Times New Roman"/>
                        <a:cs typeface="B Nazanin" pitchFamily="2" charset="-78"/>
                      </a:endParaRPr>
                    </a:p>
                  </a:txBody>
                  <a:tcPr marL="30910" marR="30910" marT="0" marB="0" vert="vert"/>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2"/>
                  </a:ext>
                </a:extLst>
              </a:tr>
              <a:tr h="292224">
                <a:tc gridSpan="2">
                  <a:txBody>
                    <a:bodyPr/>
                    <a:lstStyle/>
                    <a:p>
                      <a:pPr marL="457200" algn="ctr" rtl="1">
                        <a:spcAft>
                          <a:spcPts val="0"/>
                        </a:spcAft>
                      </a:pPr>
                      <a:r>
                        <a:rPr lang="fa-IR" sz="900">
                          <a:cs typeface="B Nazanin" pitchFamily="2" charset="-78"/>
                        </a:rPr>
                        <a:t>كنترل ترافيك و رفت و آمد وسايل نقليه اطراف بنا و سعي در اصلاح شبكه و نظام دسترسي شهري</a:t>
                      </a:r>
                      <a:endParaRPr lang="en-US" sz="900">
                        <a:latin typeface="Calibri"/>
                        <a:ea typeface="Times New Roman"/>
                        <a:cs typeface="B Nazanin" pitchFamily="2" charset="-78"/>
                      </a:endParaRPr>
                    </a:p>
                  </a:txBody>
                  <a:tcPr marL="30910" marR="30910" marT="0" marB="0"/>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3"/>
                  </a:ext>
                </a:extLst>
              </a:tr>
              <a:tr h="283029">
                <a:tc gridSpan="3">
                  <a:txBody>
                    <a:bodyPr/>
                    <a:lstStyle/>
                    <a:p>
                      <a:pPr marL="457200" algn="ctr" rtl="1">
                        <a:spcAft>
                          <a:spcPts val="0"/>
                        </a:spcAft>
                      </a:pPr>
                      <a:endParaRPr lang="fa-IR" sz="900" dirty="0">
                        <a:cs typeface="B Nazanin" pitchFamily="2" charset="-78"/>
                      </a:endParaRPr>
                    </a:p>
                    <a:p>
                      <a:pPr marL="457200" algn="ctr" rtl="1">
                        <a:spcAft>
                          <a:spcPts val="0"/>
                        </a:spcAft>
                      </a:pPr>
                      <a:r>
                        <a:rPr lang="fa-IR" sz="900" dirty="0" err="1">
                          <a:cs typeface="B Nazanin" pitchFamily="2" charset="-78"/>
                        </a:rPr>
                        <a:t>آناليز</a:t>
                      </a:r>
                      <a:r>
                        <a:rPr lang="fa-IR" sz="900" dirty="0">
                          <a:cs typeface="B Nazanin" pitchFamily="2" charset="-78"/>
                        </a:rPr>
                        <a:t> سازه </a:t>
                      </a:r>
                      <a:r>
                        <a:rPr lang="fa-IR" sz="900" dirty="0" err="1">
                          <a:cs typeface="B Nazanin" pitchFamily="2" charset="-78"/>
                        </a:rPr>
                        <a:t>اي</a:t>
                      </a:r>
                      <a:r>
                        <a:rPr lang="fa-IR" sz="900" dirty="0">
                          <a:cs typeface="B Nazanin" pitchFamily="2" charset="-78"/>
                        </a:rPr>
                        <a:t> و </a:t>
                      </a:r>
                      <a:r>
                        <a:rPr lang="fa-IR" sz="900" dirty="0" err="1">
                          <a:cs typeface="B Nazanin" pitchFamily="2" charset="-78"/>
                        </a:rPr>
                        <a:t>استحكام</a:t>
                      </a:r>
                      <a:r>
                        <a:rPr lang="fa-IR" sz="900" dirty="0">
                          <a:cs typeface="B Nazanin" pitchFamily="2" charset="-78"/>
                        </a:rPr>
                        <a:t> </a:t>
                      </a:r>
                      <a:r>
                        <a:rPr lang="fa-IR" sz="900" dirty="0" err="1">
                          <a:cs typeface="B Nazanin" pitchFamily="2" charset="-78"/>
                        </a:rPr>
                        <a:t>بخشي</a:t>
                      </a:r>
                      <a:r>
                        <a:rPr lang="fa-IR" sz="900" dirty="0">
                          <a:cs typeface="B Nazanin" pitchFamily="2" charset="-78"/>
                        </a:rPr>
                        <a:t> بنا</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a:txBody>
                    <a:bodyPr/>
                    <a:lstStyle/>
                    <a:p>
                      <a:pPr marL="71755" marR="71755" algn="ctr" rtl="1">
                        <a:spcAft>
                          <a:spcPts val="0"/>
                        </a:spcAft>
                      </a:pPr>
                      <a:r>
                        <a:rPr lang="fa-IR" sz="900">
                          <a:cs typeface="B Nazanin" pitchFamily="2" charset="-78"/>
                        </a:rPr>
                        <a:t>كنترل عوامل داخلي</a:t>
                      </a:r>
                      <a:endParaRPr lang="en-US" sz="900">
                        <a:latin typeface="Calibri"/>
                        <a:ea typeface="Times New Roman"/>
                        <a:cs typeface="B Nazanin" pitchFamily="2" charset="-78"/>
                      </a:endParaRPr>
                    </a:p>
                  </a:txBody>
                  <a:tcPr marL="30910" marR="30910" marT="0" marB="0" vert="vert"/>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4"/>
                  </a:ext>
                </a:extLst>
              </a:tr>
              <a:tr h="146112">
                <a:tc gridSpan="3">
                  <a:txBody>
                    <a:bodyPr/>
                    <a:lstStyle/>
                    <a:p>
                      <a:pPr marL="457200" algn="ctr" rtl="1">
                        <a:spcAft>
                          <a:spcPts val="0"/>
                        </a:spcAft>
                      </a:pPr>
                      <a:r>
                        <a:rPr lang="fa-IR" sz="900">
                          <a:cs typeface="B Nazanin" pitchFamily="2" charset="-78"/>
                        </a:rPr>
                        <a:t>مرمت آجرهاي فرسوده و آسيب ديده</a:t>
                      </a:r>
                      <a:endParaRPr lang="en-US" sz="90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rowSpan="2" gridSpan="2">
                  <a:txBody>
                    <a:bodyPr/>
                    <a:lstStyle/>
                    <a:p>
                      <a:pPr marL="71755" marR="71755" algn="ctr" rtl="1">
                        <a:spcAft>
                          <a:spcPts val="0"/>
                        </a:spcAft>
                      </a:pPr>
                      <a:endParaRPr lang="fa-IR" sz="800" dirty="0" smtClean="0">
                        <a:cs typeface="B Nazanin" pitchFamily="2" charset="-78"/>
                      </a:endParaRPr>
                    </a:p>
                    <a:p>
                      <a:pPr marL="71755" marR="71755" algn="ctr" rtl="1">
                        <a:spcAft>
                          <a:spcPts val="0"/>
                        </a:spcAft>
                      </a:pPr>
                      <a:endParaRPr lang="fa-IR" sz="800" dirty="0" smtClean="0">
                        <a:cs typeface="B Nazanin" pitchFamily="2" charset="-78"/>
                      </a:endParaRPr>
                    </a:p>
                    <a:p>
                      <a:pPr marL="71755" marR="71755" algn="ctr" rtl="1">
                        <a:spcAft>
                          <a:spcPts val="0"/>
                        </a:spcAft>
                      </a:pPr>
                      <a:r>
                        <a:rPr lang="fa-IR" sz="800" dirty="0" smtClean="0">
                          <a:cs typeface="B Nazanin" pitchFamily="2" charset="-78"/>
                        </a:rPr>
                        <a:t>مرمت </a:t>
                      </a:r>
                      <a:r>
                        <a:rPr lang="fa-IR" sz="800" dirty="0" err="1">
                          <a:cs typeface="B Nazanin" pitchFamily="2" charset="-78"/>
                        </a:rPr>
                        <a:t>بخشهاي</a:t>
                      </a:r>
                      <a:r>
                        <a:rPr lang="fa-IR" sz="800" dirty="0">
                          <a:cs typeface="B Nazanin" pitchFamily="2" charset="-78"/>
                        </a:rPr>
                        <a:t> </a:t>
                      </a:r>
                      <a:r>
                        <a:rPr lang="fa-IR" sz="800" dirty="0" err="1">
                          <a:cs typeface="B Nazanin" pitchFamily="2" charset="-78"/>
                        </a:rPr>
                        <a:t>تخريب</a:t>
                      </a:r>
                      <a:r>
                        <a:rPr lang="fa-IR" sz="800" dirty="0">
                          <a:cs typeface="B Nazanin" pitchFamily="2" charset="-78"/>
                        </a:rPr>
                        <a:t> شده بنا</a:t>
                      </a:r>
                      <a:endParaRPr lang="en-US" sz="800" dirty="0">
                        <a:latin typeface="Calibri"/>
                        <a:ea typeface="Times New Roman"/>
                        <a:cs typeface="B Nazanin" pitchFamily="2" charset="-78"/>
                      </a:endParaRPr>
                    </a:p>
                  </a:txBody>
                  <a:tcPr marL="30910" marR="30910" marT="0" marB="0" vert="vert"/>
                </a:tc>
                <a:tc rowSpan="2" h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5"/>
                  </a:ext>
                </a:extLst>
              </a:tr>
              <a:tr h="203861">
                <a:tc gridSpan="3">
                  <a:txBody>
                    <a:bodyPr/>
                    <a:lstStyle/>
                    <a:p>
                      <a:pPr marL="457200" algn="ctr" rtl="1">
                        <a:spcAft>
                          <a:spcPts val="0"/>
                        </a:spcAft>
                      </a:pPr>
                      <a:r>
                        <a:rPr lang="fa-IR" sz="900" dirty="0">
                          <a:cs typeface="B Nazanin" pitchFamily="2" charset="-78"/>
                        </a:rPr>
                        <a:t>مرمت </a:t>
                      </a:r>
                      <a:r>
                        <a:rPr lang="fa-IR" sz="900" dirty="0" err="1">
                          <a:cs typeface="B Nazanin" pitchFamily="2" charset="-78"/>
                        </a:rPr>
                        <a:t>نقاشي</a:t>
                      </a:r>
                      <a:r>
                        <a:rPr lang="fa-IR" sz="900" dirty="0">
                          <a:cs typeface="B Nazanin" pitchFamily="2" charset="-78"/>
                        </a:rPr>
                        <a:t> </a:t>
                      </a:r>
                      <a:r>
                        <a:rPr lang="fa-IR" sz="900" dirty="0" err="1">
                          <a:cs typeface="B Nazanin" pitchFamily="2" charset="-78"/>
                        </a:rPr>
                        <a:t>هاي</a:t>
                      </a:r>
                      <a:r>
                        <a:rPr lang="fa-IR" sz="900" dirty="0">
                          <a:cs typeface="B Nazanin" pitchFamily="2" charset="-78"/>
                        </a:rPr>
                        <a:t> موجود در </a:t>
                      </a:r>
                      <a:r>
                        <a:rPr lang="fa-IR" sz="900" dirty="0" err="1">
                          <a:cs typeface="B Nazanin" pitchFamily="2" charset="-78"/>
                        </a:rPr>
                        <a:t>ديوارها</a:t>
                      </a:r>
                      <a:r>
                        <a:rPr lang="fa-IR" sz="900" dirty="0">
                          <a:cs typeface="B Nazanin" pitchFamily="2" charset="-78"/>
                        </a:rPr>
                        <a:t>  و مقرنس های سقف حجره ها</a:t>
                      </a:r>
                      <a:endParaRPr lang="en-US" sz="900" dirty="0">
                        <a:latin typeface="Calibri"/>
                        <a:ea typeface="Times New Roman"/>
                        <a:cs typeface="B Nazanin" pitchFamily="2" charset="-78"/>
                      </a:endParaRPr>
                    </a:p>
                  </a:txBody>
                  <a:tcPr marL="30910" marR="30910" marT="0" marB="0"/>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6"/>
                  </a:ext>
                </a:extLst>
              </a:tr>
            </a:tbl>
          </a:graphicData>
        </a:graphic>
      </p:graphicFrame>
      <p:sp>
        <p:nvSpPr>
          <p:cNvPr id="101383" name="TextBox 18"/>
          <p:cNvSpPr txBox="1">
            <a:spLocks noChangeArrowheads="1"/>
          </p:cNvSpPr>
          <p:nvPr/>
        </p:nvSpPr>
        <p:spPr bwMode="auto">
          <a:xfrm>
            <a:off x="8667750" y="1679575"/>
            <a:ext cx="755650" cy="822325"/>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طبقه </a:t>
            </a:r>
            <a:r>
              <a:rPr lang="ar-SA" sz="1000">
                <a:latin typeface="Calibri" pitchFamily="34" charset="0"/>
                <a:cs typeface="B Nazanin" pitchFamily="2" charset="-78"/>
              </a:rPr>
              <a:t>ب</a:t>
            </a:r>
            <a:r>
              <a:rPr lang="fa-IR" sz="1000">
                <a:latin typeface="Calibri" pitchFamily="34" charset="0"/>
                <a:cs typeface="B Nazanin" pitchFamily="2" charset="-78"/>
              </a:rPr>
              <a:t>ندي آسيب ها در بناي مدرسه </a:t>
            </a:r>
            <a:endParaRPr lang="en-US" sz="1000">
              <a:latin typeface="Calibri" pitchFamily="34" charset="0"/>
              <a:cs typeface="B Nazanin" pitchFamily="2" charset="-78"/>
            </a:endParaRPr>
          </a:p>
          <a:p>
            <a:pPr algn="ctr"/>
            <a:endParaRPr lang="fa-IR">
              <a:latin typeface="Calibri" pitchFamily="34" charset="0"/>
            </a:endParaRPr>
          </a:p>
        </p:txBody>
      </p:sp>
      <p:pic>
        <p:nvPicPr>
          <p:cNvPr id="101384" name="Picture 35"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01385" name="Group 36"/>
          <p:cNvGrpSpPr>
            <a:grpSpLocks/>
          </p:cNvGrpSpPr>
          <p:nvPr/>
        </p:nvGrpSpPr>
        <p:grpSpPr bwMode="auto">
          <a:xfrm>
            <a:off x="325438" y="1616075"/>
            <a:ext cx="3425825" cy="5187950"/>
            <a:chOff x="421417" y="2261407"/>
            <a:chExt cx="4426324" cy="7263590"/>
          </a:xfrm>
        </p:grpSpPr>
        <p:grpSp>
          <p:nvGrpSpPr>
            <p:cNvPr id="101390" name="Group 82"/>
            <p:cNvGrpSpPr>
              <a:grpSpLocks/>
            </p:cNvGrpSpPr>
            <p:nvPr/>
          </p:nvGrpSpPr>
          <p:grpSpPr bwMode="auto">
            <a:xfrm>
              <a:off x="421417" y="2261407"/>
              <a:ext cx="4426324" cy="7263590"/>
              <a:chOff x="80891" y="3033303"/>
              <a:chExt cx="5100710" cy="6278942"/>
            </a:xfrm>
          </p:grpSpPr>
          <p:pic>
            <p:nvPicPr>
              <p:cNvPr id="101392"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1393" name="Group 29"/>
              <p:cNvGrpSpPr>
                <a:grpSpLocks/>
              </p:cNvGrpSpPr>
              <p:nvPr/>
            </p:nvGrpSpPr>
            <p:grpSpPr bwMode="auto">
              <a:xfrm>
                <a:off x="80891" y="3033303"/>
                <a:ext cx="5100710" cy="6278942"/>
                <a:chOff x="80891" y="3033303"/>
                <a:chExt cx="5100710" cy="6278942"/>
              </a:xfrm>
            </p:grpSpPr>
            <p:sp>
              <p:nvSpPr>
                <p:cNvPr id="4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3"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1401"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1391"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0"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4" name="Rectangle 23"/>
          <p:cNvSpPr/>
          <p:nvPr/>
        </p:nvSpPr>
        <p:spPr>
          <a:xfrm>
            <a:off x="6707188" y="708025"/>
            <a:ext cx="2779712" cy="300038"/>
          </a:xfrm>
          <a:prstGeom prst="rect">
            <a:avLst/>
          </a:prstGeom>
        </p:spPr>
        <p:txBody>
          <a:bodyPr wrap="none" lIns="68415" tIns="34208" rIns="68415" bIns="34208">
            <a:spAutoFit/>
          </a:bodyPr>
          <a:lstStyle/>
          <a:p>
            <a:pPr algn="ctr" defTabSz="957011" rtl="0"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بیان انواع آسیب و راهکارهای درمان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1388"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2" name="Slide Number Placeholder 36"/>
          <p:cNvSpPr>
            <a:spLocks noGrp="1"/>
          </p:cNvSpPr>
          <p:nvPr>
            <p:ph type="sldNum" sz="quarter" idx="12"/>
          </p:nvPr>
        </p:nvSpPr>
        <p:spPr>
          <a:xfrm>
            <a:off x="3525838" y="6438900"/>
            <a:ext cx="2311400" cy="365125"/>
          </a:xfrm>
        </p:spPr>
        <p:txBody>
          <a:bodyPr/>
          <a:lstStyle/>
          <a:p>
            <a:pPr>
              <a:defRPr/>
            </a:pPr>
            <a:fld id="{61CC5F6E-AFC5-46EE-8194-6E3E86A6096E}" type="slidenum">
              <a:rPr lang="en-US" smtClean="0">
                <a:latin typeface="F_jalal" pitchFamily="2" charset="0"/>
              </a:rPr>
              <a:pPr>
                <a:defRPr/>
              </a:pPr>
              <a:t>98</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8" descr="Presentation21.jpg"/>
          <p:cNvPicPr>
            <a:picLocks noChangeAspect="1"/>
          </p:cNvPicPr>
          <p:nvPr/>
        </p:nvPicPr>
        <p:blipFill>
          <a:blip r:embed="rId2"/>
          <a:srcRect l="6212" t="28889" r="80910" b="45557"/>
          <a:stretch>
            <a:fillRect/>
          </a:stretch>
        </p:blipFill>
        <p:spPr bwMode="auto">
          <a:xfrm>
            <a:off x="0" y="850900"/>
            <a:ext cx="1600200" cy="6007100"/>
          </a:xfrm>
          <a:prstGeom prst="rect">
            <a:avLst/>
          </a:prstGeom>
          <a:noFill/>
          <a:ln w="9525">
            <a:noFill/>
            <a:miter lim="800000"/>
            <a:headEnd/>
            <a:tailEnd/>
          </a:ln>
        </p:spPr>
      </p:pic>
      <p:pic>
        <p:nvPicPr>
          <p:cNvPr id="102403" name="Picture 24" descr="ffff.jpg"/>
          <p:cNvPicPr>
            <a:picLocks noChangeAspect="1"/>
          </p:cNvPicPr>
          <p:nvPr/>
        </p:nvPicPr>
        <p:blipFill>
          <a:blip r:embed="rId3"/>
          <a:srcRect/>
          <a:stretch>
            <a:fillRect/>
          </a:stretch>
        </p:blipFill>
        <p:spPr bwMode="auto">
          <a:xfrm>
            <a:off x="0" y="0"/>
            <a:ext cx="9906000" cy="1204913"/>
          </a:xfrm>
          <a:prstGeom prst="rect">
            <a:avLst/>
          </a:prstGeom>
          <a:noFill/>
          <a:ln w="9525">
            <a:noFill/>
            <a:miter lim="800000"/>
            <a:headEnd/>
            <a:tailEnd/>
          </a:ln>
        </p:spPr>
      </p:pic>
      <p:pic>
        <p:nvPicPr>
          <p:cNvPr id="102404" name="Picture 25" descr="Picture15.jpg"/>
          <p:cNvPicPr>
            <a:picLocks noChangeAspect="1"/>
          </p:cNvPicPr>
          <p:nvPr/>
        </p:nvPicPr>
        <p:blipFill>
          <a:blip r:embed="rId4"/>
          <a:srcRect l="18452" t="95592" r="10715" b="-526"/>
          <a:stretch>
            <a:fillRect/>
          </a:stretch>
        </p:blipFill>
        <p:spPr bwMode="auto">
          <a:xfrm>
            <a:off x="86085363" y="6086475"/>
            <a:ext cx="4953000" cy="20638"/>
          </a:xfrm>
          <a:prstGeom prst="rect">
            <a:avLst/>
          </a:prstGeom>
          <a:noFill/>
          <a:ln w="9525">
            <a:noFill/>
            <a:miter lim="800000"/>
            <a:headEnd/>
            <a:tailEnd/>
          </a:ln>
        </p:spPr>
      </p:pic>
      <p:cxnSp>
        <p:nvCxnSpPr>
          <p:cNvPr id="55" name="Straight Connector 54"/>
          <p:cNvCxnSpPr/>
          <p:nvPr/>
        </p:nvCxnSpPr>
        <p:spPr>
          <a:xfrm rot="10800000">
            <a:off x="1600200" y="1204913"/>
            <a:ext cx="8305800"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nvGraphicFramePr>
        <p:xfrm>
          <a:off x="3066143" y="1524001"/>
          <a:ext cx="6073322" cy="4916138"/>
        </p:xfrm>
        <a:graphic>
          <a:graphicData uri="http://schemas.openxmlformats.org/drawingml/2006/table">
            <a:tbl>
              <a:tblPr/>
              <a:tblGrid>
                <a:gridCol w="1777472">
                  <a:extLst>
                    <a:ext uri="{9D8B030D-6E8A-4147-A177-3AD203B41FA5}">
                      <a16:colId xmlns:a16="http://schemas.microsoft.com/office/drawing/2014/main" xmlns="" val="20000"/>
                    </a:ext>
                  </a:extLst>
                </a:gridCol>
                <a:gridCol w="1133359">
                  <a:extLst>
                    <a:ext uri="{9D8B030D-6E8A-4147-A177-3AD203B41FA5}">
                      <a16:colId xmlns:a16="http://schemas.microsoft.com/office/drawing/2014/main" xmlns="" val="20001"/>
                    </a:ext>
                  </a:extLst>
                </a:gridCol>
                <a:gridCol w="728587">
                  <a:extLst>
                    <a:ext uri="{9D8B030D-6E8A-4147-A177-3AD203B41FA5}">
                      <a16:colId xmlns:a16="http://schemas.microsoft.com/office/drawing/2014/main" xmlns="" val="20002"/>
                    </a:ext>
                  </a:extLst>
                </a:gridCol>
                <a:gridCol w="601876">
                  <a:extLst>
                    <a:ext uri="{9D8B030D-6E8A-4147-A177-3AD203B41FA5}">
                      <a16:colId xmlns:a16="http://schemas.microsoft.com/office/drawing/2014/main" xmlns="" val="20003"/>
                    </a:ext>
                  </a:extLst>
                </a:gridCol>
                <a:gridCol w="312672">
                  <a:extLst>
                    <a:ext uri="{9D8B030D-6E8A-4147-A177-3AD203B41FA5}">
                      <a16:colId xmlns:a16="http://schemas.microsoft.com/office/drawing/2014/main" xmlns="" val="20004"/>
                    </a:ext>
                  </a:extLst>
                </a:gridCol>
                <a:gridCol w="415916">
                  <a:extLst>
                    <a:ext uri="{9D8B030D-6E8A-4147-A177-3AD203B41FA5}">
                      <a16:colId xmlns:a16="http://schemas.microsoft.com/office/drawing/2014/main" xmlns="" val="20005"/>
                    </a:ext>
                  </a:extLst>
                </a:gridCol>
                <a:gridCol w="249315">
                  <a:extLst>
                    <a:ext uri="{9D8B030D-6E8A-4147-A177-3AD203B41FA5}">
                      <a16:colId xmlns:a16="http://schemas.microsoft.com/office/drawing/2014/main" xmlns="" val="20006"/>
                    </a:ext>
                  </a:extLst>
                </a:gridCol>
                <a:gridCol w="854125">
                  <a:extLst>
                    <a:ext uri="{9D8B030D-6E8A-4147-A177-3AD203B41FA5}">
                      <a16:colId xmlns:a16="http://schemas.microsoft.com/office/drawing/2014/main" xmlns="" val="20007"/>
                    </a:ext>
                  </a:extLst>
                </a:gridCol>
              </a:tblGrid>
              <a:tr h="345724">
                <a:tc gridSpan="7">
                  <a:txBody>
                    <a:bodyPr/>
                    <a:lstStyle/>
                    <a:p>
                      <a:pPr marL="457200" algn="ctr" rtl="1">
                        <a:spcAft>
                          <a:spcPts val="0"/>
                        </a:spcAft>
                      </a:pPr>
                      <a:r>
                        <a:rPr lang="fa-IR" sz="1000" b="1" dirty="0" err="1">
                          <a:latin typeface="Calibri"/>
                          <a:ea typeface="Calibri"/>
                          <a:cs typeface="B Nazanin"/>
                        </a:rPr>
                        <a:t>راهكار</a:t>
                      </a:r>
                      <a:r>
                        <a:rPr lang="fa-IR" sz="1000" b="1" dirty="0">
                          <a:latin typeface="Calibri"/>
                          <a:ea typeface="Calibri"/>
                          <a:cs typeface="B Nazanin"/>
                        </a:rPr>
                        <a:t> </a:t>
                      </a:r>
                      <a:r>
                        <a:rPr lang="fa-IR" sz="1000" b="1" dirty="0" err="1">
                          <a:latin typeface="Calibri"/>
                          <a:ea typeface="Calibri"/>
                          <a:cs typeface="B Nazanin"/>
                        </a:rPr>
                        <a:t>مرمتي</a:t>
                      </a:r>
                      <a:r>
                        <a:rPr lang="fa-IR" sz="1000" b="1" dirty="0">
                          <a:latin typeface="Calibri"/>
                          <a:ea typeface="Calibri"/>
                          <a:cs typeface="B Nazanin"/>
                        </a:rPr>
                        <a:t> و مواجه با </a:t>
                      </a:r>
                      <a:r>
                        <a:rPr lang="fa-IR" sz="1000" b="1" dirty="0" err="1">
                          <a:latin typeface="Calibri"/>
                          <a:ea typeface="Calibri"/>
                          <a:cs typeface="B Nazanin"/>
                        </a:rPr>
                        <a:t>آسيب</a:t>
                      </a:r>
                      <a:endParaRPr lang="en-US" sz="1000" dirty="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a:txBody>
                    <a:bodyPr/>
                    <a:lstStyle/>
                    <a:p>
                      <a:pPr marL="457200" algn="ctr" rtl="1">
                        <a:spcAft>
                          <a:spcPts val="0"/>
                        </a:spcAft>
                      </a:pPr>
                      <a:endParaRPr lang="en-US" sz="400" dirty="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DB7B"/>
                    </a:solidFill>
                  </a:tcPr>
                </a:tc>
                <a:extLst>
                  <a:ext uri="{0D108BD9-81ED-4DB2-BD59-A6C34878D82A}">
                    <a16:rowId xmlns:a16="http://schemas.microsoft.com/office/drawing/2014/main" xmlns="" val="10000"/>
                  </a:ext>
                </a:extLst>
              </a:tr>
              <a:tr h="283029">
                <a:tc gridSpan="3">
                  <a:txBody>
                    <a:bodyPr/>
                    <a:lstStyle/>
                    <a:p>
                      <a:pPr marL="457200" algn="r" rtl="1">
                        <a:spcAft>
                          <a:spcPts val="0"/>
                        </a:spcAft>
                      </a:pPr>
                      <a:r>
                        <a:rPr lang="fa-IR" sz="900">
                          <a:latin typeface="Calibri"/>
                          <a:ea typeface="Calibri"/>
                          <a:cs typeface="B Nazanin"/>
                        </a:rPr>
                        <a:t>جمع آوري و مرمت آجرهاي فرسود و آسيب ديده و بند كشيهاي آسيب ديده و فرسوده</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rowSpan="8" gridSpan="2">
                  <a:txBody>
                    <a:bodyPr/>
                    <a:lstStyle/>
                    <a:p>
                      <a:pPr marL="71755" marR="71755" algn="ctr" rtl="1">
                        <a:spcAft>
                          <a:spcPts val="0"/>
                        </a:spcAft>
                      </a:pPr>
                      <a:endParaRPr lang="fa-IR" sz="900" b="1" dirty="0" smtClean="0">
                        <a:latin typeface="Calibri"/>
                        <a:ea typeface="Calibri"/>
                        <a:cs typeface="B Nazanin"/>
                      </a:endParaRPr>
                    </a:p>
                    <a:p>
                      <a:pPr marL="71755" marR="71755" algn="ctr" rtl="1">
                        <a:spcAft>
                          <a:spcPts val="0"/>
                        </a:spcAft>
                      </a:pPr>
                      <a:r>
                        <a:rPr lang="fa-IR" sz="900" b="1" dirty="0" err="1" smtClean="0">
                          <a:latin typeface="Calibri"/>
                          <a:ea typeface="Calibri"/>
                          <a:cs typeface="B Nazanin"/>
                        </a:rPr>
                        <a:t>پاكسازي</a:t>
                      </a:r>
                      <a:r>
                        <a:rPr lang="fa-IR" sz="900" b="1" dirty="0" smtClean="0">
                          <a:latin typeface="Calibri"/>
                          <a:ea typeface="Calibri"/>
                          <a:cs typeface="B Nazanin"/>
                        </a:rPr>
                        <a:t> </a:t>
                      </a:r>
                      <a:r>
                        <a:rPr lang="fa-IR" sz="900" b="1" dirty="0">
                          <a:latin typeface="Calibri"/>
                          <a:ea typeface="Calibri"/>
                          <a:cs typeface="B Nazanin"/>
                        </a:rPr>
                        <a:t>و حذف الحاقات</a:t>
                      </a:r>
                      <a:endParaRPr lang="en-US" sz="900" dirty="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hMerge="1">
                  <a:txBody>
                    <a:bodyPr/>
                    <a:lstStyle/>
                    <a:p>
                      <a:pPr rtl="1"/>
                      <a:endParaRPr lang="fa-IR"/>
                    </a:p>
                  </a:txBody>
                  <a:tcPr/>
                </a:tc>
                <a:tc rowSpan="18">
                  <a:txBody>
                    <a:bodyPr/>
                    <a:lstStyle/>
                    <a:p>
                      <a:pPr marL="71755" marR="71755" algn="ctr" rtl="1">
                        <a:spcAft>
                          <a:spcPts val="0"/>
                        </a:spcAft>
                      </a:pPr>
                      <a:r>
                        <a:rPr lang="fa-IR" sz="900" b="1" dirty="0" err="1">
                          <a:latin typeface="Calibri"/>
                          <a:ea typeface="Calibri"/>
                          <a:cs typeface="B Nazanin"/>
                        </a:rPr>
                        <a:t>سعي</a:t>
                      </a:r>
                      <a:r>
                        <a:rPr lang="fa-IR" sz="900" b="1" dirty="0">
                          <a:latin typeface="Calibri"/>
                          <a:ea typeface="Calibri"/>
                          <a:cs typeface="B Nazanin"/>
                        </a:rPr>
                        <a:t> در مداخله حداقل در </a:t>
                      </a:r>
                      <a:r>
                        <a:rPr lang="fa-IR" sz="900" b="1" dirty="0" err="1">
                          <a:latin typeface="Calibri"/>
                          <a:ea typeface="Calibri"/>
                          <a:cs typeface="B Nazanin"/>
                        </a:rPr>
                        <a:t>وضعيت</a:t>
                      </a:r>
                      <a:r>
                        <a:rPr lang="fa-IR" sz="900" b="1" dirty="0">
                          <a:latin typeface="Calibri"/>
                          <a:ea typeface="Calibri"/>
                          <a:cs typeface="B Nazanin"/>
                        </a:rPr>
                        <a:t> </a:t>
                      </a:r>
                      <a:r>
                        <a:rPr lang="fa-IR" sz="900" b="1" dirty="0" err="1">
                          <a:latin typeface="Calibri"/>
                          <a:ea typeface="Calibri"/>
                          <a:cs typeface="B Nazanin"/>
                        </a:rPr>
                        <a:t>كنوني</a:t>
                      </a:r>
                      <a:r>
                        <a:rPr lang="fa-IR" sz="900" b="1" dirty="0">
                          <a:latin typeface="Calibri"/>
                          <a:ea typeface="Calibri"/>
                          <a:cs typeface="B Nazanin"/>
                        </a:rPr>
                        <a:t> بنا و </a:t>
                      </a:r>
                      <a:r>
                        <a:rPr lang="fa-IR" sz="900" b="1" dirty="0" err="1">
                          <a:latin typeface="Calibri"/>
                          <a:ea typeface="Calibri"/>
                          <a:cs typeface="B Nazanin"/>
                        </a:rPr>
                        <a:t>راهكارهايي</a:t>
                      </a:r>
                      <a:r>
                        <a:rPr lang="fa-IR" sz="900" b="1" dirty="0">
                          <a:latin typeface="Calibri"/>
                          <a:ea typeface="Calibri"/>
                          <a:cs typeface="B Nazanin"/>
                        </a:rPr>
                        <a:t> در جهت ثبت و </a:t>
                      </a:r>
                      <a:r>
                        <a:rPr lang="fa-IR" sz="900" b="1" dirty="0" err="1">
                          <a:latin typeface="Calibri"/>
                          <a:ea typeface="Calibri"/>
                          <a:cs typeface="B Nazanin"/>
                        </a:rPr>
                        <a:t>ضعيت</a:t>
                      </a:r>
                      <a:r>
                        <a:rPr lang="fa-IR" sz="900" b="1" dirty="0">
                          <a:latin typeface="Calibri"/>
                          <a:ea typeface="Calibri"/>
                          <a:cs typeface="B Nazanin"/>
                        </a:rPr>
                        <a:t> و عدم </a:t>
                      </a:r>
                      <a:r>
                        <a:rPr lang="fa-IR" sz="900" b="1" dirty="0" err="1">
                          <a:latin typeface="Calibri"/>
                          <a:ea typeface="Calibri"/>
                          <a:cs typeface="B Nazanin"/>
                        </a:rPr>
                        <a:t>پيشروي</a:t>
                      </a:r>
                      <a:r>
                        <a:rPr lang="fa-IR" sz="900" b="1" dirty="0">
                          <a:latin typeface="Calibri"/>
                          <a:ea typeface="Calibri"/>
                          <a:cs typeface="B Nazanin"/>
                        </a:rPr>
                        <a:t> </a:t>
                      </a:r>
                      <a:r>
                        <a:rPr lang="fa-IR" sz="900" b="1" dirty="0" err="1" smtClean="0">
                          <a:latin typeface="Calibri"/>
                          <a:ea typeface="Calibri"/>
                          <a:cs typeface="B Nazanin"/>
                        </a:rPr>
                        <a:t>آسيب</a:t>
                      </a:r>
                      <a:r>
                        <a:rPr lang="fa-IR" sz="900" b="1" dirty="0" smtClean="0">
                          <a:latin typeface="Calibri"/>
                          <a:ea typeface="Calibri"/>
                          <a:cs typeface="B Nazanin"/>
                        </a:rPr>
                        <a:t> </a:t>
                      </a:r>
                      <a:r>
                        <a:rPr lang="fa-IR" sz="900" b="1" dirty="0" err="1" smtClean="0">
                          <a:latin typeface="Calibri"/>
                          <a:ea typeface="Calibri"/>
                          <a:cs typeface="B Nazanin"/>
                        </a:rPr>
                        <a:t>هاي</a:t>
                      </a:r>
                      <a:r>
                        <a:rPr lang="fa-IR" sz="900" b="1" dirty="0" smtClean="0">
                          <a:latin typeface="Calibri"/>
                          <a:ea typeface="Calibri"/>
                          <a:cs typeface="B Nazanin"/>
                        </a:rPr>
                        <a:t> </a:t>
                      </a:r>
                      <a:r>
                        <a:rPr lang="fa-IR" sz="900" b="1" dirty="0">
                          <a:latin typeface="Calibri"/>
                          <a:ea typeface="Calibri"/>
                          <a:cs typeface="B Nazanin"/>
                        </a:rPr>
                        <a:t>وارده بر بنا</a:t>
                      </a:r>
                      <a:endParaRPr lang="en-US" sz="900" dirty="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0">
                  <a:txBody>
                    <a:bodyPr/>
                    <a:lstStyle/>
                    <a:p>
                      <a:pPr marL="71755" marR="71755" algn="ctr" rtl="1">
                        <a:spcAft>
                          <a:spcPts val="0"/>
                        </a:spcAft>
                      </a:pPr>
                      <a:r>
                        <a:rPr lang="fa-IR" sz="900" b="1" dirty="0" err="1">
                          <a:latin typeface="Calibri"/>
                          <a:ea typeface="Calibri"/>
                          <a:cs typeface="B Nazanin"/>
                        </a:rPr>
                        <a:t>ديدگاه</a:t>
                      </a:r>
                      <a:r>
                        <a:rPr lang="fa-IR" sz="900" b="1" dirty="0">
                          <a:latin typeface="Calibri"/>
                          <a:ea typeface="Calibri"/>
                          <a:cs typeface="B Nazanin"/>
                        </a:rPr>
                        <a:t> دوم</a:t>
                      </a:r>
                      <a:endParaRPr lang="en-US" sz="900" dirty="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0">
                  <a:txBody>
                    <a:bodyPr/>
                    <a:lstStyle/>
                    <a:p>
                      <a:pPr marL="71755" marR="71755" algn="ctr" rtl="1">
                        <a:spcAft>
                          <a:spcPts val="0"/>
                        </a:spcAft>
                      </a:pPr>
                      <a:endParaRPr lang="en-US" sz="900" dirty="0">
                        <a:latin typeface="Calibri"/>
                        <a:ea typeface="Times New Roman"/>
                        <a:cs typeface="Arial"/>
                      </a:endParaRPr>
                    </a:p>
                    <a:p>
                      <a:pPr marL="71755" marR="71755" algn="ctr" rtl="1">
                        <a:spcAft>
                          <a:spcPts val="0"/>
                        </a:spcAft>
                      </a:pPr>
                      <a:r>
                        <a:rPr lang="fa-IR" sz="900" b="1" dirty="0">
                          <a:latin typeface="Calibri"/>
                          <a:ea typeface="Calibri"/>
                          <a:cs typeface="B Nazanin"/>
                        </a:rPr>
                        <a:t>مرمت </a:t>
                      </a:r>
                      <a:r>
                        <a:rPr lang="fa-IR" sz="900" b="1" dirty="0" err="1">
                          <a:latin typeface="Calibri"/>
                          <a:ea typeface="Calibri"/>
                          <a:cs typeface="B Nazanin"/>
                        </a:rPr>
                        <a:t>آسيب</a:t>
                      </a:r>
                      <a:r>
                        <a:rPr lang="fa-IR" sz="900" b="1" dirty="0">
                          <a:latin typeface="Calibri"/>
                          <a:ea typeface="Calibri"/>
                          <a:cs typeface="B Nazanin"/>
                        </a:rPr>
                        <a:t> </a:t>
                      </a:r>
                      <a:r>
                        <a:rPr lang="fa-IR" sz="900" b="1" dirty="0" err="1">
                          <a:latin typeface="Calibri"/>
                          <a:ea typeface="Calibri"/>
                          <a:cs typeface="B Nazanin"/>
                        </a:rPr>
                        <a:t>هاي</a:t>
                      </a:r>
                      <a:r>
                        <a:rPr lang="fa-IR" sz="900" b="1" dirty="0">
                          <a:latin typeface="Calibri"/>
                          <a:ea typeface="Calibri"/>
                          <a:cs typeface="B Nazanin"/>
                        </a:rPr>
                        <a:t> </a:t>
                      </a:r>
                      <a:r>
                        <a:rPr lang="fa-IR" sz="900" b="1" dirty="0" err="1">
                          <a:latin typeface="Calibri"/>
                          <a:ea typeface="Calibri"/>
                          <a:cs typeface="B Nazanin"/>
                        </a:rPr>
                        <a:t>كالبدي</a:t>
                      </a:r>
                      <a:endParaRPr lang="en-US" sz="900" dirty="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41514">
                <a:tc gridSpan="3">
                  <a:txBody>
                    <a:bodyPr/>
                    <a:lstStyle/>
                    <a:p>
                      <a:pPr marL="457200" algn="r" rtl="1">
                        <a:spcAft>
                          <a:spcPts val="0"/>
                        </a:spcAft>
                      </a:pPr>
                      <a:r>
                        <a:rPr lang="fa-IR" sz="900">
                          <a:latin typeface="Calibri"/>
                          <a:ea typeface="Calibri"/>
                          <a:cs typeface="B Nazanin"/>
                        </a:rPr>
                        <a:t>حذف لايه هاي رنگ آميزي شده با رنگ پلاستيك سفيد از بندهاي داخلي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2"/>
                  </a:ext>
                </a:extLst>
              </a:tr>
              <a:tr h="141514">
                <a:tc gridSpan="3">
                  <a:txBody>
                    <a:bodyPr/>
                    <a:lstStyle/>
                    <a:p>
                      <a:pPr marL="457200" algn="r" rtl="1">
                        <a:spcAft>
                          <a:spcPts val="0"/>
                        </a:spcAft>
                      </a:pPr>
                      <a:r>
                        <a:rPr lang="fa-IR" sz="900">
                          <a:latin typeface="Calibri"/>
                          <a:ea typeface="Calibri"/>
                          <a:cs typeface="B Nazanin"/>
                        </a:rPr>
                        <a:t>حذف كف سازي غير اصيل بنا و بازگرداندن كف سازي به حالت اوليه</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3"/>
                  </a:ext>
                </a:extLst>
              </a:tr>
              <a:tr h="283029">
                <a:tc gridSpan="3">
                  <a:txBody>
                    <a:bodyPr/>
                    <a:lstStyle/>
                    <a:p>
                      <a:pPr marL="457200" algn="r" rtl="1">
                        <a:spcAft>
                          <a:spcPts val="0"/>
                        </a:spcAft>
                      </a:pPr>
                      <a:r>
                        <a:rPr lang="fa-IR" sz="900">
                          <a:latin typeface="Calibri"/>
                          <a:ea typeface="Calibri"/>
                          <a:cs typeface="B Nazanin"/>
                        </a:rPr>
                        <a:t>حذف وپاكسازي الحاقات غير اصيل مانند تجهيزات روشنايي مانند لامپها از نماي خارجي و فضاي داخلي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4"/>
                  </a:ext>
                </a:extLst>
              </a:tr>
              <a:tr h="141514">
                <a:tc gridSpan="3">
                  <a:txBody>
                    <a:bodyPr/>
                    <a:lstStyle/>
                    <a:p>
                      <a:pPr marL="457200" algn="r" rtl="1">
                        <a:spcAft>
                          <a:spcPts val="0"/>
                        </a:spcAft>
                      </a:pPr>
                      <a:r>
                        <a:rPr lang="fa-IR" sz="900">
                          <a:latin typeface="Calibri"/>
                          <a:ea typeface="Calibri"/>
                          <a:cs typeface="B Nazanin"/>
                        </a:rPr>
                        <a:t>حذف گياهان اطراف بنا كه به سيما و منظر اصلي بنا آسيب رسانده</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5"/>
                  </a:ext>
                </a:extLst>
              </a:tr>
              <a:tr h="141514">
                <a:tc gridSpan="3">
                  <a:txBody>
                    <a:bodyPr/>
                    <a:lstStyle/>
                    <a:p>
                      <a:pPr marL="457200" algn="r" rtl="1">
                        <a:spcAft>
                          <a:spcPts val="0"/>
                        </a:spcAft>
                      </a:pPr>
                      <a:r>
                        <a:rPr lang="fa-IR" sz="900">
                          <a:latin typeface="Calibri"/>
                          <a:ea typeface="Calibri"/>
                          <a:cs typeface="B Nazanin"/>
                        </a:rPr>
                        <a:t>حذف گجكاريهاي آسيب ديده و پاكسازي بدنه هاي گجكاري آسيب ديده داخلي</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6"/>
                  </a:ext>
                </a:extLst>
              </a:tr>
              <a:tr h="283029">
                <a:tc gridSpan="3">
                  <a:txBody>
                    <a:bodyPr/>
                    <a:lstStyle/>
                    <a:p>
                      <a:pPr marL="457200" algn="r" rtl="1">
                        <a:spcAft>
                          <a:spcPts val="0"/>
                        </a:spcAft>
                      </a:pPr>
                      <a:r>
                        <a:rPr lang="fa-IR" sz="900">
                          <a:latin typeface="Calibri"/>
                          <a:ea typeface="Calibri"/>
                          <a:cs typeface="B Nazanin"/>
                        </a:rPr>
                        <a:t>پاكسازي فضاهاي داخلي بنا از تمامي وسايل و لوازم غير اصيل و الحاقي كه اصالت فضا را بر هم زده است .</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7"/>
                  </a:ext>
                </a:extLst>
              </a:tr>
              <a:tr h="141514">
                <a:tc gridSpan="3">
                  <a:txBody>
                    <a:bodyPr/>
                    <a:lstStyle/>
                    <a:p>
                      <a:pPr marL="457200" algn="r" rtl="1">
                        <a:spcAft>
                          <a:spcPts val="0"/>
                        </a:spcAft>
                      </a:pPr>
                      <a:r>
                        <a:rPr lang="fa-IR" sz="900">
                          <a:latin typeface="Calibri"/>
                          <a:ea typeface="Calibri"/>
                          <a:cs typeface="B Nazanin"/>
                        </a:rPr>
                        <a:t>پاكسازي با م بنا از نخاله ها ، مصالح غير قابل استفاده</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8"/>
                  </a:ext>
                </a:extLst>
              </a:tr>
              <a:tr h="283029">
                <a:tc>
                  <a:txBody>
                    <a:bodyPr/>
                    <a:lstStyle/>
                    <a:p>
                      <a:pPr marL="457200" algn="r" rtl="1">
                        <a:spcAft>
                          <a:spcPts val="0"/>
                        </a:spcAft>
                      </a:pPr>
                      <a:r>
                        <a:rPr lang="fa-IR" sz="900">
                          <a:latin typeface="Calibri"/>
                          <a:ea typeface="Calibri"/>
                          <a:cs typeface="B Nazanin"/>
                        </a:rPr>
                        <a:t>كنترل رطوبت صعودي و نزولي وارد بر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57200" algn="ctr" rtl="1">
                        <a:spcAft>
                          <a:spcPts val="0"/>
                        </a:spcAft>
                      </a:pPr>
                      <a:r>
                        <a:rPr lang="fa-IR" sz="900">
                          <a:latin typeface="Calibri"/>
                          <a:ea typeface="Calibri"/>
                          <a:cs typeface="B Nazanin"/>
                        </a:rPr>
                        <a:t>كنترل و حذف عوامل طبيعي با تاثير مداوم</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457200" algn="ctr" rtl="1">
                        <a:spcAft>
                          <a:spcPts val="0"/>
                        </a:spcAft>
                      </a:pPr>
                      <a:endParaRPr lang="fa-IR" sz="900">
                        <a:latin typeface="Calibri"/>
                        <a:ea typeface="Calibri"/>
                        <a:cs typeface="B Nazanin"/>
                      </a:endParaRPr>
                    </a:p>
                    <a:p>
                      <a:pPr marL="457200" algn="ctr" rtl="1">
                        <a:spcAft>
                          <a:spcPts val="0"/>
                        </a:spcAft>
                      </a:pPr>
                      <a:r>
                        <a:rPr lang="fa-IR" sz="900">
                          <a:latin typeface="Calibri"/>
                          <a:ea typeface="Calibri"/>
                          <a:cs typeface="B Nazanin"/>
                        </a:rPr>
                        <a:t>كنترل عوامل طبيعي</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71755" marR="71755" algn="ctr" rtl="1">
                        <a:spcAft>
                          <a:spcPts val="0"/>
                        </a:spcAft>
                      </a:pPr>
                      <a:r>
                        <a:rPr lang="fa-IR" sz="900" b="1">
                          <a:latin typeface="Calibri"/>
                          <a:ea typeface="Calibri"/>
                          <a:cs typeface="B Nazanin"/>
                        </a:rPr>
                        <a:t>كنترل عوامل خارجي</a:t>
                      </a:r>
                      <a:endParaRPr lang="en-US" sz="900">
                        <a:latin typeface="Calibri"/>
                        <a:ea typeface="Times New Roman"/>
                        <a:cs typeface="Arial"/>
                      </a:endParaRPr>
                    </a:p>
                  </a:txBody>
                  <a:tcPr marL="26060" marR="2606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71755" marR="71755" algn="ctr" rtl="1">
                        <a:spcAft>
                          <a:spcPts val="0"/>
                        </a:spcAft>
                      </a:pPr>
                      <a:r>
                        <a:rPr lang="fa-IR" sz="900" b="1">
                          <a:latin typeface="Calibri"/>
                          <a:ea typeface="Calibri"/>
                          <a:cs typeface="B Nazanin"/>
                        </a:rPr>
                        <a:t>كنترل و حذف آسيب رسانها</a:t>
                      </a:r>
                      <a:endParaRPr lang="en-US" sz="900">
                        <a:latin typeface="Calibri"/>
                        <a:ea typeface="Times New Roman"/>
                        <a:cs typeface="Arial"/>
                      </a:endParaRPr>
                    </a:p>
                  </a:txBody>
                  <a:tcPr marL="26060" marR="2606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09"/>
                  </a:ext>
                </a:extLst>
              </a:tr>
              <a:tr h="283029">
                <a:tc>
                  <a:txBody>
                    <a:bodyPr/>
                    <a:lstStyle/>
                    <a:p>
                      <a:pPr marL="457200" algn="r" rtl="1">
                        <a:spcAft>
                          <a:spcPts val="0"/>
                        </a:spcAft>
                      </a:pPr>
                      <a:r>
                        <a:rPr lang="fa-IR" sz="900">
                          <a:latin typeface="Calibri"/>
                          <a:ea typeface="Calibri"/>
                          <a:cs typeface="B Nazanin"/>
                        </a:rPr>
                        <a:t>كنترل عوامل بيولو‍‍ژيكي مانند رشد گياهان در اطراف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0"/>
                  </a:ext>
                </a:extLst>
              </a:tr>
              <a:tr h="424543">
                <a:tc>
                  <a:txBody>
                    <a:bodyPr/>
                    <a:lstStyle/>
                    <a:p>
                      <a:pPr marL="457200" algn="r" rtl="1">
                        <a:spcAft>
                          <a:spcPts val="0"/>
                        </a:spcAft>
                      </a:pPr>
                      <a:r>
                        <a:rPr lang="fa-IR" sz="900">
                          <a:latin typeface="Calibri"/>
                          <a:ea typeface="Calibri"/>
                          <a:cs typeface="B Nazanin"/>
                        </a:rPr>
                        <a:t>راهكارهاي مقاوم سازي و استحكام بخشي در جهت مقابله با تخريبهاي حاصل از زلزله</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rtl="1">
                        <a:spcAft>
                          <a:spcPts val="0"/>
                        </a:spcAft>
                      </a:pPr>
                      <a:r>
                        <a:rPr lang="fa-IR" sz="900" dirty="0" err="1">
                          <a:latin typeface="Calibri"/>
                          <a:ea typeface="Calibri"/>
                          <a:cs typeface="B Nazanin"/>
                        </a:rPr>
                        <a:t>كنترل</a:t>
                      </a:r>
                      <a:r>
                        <a:rPr lang="fa-IR" sz="900" dirty="0">
                          <a:latin typeface="Calibri"/>
                          <a:ea typeface="Calibri"/>
                          <a:cs typeface="B Nazanin"/>
                        </a:rPr>
                        <a:t> و حذف عوامل </a:t>
                      </a:r>
                      <a:r>
                        <a:rPr lang="fa-IR" sz="900" dirty="0" err="1">
                          <a:latin typeface="Calibri"/>
                          <a:ea typeface="Calibri"/>
                          <a:cs typeface="B Nazanin"/>
                        </a:rPr>
                        <a:t>طبيعي</a:t>
                      </a:r>
                      <a:r>
                        <a:rPr lang="fa-IR" sz="900" dirty="0">
                          <a:latin typeface="Calibri"/>
                          <a:ea typeface="Calibri"/>
                          <a:cs typeface="B Nazanin"/>
                        </a:rPr>
                        <a:t> با </a:t>
                      </a:r>
                      <a:r>
                        <a:rPr lang="fa-IR" sz="900" dirty="0" err="1">
                          <a:latin typeface="Calibri"/>
                          <a:ea typeface="Calibri"/>
                          <a:cs typeface="B Nazanin"/>
                        </a:rPr>
                        <a:t>تاثير</a:t>
                      </a:r>
                      <a:r>
                        <a:rPr lang="fa-IR" sz="900" dirty="0">
                          <a:latin typeface="Calibri"/>
                          <a:ea typeface="Calibri"/>
                          <a:cs typeface="B Nazanin"/>
                        </a:rPr>
                        <a:t> </a:t>
                      </a:r>
                      <a:r>
                        <a:rPr lang="fa-IR" sz="900" dirty="0" err="1">
                          <a:latin typeface="Calibri"/>
                          <a:ea typeface="Calibri"/>
                          <a:cs typeface="B Nazanin"/>
                        </a:rPr>
                        <a:t>آني</a:t>
                      </a:r>
                      <a:endParaRPr lang="en-US" sz="900" dirty="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1"/>
                  </a:ext>
                </a:extLst>
              </a:tr>
              <a:tr h="283029">
                <a:tc gridSpan="2">
                  <a:txBody>
                    <a:bodyPr/>
                    <a:lstStyle/>
                    <a:p>
                      <a:pPr marL="457200" algn="r" rtl="1">
                        <a:spcAft>
                          <a:spcPts val="0"/>
                        </a:spcAft>
                      </a:pPr>
                      <a:r>
                        <a:rPr lang="fa-IR" sz="900">
                          <a:latin typeface="Calibri"/>
                          <a:ea typeface="Calibri"/>
                          <a:cs typeface="B Nazanin"/>
                        </a:rPr>
                        <a:t>كنترل و حذف دخل و تصرف هاي بدون مديريت بر بناي مدرسه عباسقلي خان</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rowSpan="2">
                  <a:txBody>
                    <a:bodyPr/>
                    <a:lstStyle/>
                    <a:p>
                      <a:pPr marL="457200" algn="ctr" rtl="1">
                        <a:spcAft>
                          <a:spcPts val="0"/>
                        </a:spcAft>
                      </a:pPr>
                      <a:endParaRPr lang="fa-IR" sz="900">
                        <a:latin typeface="Calibri"/>
                        <a:ea typeface="Calibri"/>
                        <a:cs typeface="B Nazanin"/>
                      </a:endParaRPr>
                    </a:p>
                    <a:p>
                      <a:pPr marL="457200" algn="ctr" rtl="1">
                        <a:spcAft>
                          <a:spcPts val="0"/>
                        </a:spcAft>
                      </a:pPr>
                      <a:r>
                        <a:rPr lang="fa-IR" sz="900">
                          <a:latin typeface="Calibri"/>
                          <a:ea typeface="Calibri"/>
                          <a:cs typeface="B Nazanin"/>
                        </a:rPr>
                        <a:t>كنترل عوامل انساني</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2"/>
                  </a:ext>
                </a:extLst>
              </a:tr>
              <a:tr h="295018">
                <a:tc gridSpan="2">
                  <a:txBody>
                    <a:bodyPr/>
                    <a:lstStyle/>
                    <a:p>
                      <a:pPr marL="457200" algn="r" rtl="1">
                        <a:spcAft>
                          <a:spcPts val="0"/>
                        </a:spcAft>
                      </a:pPr>
                      <a:r>
                        <a:rPr lang="fa-IR" sz="900">
                          <a:latin typeface="Calibri"/>
                          <a:ea typeface="Calibri"/>
                          <a:cs typeface="B Nazanin"/>
                        </a:rPr>
                        <a:t>كنترل ترافيك و رفت و آمد وسايل نقليه اطراف بنا و سعي در اصلاح شبكه و نظام دسترسي شهري</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3"/>
                  </a:ext>
                </a:extLst>
              </a:tr>
              <a:tr h="350485">
                <a:tc gridSpan="3">
                  <a:txBody>
                    <a:bodyPr/>
                    <a:lstStyle/>
                    <a:p>
                      <a:pPr marL="457200" algn="r" rtl="1">
                        <a:spcAft>
                          <a:spcPts val="0"/>
                        </a:spcAft>
                      </a:pPr>
                      <a:r>
                        <a:rPr lang="fa-IR" sz="900">
                          <a:latin typeface="Calibri"/>
                          <a:ea typeface="Calibri"/>
                          <a:cs typeface="B Nazanin"/>
                        </a:rPr>
                        <a:t>آناليز سازه اي و استحكام بخشي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a:txBody>
                    <a:bodyPr/>
                    <a:lstStyle/>
                    <a:p>
                      <a:pPr marL="71755" marR="71755" algn="ctr" rtl="1">
                        <a:spcAft>
                          <a:spcPts val="0"/>
                        </a:spcAft>
                      </a:pPr>
                      <a:r>
                        <a:rPr lang="fa-IR" sz="900" b="1" dirty="0" err="1">
                          <a:latin typeface="Calibri"/>
                          <a:ea typeface="Calibri"/>
                          <a:cs typeface="B Nazanin"/>
                        </a:rPr>
                        <a:t>كنترل</a:t>
                      </a:r>
                      <a:r>
                        <a:rPr lang="fa-IR" sz="900" b="1" dirty="0">
                          <a:latin typeface="Calibri"/>
                          <a:ea typeface="Calibri"/>
                          <a:cs typeface="B Nazanin"/>
                        </a:rPr>
                        <a:t> عوامل </a:t>
                      </a:r>
                      <a:r>
                        <a:rPr lang="fa-IR" sz="900" b="1" dirty="0" err="1">
                          <a:latin typeface="Calibri"/>
                          <a:ea typeface="Calibri"/>
                          <a:cs typeface="B Nazanin"/>
                        </a:rPr>
                        <a:t>داخلي</a:t>
                      </a:r>
                      <a:endParaRPr lang="en-US" sz="900" dirty="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4"/>
                  </a:ext>
                </a:extLst>
              </a:tr>
              <a:tr h="141514">
                <a:tc gridSpan="3">
                  <a:txBody>
                    <a:bodyPr/>
                    <a:lstStyle/>
                    <a:p>
                      <a:pPr marL="457200" algn="r" rtl="1">
                        <a:spcAft>
                          <a:spcPts val="0"/>
                        </a:spcAft>
                      </a:pPr>
                      <a:r>
                        <a:rPr lang="fa-IR" sz="900">
                          <a:latin typeface="Calibri"/>
                          <a:ea typeface="Calibri"/>
                          <a:cs typeface="B Nazanin"/>
                        </a:rPr>
                        <a:t>مرمت و ترميم و جايگزيني سنگهاي آسيب داده در ازاره سنگي داخل و خارج بنا</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rowSpan="4" gridSpan="2">
                  <a:txBody>
                    <a:bodyPr/>
                    <a:lstStyle/>
                    <a:p>
                      <a:pPr rtl="1"/>
                      <a:endParaRPr lang="fa-IR" sz="1400"/>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5"/>
                  </a:ext>
                </a:extLst>
              </a:tr>
              <a:tr h="141514">
                <a:tc gridSpan="3">
                  <a:txBody>
                    <a:bodyPr/>
                    <a:lstStyle/>
                    <a:p>
                      <a:pPr marL="457200" algn="r" rtl="1">
                        <a:spcAft>
                          <a:spcPts val="0"/>
                        </a:spcAft>
                      </a:pPr>
                      <a:r>
                        <a:rPr lang="fa-IR" sz="900">
                          <a:latin typeface="Calibri"/>
                          <a:ea typeface="Calibri"/>
                          <a:cs typeface="B Nazanin"/>
                        </a:rPr>
                        <a:t>مرمت ترميم دوباره نقوش آسيب ديده كاشي كاري در بدنه ها و قاب هاي خارجي</a:t>
                      </a:r>
                      <a:endParaRPr lang="en-US" sz="900">
                        <a:latin typeface="Calibri"/>
                        <a:ea typeface="Times New Roman"/>
                        <a:cs typeface="Arial"/>
                      </a:endParaRPr>
                    </a:p>
                  </a:txBody>
                  <a:tcPr marL="26060" marR="26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6"/>
                  </a:ext>
                </a:extLst>
              </a:tr>
              <a:tr h="141514">
                <a:tc gridSpan="3">
                  <a:txBody>
                    <a:bodyPr/>
                    <a:lstStyle/>
                    <a:p>
                      <a:pPr marL="457200" algn="r" rtl="1">
                        <a:spcAft>
                          <a:spcPts val="0"/>
                        </a:spcAft>
                      </a:pPr>
                      <a:r>
                        <a:rPr lang="fa-IR" sz="900">
                          <a:latin typeface="Calibri"/>
                          <a:ea typeface="Calibri"/>
                          <a:cs typeface="B Nazanin"/>
                        </a:rPr>
                        <a:t>مرمت ملات هاي آسيب ديده</a:t>
                      </a:r>
                      <a:endParaRPr lang="en-US" sz="900">
                        <a:latin typeface="Calibri"/>
                        <a:ea typeface="Times New Roman"/>
                        <a:cs typeface="Arial"/>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7"/>
                  </a:ext>
                </a:extLst>
              </a:tr>
              <a:tr h="98339">
                <a:tc rowSpan="2" gridSpan="3">
                  <a:txBody>
                    <a:bodyPr/>
                    <a:lstStyle/>
                    <a:p>
                      <a:pPr marL="457200" algn="r" rtl="1">
                        <a:spcAft>
                          <a:spcPts val="0"/>
                        </a:spcAft>
                      </a:pPr>
                      <a:r>
                        <a:rPr lang="fa-IR" sz="900" dirty="0">
                          <a:latin typeface="Calibri"/>
                          <a:ea typeface="Calibri"/>
                          <a:cs typeface="B Nazanin"/>
                        </a:rPr>
                        <a:t>جایگزینی بدنه ها و قاب های کاشیکاری شده  جدید، نصب قابها با فاصله و استفاده از بستهای فلزی از بدنه آجری نما جهت تنفس بنا</a:t>
                      </a:r>
                      <a:endParaRPr lang="en-US" sz="900" dirty="0">
                        <a:latin typeface="Calibri"/>
                        <a:ea typeface="Times New Roman"/>
                        <a:cs typeface="Arial"/>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pPr rtl="1"/>
                      <a:endParaRPr lang="fa-IR"/>
                    </a:p>
                  </a:txBody>
                  <a:tcPr/>
                </a:tc>
                <a:tc rowSpan="2"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8"/>
                  </a:ext>
                </a:extLst>
              </a:tr>
              <a:tr h="184690">
                <a:tc gridSpan="3"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rowSpan="2" gridSpan="2">
                  <a:txBody>
                    <a:bodyPr/>
                    <a:lstStyle/>
                    <a:p>
                      <a:pPr marL="457200" algn="ctr" rtl="1">
                        <a:spcAft>
                          <a:spcPts val="0"/>
                        </a:spcAft>
                      </a:pPr>
                      <a:endParaRPr lang="en-US" sz="900" dirty="0">
                        <a:latin typeface="Calibri"/>
                        <a:ea typeface="Times New Roman"/>
                        <a:cs typeface="Arial"/>
                      </a:endParaRPr>
                    </a:p>
                  </a:txBody>
                  <a:tcPr marL="26060" marR="2606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rtl="1"/>
                      <a:endParaRPr lang="fa-IR"/>
                    </a:p>
                  </a:txBody>
                  <a:tcPr/>
                </a:tc>
                <a:tc rowSpan="2">
                  <a:txBody>
                    <a:bodyPr/>
                    <a:lstStyle/>
                    <a:p>
                      <a:pPr marL="71755" marR="71755" algn="ctr" rtl="1">
                        <a:spcAft>
                          <a:spcPts val="0"/>
                        </a:spcAft>
                      </a:pPr>
                      <a:endParaRPr lang="en-US" sz="900">
                        <a:latin typeface="Calibri"/>
                        <a:ea typeface="Times New Roman"/>
                        <a:cs typeface="Arial"/>
                      </a:endParaRPr>
                    </a:p>
                  </a:txBody>
                  <a:tcPr marL="26060" marR="26060" marT="0" marB="0" vert="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19"/>
                  </a:ext>
                </a:extLst>
              </a:tr>
              <a:tr h="387053">
                <a:tc gridSpan="3">
                  <a:txBody>
                    <a:bodyPr/>
                    <a:lstStyle/>
                    <a:p>
                      <a:pPr marL="457200" algn="r" rtl="1">
                        <a:spcAft>
                          <a:spcPts val="0"/>
                        </a:spcAft>
                      </a:pPr>
                      <a:r>
                        <a:rPr lang="fa-IR" sz="900" dirty="0">
                          <a:latin typeface="Calibri"/>
                          <a:ea typeface="Calibri"/>
                          <a:cs typeface="B Nazanin"/>
                        </a:rPr>
                        <a:t>جایگزینی سنگهای </a:t>
                      </a:r>
                      <a:r>
                        <a:rPr lang="fa-IR" sz="900" dirty="0" err="1">
                          <a:latin typeface="Calibri"/>
                          <a:ea typeface="Calibri"/>
                          <a:cs typeface="B Nazanin"/>
                        </a:rPr>
                        <a:t>ازاره</a:t>
                      </a:r>
                      <a:r>
                        <a:rPr lang="fa-IR" sz="900" dirty="0">
                          <a:latin typeface="Calibri"/>
                          <a:ea typeface="Calibri"/>
                          <a:cs typeface="B Nazanin"/>
                        </a:rPr>
                        <a:t> بدنه خارجی بنا با سنگهای تازه  و مرغوب و تراشیدن سنگها و اتصال با فاصله آنها با بدنه آجری توسط بستهای فلزی مخصوص</a:t>
                      </a:r>
                      <a:endParaRPr lang="en-US" sz="900" dirty="0">
                        <a:latin typeface="Calibri"/>
                        <a:ea typeface="Times New Roman"/>
                        <a:cs typeface="Arial"/>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vMerge="1">
                  <a:txBody>
                    <a:bodyPr/>
                    <a:lstStyle/>
                    <a:p>
                      <a:pPr rtl="1"/>
                      <a:endParaRPr lang="fa-IR"/>
                    </a:p>
                  </a:txBody>
                  <a:tcPr/>
                </a:tc>
                <a:tc hMerge="1"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xmlns="" val="10020"/>
                  </a:ext>
                </a:extLst>
              </a:tr>
            </a:tbl>
          </a:graphicData>
        </a:graphic>
      </p:graphicFrame>
      <p:sp>
        <p:nvSpPr>
          <p:cNvPr id="102407" name="TextBox 11"/>
          <p:cNvSpPr txBox="1">
            <a:spLocks noChangeArrowheads="1"/>
          </p:cNvSpPr>
          <p:nvPr/>
        </p:nvSpPr>
        <p:spPr bwMode="auto">
          <a:xfrm>
            <a:off x="8258175" y="1495425"/>
            <a:ext cx="939800" cy="700088"/>
          </a:xfrm>
          <a:prstGeom prst="rect">
            <a:avLst/>
          </a:prstGeom>
          <a:noFill/>
          <a:ln w="9525">
            <a:noFill/>
            <a:miter lim="800000"/>
            <a:headEnd/>
            <a:tailEnd/>
          </a:ln>
        </p:spPr>
        <p:txBody>
          <a:bodyPr lIns="68406" tIns="34203" rIns="68406" bIns="34203">
            <a:spAutoFit/>
          </a:bodyPr>
          <a:lstStyle/>
          <a:p>
            <a:pPr algn="ctr"/>
            <a:r>
              <a:rPr lang="fa-IR" sz="1000">
                <a:latin typeface="Calibri" pitchFamily="34" charset="0"/>
                <a:cs typeface="B Nazanin" pitchFamily="2" charset="-78"/>
              </a:rPr>
              <a:t>طبقه </a:t>
            </a:r>
            <a:r>
              <a:rPr lang="ar-SA" sz="1000">
                <a:latin typeface="Calibri" pitchFamily="34" charset="0"/>
                <a:cs typeface="B Nazanin" pitchFamily="2" charset="-78"/>
              </a:rPr>
              <a:t>ب</a:t>
            </a:r>
            <a:r>
              <a:rPr lang="fa-IR" sz="1000">
                <a:latin typeface="Calibri" pitchFamily="34" charset="0"/>
                <a:cs typeface="B Nazanin" pitchFamily="2" charset="-78"/>
              </a:rPr>
              <a:t>ندي آسيب ها در بناي مدرسه </a:t>
            </a:r>
            <a:endParaRPr lang="en-US" sz="1000">
              <a:latin typeface="Calibri" pitchFamily="34" charset="0"/>
              <a:cs typeface="B Nazanin" pitchFamily="2" charset="-78"/>
            </a:endParaRPr>
          </a:p>
          <a:p>
            <a:pPr algn="ctr"/>
            <a:endParaRPr lang="fa-IR" sz="2100">
              <a:latin typeface="Calibri" pitchFamily="34" charset="0"/>
            </a:endParaRPr>
          </a:p>
        </p:txBody>
      </p:sp>
      <p:pic>
        <p:nvPicPr>
          <p:cNvPr id="102408" name="Picture 35" descr="Picture4.jpg"/>
          <p:cNvPicPr>
            <a:picLocks noChangeAspect="1"/>
          </p:cNvPicPr>
          <p:nvPr/>
        </p:nvPicPr>
        <p:blipFill>
          <a:blip r:embed="rId5"/>
          <a:srcRect/>
          <a:stretch>
            <a:fillRect/>
          </a:stretch>
        </p:blipFill>
        <p:spPr bwMode="auto">
          <a:xfrm>
            <a:off x="0" y="0"/>
            <a:ext cx="838200" cy="604838"/>
          </a:xfrm>
          <a:prstGeom prst="rect">
            <a:avLst/>
          </a:prstGeom>
          <a:noFill/>
          <a:ln w="9525">
            <a:noFill/>
            <a:miter lim="800000"/>
            <a:headEnd/>
            <a:tailEnd/>
          </a:ln>
        </p:spPr>
      </p:pic>
      <p:grpSp>
        <p:nvGrpSpPr>
          <p:cNvPr id="102409" name="Group 36"/>
          <p:cNvGrpSpPr>
            <a:grpSpLocks/>
          </p:cNvGrpSpPr>
          <p:nvPr/>
        </p:nvGrpSpPr>
        <p:grpSpPr bwMode="auto">
          <a:xfrm>
            <a:off x="325438" y="1616075"/>
            <a:ext cx="3425825" cy="5187950"/>
            <a:chOff x="421417" y="2261407"/>
            <a:chExt cx="4426324" cy="7263590"/>
          </a:xfrm>
        </p:grpSpPr>
        <p:grpSp>
          <p:nvGrpSpPr>
            <p:cNvPr id="102414" name="Group 82"/>
            <p:cNvGrpSpPr>
              <a:grpSpLocks/>
            </p:cNvGrpSpPr>
            <p:nvPr/>
          </p:nvGrpSpPr>
          <p:grpSpPr bwMode="auto">
            <a:xfrm>
              <a:off x="421417" y="2261407"/>
              <a:ext cx="4426324" cy="7263590"/>
              <a:chOff x="80891" y="3033303"/>
              <a:chExt cx="5100710" cy="6278942"/>
            </a:xfrm>
          </p:grpSpPr>
          <p:pic>
            <p:nvPicPr>
              <p:cNvPr id="102416" name="Picture 6" descr="C:\Documents and Settings\fahime\My Documents\My Pictures\p1.jpg"/>
              <p:cNvPicPr>
                <a:picLocks noChangeAspect="1" noChangeArrowheads="1"/>
              </p:cNvPicPr>
              <p:nvPr/>
            </p:nvPicPr>
            <p:blipFill>
              <a:blip r:embed="rId6">
                <a:clrChange>
                  <a:clrFrom>
                    <a:srgbClr val="FFFFFF"/>
                  </a:clrFrom>
                  <a:clrTo>
                    <a:srgbClr val="FFFFFF">
                      <a:alpha val="0"/>
                    </a:srgbClr>
                  </a:clrTo>
                </a:clrChange>
              </a:blip>
              <a:srcRect l="40112" t="60304" r="38000" b="29391"/>
              <a:stretch>
                <a:fillRect/>
              </a:stretch>
            </p:blipFill>
            <p:spPr bwMode="auto">
              <a:xfrm>
                <a:off x="1069577" y="4656855"/>
                <a:ext cx="1599029" cy="378631"/>
              </a:xfrm>
              <a:prstGeom prst="rect">
                <a:avLst/>
              </a:prstGeom>
              <a:noFill/>
              <a:ln w="9525">
                <a:noFill/>
                <a:miter lim="800000"/>
                <a:headEnd/>
                <a:tailEnd/>
              </a:ln>
            </p:spPr>
          </p:pic>
          <p:grpSp>
            <p:nvGrpSpPr>
              <p:cNvPr id="102417" name="Group 29"/>
              <p:cNvGrpSpPr>
                <a:grpSpLocks/>
              </p:cNvGrpSpPr>
              <p:nvPr/>
            </p:nvGrpSpPr>
            <p:grpSpPr bwMode="auto">
              <a:xfrm>
                <a:off x="80891" y="3033303"/>
                <a:ext cx="5100710" cy="6278942"/>
                <a:chOff x="80891" y="3033303"/>
                <a:chExt cx="5100710" cy="6278942"/>
              </a:xfrm>
            </p:grpSpPr>
            <p:sp>
              <p:nvSpPr>
                <p:cNvPr id="42" name="AutoShape 11"/>
                <p:cNvSpPr>
                  <a:spLocks noChangeArrowheads="1"/>
                </p:cNvSpPr>
                <p:nvPr/>
              </p:nvSpPr>
              <p:spPr bwMode="auto">
                <a:xfrm>
                  <a:off x="489798" y="3033303"/>
                  <a:ext cx="2819809" cy="4709207"/>
                </a:xfrm>
                <a:prstGeom prst="roundRect">
                  <a:avLst>
                    <a:gd name="adj" fmla="val 9381"/>
                  </a:avLst>
                </a:prstGeom>
                <a:noFill/>
                <a:ln w="34925">
                  <a:solidFill>
                    <a:schemeClr val="bg1">
                      <a:lumMod val="75000"/>
                    </a:schemeClr>
                  </a:solidFill>
                  <a:round/>
                  <a:headEnd/>
                  <a:tailEnd/>
                </a:ln>
                <a:effectLst/>
              </p:spPr>
              <p:txBody>
                <a:bodyPr wrap="none" lIns="122147" tIns="61074" rIns="122147" bIns="61074" anchor="ctr"/>
                <a:lstStyle/>
                <a:p>
                  <a:pPr algn="ctr" defTabSz="957011" rtl="0" eaLnBrk="0" fontAlgn="auto" hangingPunct="0">
                    <a:spcBef>
                      <a:spcPts val="0"/>
                    </a:spcBef>
                    <a:spcAft>
                      <a:spcPts val="0"/>
                    </a:spcAft>
                    <a:defRPr/>
                  </a:pPr>
                  <a:endParaRPr lang="en-US" dirty="0">
                    <a:latin typeface="Verdana" pitchFamily="34" charset="0"/>
                    <a:cs typeface="+mn-cs"/>
                  </a:endParaRPr>
                </a:p>
              </p:txBody>
            </p:sp>
            <p:sp>
              <p:nvSpPr>
                <p:cNvPr id="43" name="Text Box 35"/>
                <p:cNvSpPr txBox="1">
                  <a:spLocks noChangeArrowheads="1"/>
                </p:cNvSpPr>
                <p:nvPr/>
              </p:nvSpPr>
              <p:spPr bwMode="auto">
                <a:xfrm>
                  <a:off x="274709" y="3425257"/>
                  <a:ext cx="3228716" cy="336235"/>
                </a:xfrm>
                <a:prstGeom prst="rect">
                  <a:avLst/>
                </a:prstGeom>
                <a:noFill/>
                <a:ln w="9525">
                  <a:noFill/>
                  <a:miter lim="800000"/>
                  <a:headEnd/>
                  <a:tailEnd/>
                </a:ln>
                <a:effectLst/>
              </p:spPr>
              <p:txBody>
                <a:bodyPr lIns="91375" tIns="45688" rIns="91375" bIns="45688">
                  <a:spAutoFit/>
                </a:bodyPr>
                <a:lstStyle/>
                <a:p>
                  <a:pPr algn="ctr" defTabSz="957011" fontAlgn="auto">
                    <a:spcBef>
                      <a:spcPct val="20000"/>
                    </a:spcBef>
                    <a:spcAft>
                      <a:spcPts val="0"/>
                    </a:spcAft>
                    <a:buClr>
                      <a:schemeClr val="tx1"/>
                    </a:buClr>
                    <a:defRPr/>
                  </a:pPr>
                  <a:r>
                    <a:rPr lang="fa-IR" sz="1200" b="1" spc="-150" dirty="0">
                      <a:solidFill>
                        <a:schemeClr val="accent2"/>
                      </a:solidFill>
                      <a:latin typeface="+mn-lt"/>
                      <a:cs typeface="B Nazanin" pitchFamily="2" charset="-78"/>
                    </a:rPr>
                    <a:t>موسسه آ موزش  عا</a:t>
                  </a:r>
                  <a:r>
                    <a:rPr lang="en-US" sz="1200" b="1" spc="-150" dirty="0">
                      <a:solidFill>
                        <a:schemeClr val="accent2"/>
                      </a:solidFill>
                      <a:latin typeface="+mn-lt"/>
                      <a:cs typeface="B Nazanin" pitchFamily="2" charset="-78"/>
                    </a:rPr>
                    <a:t> </a:t>
                  </a:r>
                  <a:r>
                    <a:rPr lang="fa-IR" sz="1200" b="1" spc="-150" dirty="0">
                      <a:solidFill>
                        <a:schemeClr val="accent2"/>
                      </a:solidFill>
                      <a:latin typeface="+mn-lt"/>
                      <a:cs typeface="B Nazanin" pitchFamily="2" charset="-78"/>
                    </a:rPr>
                    <a:t>لی توس</a:t>
                  </a:r>
                  <a:endParaRPr lang="en-US" sz="1200" b="1" spc="-150" dirty="0">
                    <a:solidFill>
                      <a:schemeClr val="accent2"/>
                    </a:solidFill>
                    <a:latin typeface="+mn-lt"/>
                    <a:cs typeface="B Nazanin" pitchFamily="2" charset="-78"/>
                  </a:endParaRPr>
                </a:p>
              </p:txBody>
            </p:sp>
            <p:sp>
              <p:nvSpPr>
                <p:cNvPr id="44" name="Rectangle 2"/>
                <p:cNvSpPr txBox="1">
                  <a:spLocks noChangeArrowheads="1"/>
                </p:cNvSpPr>
                <p:nvPr/>
              </p:nvSpPr>
              <p:spPr>
                <a:xfrm>
                  <a:off x="123436" y="3761492"/>
                  <a:ext cx="3642351" cy="747401"/>
                </a:xfrm>
                <a:prstGeom prst="rect">
                  <a:avLst/>
                </a:prstGeom>
              </p:spPr>
              <p:txBody>
                <a:bodyPr lIns="127921" tIns="63962" rIns="127921" bIns="63962" anchor="ctr">
                  <a:normAutofit/>
                </a:bodyPr>
                <a:lstStyle/>
                <a:p>
                  <a:pPr algn="ctr" defTabSz="957011" fontAlgn="auto">
                    <a:spcAft>
                      <a:spcPts val="0"/>
                    </a:spcAft>
                    <a:defRPr/>
                  </a:pPr>
                  <a:r>
                    <a:rPr lang="fa-IR" sz="1000" b="1" spc="224" dirty="0">
                      <a:latin typeface="+mj-lt"/>
                      <a:ea typeface="+mj-ea"/>
                      <a:cs typeface="B Nazanin" pitchFamily="2" charset="-78"/>
                    </a:rPr>
                    <a:t>آشنایی</a:t>
                  </a:r>
                  <a:r>
                    <a:rPr lang="fa-IR" sz="1200" b="1" spc="224" dirty="0">
                      <a:latin typeface="+mj-lt"/>
                      <a:ea typeface="+mj-ea"/>
                      <a:cs typeface="B Nazanin" pitchFamily="2" charset="-78"/>
                    </a:rPr>
                    <a:t> با مرمت ابنیه</a:t>
                  </a:r>
                  <a:endParaRPr lang="en-US" sz="1200" b="1" spc="224" dirty="0">
                    <a:solidFill>
                      <a:schemeClr val="accent1"/>
                    </a:solidFill>
                    <a:latin typeface="+mj-lt"/>
                    <a:ea typeface="+mj-ea"/>
                    <a:cs typeface="B Nazanin" pitchFamily="2" charset="-78"/>
                  </a:endParaRPr>
                </a:p>
              </p:txBody>
            </p:sp>
            <p:sp>
              <p:nvSpPr>
                <p:cNvPr id="45" name="Rectangle 2"/>
                <p:cNvSpPr txBox="1">
                  <a:spLocks noChangeArrowheads="1"/>
                </p:cNvSpPr>
                <p:nvPr/>
              </p:nvSpPr>
              <p:spPr>
                <a:xfrm>
                  <a:off x="80891" y="5936450"/>
                  <a:ext cx="3245261" cy="745480"/>
                </a:xfrm>
                <a:prstGeom prst="rect">
                  <a:avLst/>
                </a:prstGeom>
              </p:spPr>
              <p:txBody>
                <a:bodyPr lIns="127921" tIns="63962" rIns="127921" bIns="63962" anchor="ctr">
                  <a:normAutofit/>
                </a:bodyPr>
                <a:lstStyle/>
                <a:p>
                  <a:pPr defTabSz="957011" fontAlgn="auto">
                    <a:spcAft>
                      <a:spcPts val="0"/>
                    </a:spcAft>
                    <a:buFont typeface="Wingdings" pitchFamily="2" charset="2"/>
                    <a:buChar char="§"/>
                    <a:defRPr/>
                  </a:pPr>
                  <a:r>
                    <a:rPr lang="fa-IR" sz="1200" b="1" dirty="0">
                      <a:latin typeface="+mj-lt"/>
                      <a:ea typeface="+mj-ea"/>
                      <a:cs typeface="B Nazanin" pitchFamily="2" charset="-78"/>
                    </a:rPr>
                    <a:t>استادمحترم</a:t>
                  </a:r>
                  <a:r>
                    <a:rPr lang="fa-IR" sz="1300" dirty="0">
                      <a:latin typeface="+mj-lt"/>
                      <a:ea typeface="+mj-ea"/>
                      <a:cs typeface="B Nazanin" pitchFamily="2" charset="-78"/>
                    </a:rPr>
                    <a:t> </a:t>
                  </a:r>
                  <a:r>
                    <a:rPr lang="fa-IR" sz="1500" dirty="0">
                      <a:latin typeface="+mj-lt"/>
                      <a:ea typeface="+mj-ea"/>
                      <a:cs typeface="B Nazanin" pitchFamily="2" charset="-78"/>
                    </a:rPr>
                    <a:t>:    </a:t>
                  </a:r>
                  <a:r>
                    <a:rPr lang="fa-IR" sz="1000" dirty="0">
                      <a:latin typeface="+mj-lt"/>
                      <a:ea typeface="+mj-ea"/>
                      <a:cs typeface="B Nazanin" pitchFamily="2" charset="-78"/>
                    </a:rPr>
                    <a:t>آقای مهندس فانی</a:t>
                  </a:r>
                  <a:endParaRPr lang="en-US" sz="1000" dirty="0">
                    <a:solidFill>
                      <a:schemeClr val="accent1"/>
                    </a:solidFill>
                    <a:latin typeface="+mj-lt"/>
                    <a:ea typeface="+mj-ea"/>
                    <a:cs typeface="B Nazanin" pitchFamily="2" charset="-78"/>
                  </a:endParaRPr>
                </a:p>
              </p:txBody>
            </p:sp>
            <p:sp>
              <p:nvSpPr>
                <p:cNvPr id="46" name="Rectangle 2"/>
                <p:cNvSpPr txBox="1">
                  <a:spLocks noChangeArrowheads="1"/>
                </p:cNvSpPr>
                <p:nvPr/>
              </p:nvSpPr>
              <p:spPr>
                <a:xfrm>
                  <a:off x="180163" y="6528223"/>
                  <a:ext cx="3129444" cy="747401"/>
                </a:xfrm>
                <a:prstGeom prst="rect">
                  <a:avLst/>
                </a:prstGeom>
              </p:spPr>
              <p:txBody>
                <a:bodyPr lIns="127921" tIns="63962" rIns="127921" bIns="63962" anchor="ctr"/>
                <a:lstStyle/>
                <a:p>
                  <a:pPr defTabSz="957011" fontAlgn="auto">
                    <a:spcAft>
                      <a:spcPts val="0"/>
                    </a:spcAft>
                    <a:buFont typeface="Wingdings" pitchFamily="2" charset="2"/>
                    <a:buChar char="§"/>
                    <a:defRPr/>
                  </a:pPr>
                  <a:r>
                    <a:rPr lang="fa-IR" sz="1300" b="1" dirty="0">
                      <a:latin typeface="+mj-lt"/>
                      <a:ea typeface="+mj-ea"/>
                      <a:cs typeface="B Nazanin" pitchFamily="2" charset="-78"/>
                    </a:rPr>
                    <a:t>دا نشجویان </a:t>
                  </a:r>
                  <a:r>
                    <a:rPr lang="fa-IR" sz="1000" dirty="0">
                      <a:latin typeface="+mj-lt"/>
                      <a:ea typeface="+mj-ea"/>
                      <a:cs typeface="B Nazanin" pitchFamily="2" charset="-78"/>
                    </a:rPr>
                    <a:t>:      قا سم حکیم پور</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فهیمه باغستانی  </a:t>
                  </a:r>
                </a:p>
                <a:p>
                  <a:pPr defTabSz="957011" fontAlgn="auto">
                    <a:spcAft>
                      <a:spcPts val="0"/>
                    </a:spcAft>
                    <a:defRPr/>
                  </a:pPr>
                  <a:r>
                    <a:rPr lang="fa-IR" sz="1000" dirty="0">
                      <a:latin typeface="+mj-lt"/>
                      <a:ea typeface="+mj-ea"/>
                      <a:cs typeface="B Nazanin" pitchFamily="2" charset="-78"/>
                    </a:rPr>
                    <a:t>                              </a:t>
                  </a:r>
                  <a:r>
                    <a:rPr lang="en-US" sz="1000" dirty="0">
                      <a:latin typeface="+mj-lt"/>
                      <a:ea typeface="+mj-ea"/>
                      <a:cs typeface="B Nazanin" pitchFamily="2" charset="-78"/>
                    </a:rPr>
                    <a:t> </a:t>
                  </a:r>
                  <a:r>
                    <a:rPr lang="fa-IR" sz="1000" dirty="0">
                      <a:latin typeface="+mj-lt"/>
                      <a:ea typeface="+mj-ea"/>
                      <a:cs typeface="B Nazanin" pitchFamily="2" charset="-78"/>
                    </a:rPr>
                    <a:t> مریم اسداللهی </a:t>
                  </a:r>
                </a:p>
                <a:p>
                  <a:pPr defTabSz="957011" fontAlgn="auto">
                    <a:spcAft>
                      <a:spcPts val="0"/>
                    </a:spcAft>
                    <a:defRPr/>
                  </a:pPr>
                  <a:r>
                    <a:rPr lang="fa-IR" sz="1100" dirty="0">
                      <a:latin typeface="+mj-lt"/>
                      <a:ea typeface="+mj-ea"/>
                      <a:cs typeface="B Nazanin" pitchFamily="2" charset="-78"/>
                    </a:rPr>
                    <a:t>                           </a:t>
                  </a:r>
                  <a:r>
                    <a:rPr lang="fa-IR" sz="1000" dirty="0">
                      <a:latin typeface="+mj-lt"/>
                      <a:ea typeface="+mj-ea"/>
                      <a:cs typeface="B Nazanin" pitchFamily="2" charset="-78"/>
                    </a:rPr>
                    <a:t>مصطفی حیدر پور</a:t>
                  </a:r>
                  <a:endParaRPr lang="en-US" sz="1000" dirty="0">
                    <a:latin typeface="+mj-lt"/>
                    <a:ea typeface="+mj-ea"/>
                    <a:cs typeface="B Nazanin" pitchFamily="2" charset="-78"/>
                  </a:endParaRPr>
                </a:p>
              </p:txBody>
            </p:sp>
            <p:sp>
              <p:nvSpPr>
                <p:cNvPr id="47" name="Rectangle 2"/>
                <p:cNvSpPr txBox="1">
                  <a:spLocks noChangeArrowheads="1"/>
                </p:cNvSpPr>
                <p:nvPr/>
              </p:nvSpPr>
              <p:spPr>
                <a:xfrm>
                  <a:off x="560707" y="7100782"/>
                  <a:ext cx="2640174" cy="749323"/>
                </a:xfrm>
                <a:prstGeom prst="rect">
                  <a:avLst/>
                </a:prstGeom>
              </p:spPr>
              <p:txBody>
                <a:bodyPr lIns="127921" tIns="63962" rIns="127921" bIns="63962" anchor="ctr"/>
                <a:lstStyle/>
                <a:p>
                  <a:pPr algn="ctr" defTabSz="957011" fontAlgn="auto">
                    <a:lnSpc>
                      <a:spcPct val="150000"/>
                    </a:lnSpc>
                    <a:spcAft>
                      <a:spcPts val="0"/>
                    </a:spcAft>
                    <a:defRPr/>
                  </a:pPr>
                  <a:r>
                    <a:rPr lang="fa-IR" sz="800" b="1" spc="224" dirty="0">
                      <a:latin typeface="+mn-lt"/>
                      <a:cs typeface="B Nazanin" pitchFamily="2" charset="-78"/>
                    </a:rPr>
                    <a:t>زمستان 88</a:t>
                  </a:r>
                </a:p>
              </p:txBody>
            </p:sp>
            <p:sp>
              <p:nvSpPr>
                <p:cNvPr id="48" name="Rectangle 2"/>
                <p:cNvSpPr txBox="1">
                  <a:spLocks noChangeArrowheads="1"/>
                </p:cNvSpPr>
                <p:nvPr/>
              </p:nvSpPr>
              <p:spPr>
                <a:xfrm>
                  <a:off x="385798" y="3738436"/>
                  <a:ext cx="2881264" cy="1279613"/>
                </a:xfrm>
                <a:prstGeom prst="rect">
                  <a:avLst/>
                </a:prstGeom>
              </p:spPr>
              <p:txBody>
                <a:bodyPr lIns="127921" tIns="63962" rIns="127921" bIns="63962" anchor="ctr">
                  <a:normAutofit/>
                </a:bodyPr>
                <a:lstStyle/>
                <a:p>
                  <a:pPr algn="ctr" defTabSz="957011" fontAlgn="auto">
                    <a:spcAft>
                      <a:spcPts val="0"/>
                    </a:spcAft>
                    <a:defRPr/>
                  </a:pPr>
                  <a:r>
                    <a:rPr lang="fa-IR" sz="1000" b="1" dirty="0">
                      <a:latin typeface="+mj-lt"/>
                      <a:ea typeface="+mj-ea"/>
                      <a:cs typeface="B Nazanin" pitchFamily="2" charset="-78"/>
                    </a:rPr>
                    <a:t>طرح آ سیب شنا</a:t>
                  </a:r>
                  <a:r>
                    <a:rPr lang="en-US" sz="1000" b="1" dirty="0">
                      <a:latin typeface="+mj-lt"/>
                      <a:ea typeface="+mj-ea"/>
                      <a:cs typeface="B Nazanin" pitchFamily="2" charset="-78"/>
                    </a:rPr>
                    <a:t> </a:t>
                  </a:r>
                  <a:r>
                    <a:rPr lang="fa-IR" sz="1000" b="1" dirty="0">
                      <a:latin typeface="+mj-lt"/>
                      <a:ea typeface="+mj-ea"/>
                      <a:cs typeface="B Nazanin" pitchFamily="2" charset="-78"/>
                    </a:rPr>
                    <a:t>سی و مرمت</a:t>
                  </a:r>
                </a:p>
              </p:txBody>
            </p:sp>
            <p:pic>
              <p:nvPicPr>
                <p:cNvPr id="102425" name="Picture 4" descr="C:\Documents and Settings\fahime\My Documents\My Pictures\66.jpg"/>
                <p:cNvPicPr>
                  <a:picLocks noChangeAspect="1" noChangeArrowheads="1"/>
                </p:cNvPicPr>
                <p:nvPr/>
              </p:nvPicPr>
              <p:blipFill>
                <a:blip r:embed="rId7">
                  <a:clrChange>
                    <a:clrFrom>
                      <a:srgbClr val="FFFFFF"/>
                    </a:clrFrom>
                    <a:clrTo>
                      <a:srgbClr val="FFFFFF">
                        <a:alpha val="0"/>
                      </a:srgbClr>
                    </a:clrTo>
                  </a:clrChange>
                  <a:lum contrast="-20000"/>
                </a:blip>
                <a:srcRect l="2942" t="3442" r="63231" b="69267"/>
                <a:stretch>
                  <a:fillRect/>
                </a:stretch>
              </p:blipFill>
              <p:spPr bwMode="auto">
                <a:xfrm>
                  <a:off x="1735016" y="7472689"/>
                  <a:ext cx="3446585" cy="1839556"/>
                </a:xfrm>
                <a:prstGeom prst="rect">
                  <a:avLst/>
                </a:prstGeom>
                <a:noFill/>
                <a:ln w="9525">
                  <a:noFill/>
                  <a:miter lim="800000"/>
                  <a:headEnd/>
                  <a:tailEnd/>
                </a:ln>
              </p:spPr>
            </p:pic>
          </p:grpSp>
        </p:grpSp>
        <p:sp>
          <p:nvSpPr>
            <p:cNvPr id="102415" name="TextBox 38"/>
            <p:cNvSpPr txBox="1">
              <a:spLocks noChangeArrowheads="1"/>
            </p:cNvSpPr>
            <p:nvPr/>
          </p:nvSpPr>
          <p:spPr bwMode="auto">
            <a:xfrm>
              <a:off x="1295400" y="4476690"/>
              <a:ext cx="1909687" cy="452480"/>
            </a:xfrm>
            <a:prstGeom prst="rect">
              <a:avLst/>
            </a:prstGeom>
            <a:noFill/>
            <a:ln w="9525">
              <a:noFill/>
              <a:miter lim="800000"/>
              <a:headEnd/>
              <a:tailEnd/>
            </a:ln>
          </p:spPr>
          <p:txBody>
            <a:bodyPr>
              <a:spAutoFit/>
            </a:bodyPr>
            <a:lstStyle/>
            <a:p>
              <a:r>
                <a:rPr lang="fa-IR" sz="1200" b="1">
                  <a:latin typeface="Calibri" pitchFamily="34" charset="0"/>
                  <a:cs typeface="B Nazanin" pitchFamily="2" charset="-78"/>
                </a:rPr>
                <a:t>توضیحا ت </a:t>
              </a:r>
              <a:r>
                <a:rPr lang="fa-IR" sz="1500" b="1">
                  <a:latin typeface="Calibri" pitchFamily="34" charset="0"/>
                  <a:cs typeface="B Nazanin" pitchFamily="2" charset="-78"/>
                </a:rPr>
                <a:t>:</a:t>
              </a:r>
              <a:endParaRPr lang="en-US" sz="1500" b="1">
                <a:latin typeface="Calibri" pitchFamily="34" charset="0"/>
                <a:cs typeface="B Nazanin" pitchFamily="2" charset="-78"/>
              </a:endParaRPr>
            </a:p>
          </p:txBody>
        </p:sp>
      </p:grpSp>
      <p:sp>
        <p:nvSpPr>
          <p:cNvPr id="50" name="Rectangle 2"/>
          <p:cNvSpPr txBox="1">
            <a:spLocks noChangeArrowheads="1"/>
          </p:cNvSpPr>
          <p:nvPr/>
        </p:nvSpPr>
        <p:spPr>
          <a:xfrm>
            <a:off x="3475038" y="247650"/>
            <a:ext cx="5956300" cy="347663"/>
          </a:xfrm>
          <a:prstGeom prst="rect">
            <a:avLst/>
          </a:prstGeom>
        </p:spPr>
        <p:txBody>
          <a:bodyPr lIns="95710" tIns="47856" rIns="95710" bIns="47856" anchor="ctr"/>
          <a:lstStyle/>
          <a:p>
            <a:pPr defTabSz="957011" fontAlgn="auto">
              <a:spcAft>
                <a:spcPts val="0"/>
              </a:spcAft>
              <a:defRPr/>
            </a:pPr>
            <a:r>
              <a:rPr lang="fa-IR" sz="1500" b="1" dirty="0">
                <a:effectLst>
                  <a:outerShdw blurRad="38100" dist="38100" dir="2700000" algn="tl">
                    <a:srgbClr val="000000">
                      <a:alpha val="43137"/>
                    </a:srgbClr>
                  </a:outerShdw>
                </a:effectLst>
                <a:latin typeface="+mj-lt"/>
                <a:ea typeface="+mj-ea"/>
                <a:cs typeface="B Nazanin" pitchFamily="2" charset="-78"/>
              </a:rPr>
              <a:t>فصل سوم: مرمت</a:t>
            </a:r>
            <a:endParaRPr lang="en-US" sz="1500" b="1" dirty="0">
              <a:solidFill>
                <a:schemeClr val="accent1"/>
              </a:solidFill>
              <a:effectLst>
                <a:outerShdw blurRad="38100" dist="38100" dir="2700000" algn="tl">
                  <a:srgbClr val="000000">
                    <a:alpha val="43137"/>
                  </a:srgbClr>
                </a:outerShdw>
              </a:effectLst>
              <a:latin typeface="+mj-lt"/>
              <a:ea typeface="+mj-ea"/>
              <a:cs typeface="B Nazanin" pitchFamily="2" charset="-78"/>
            </a:endParaRPr>
          </a:p>
        </p:txBody>
      </p:sp>
      <p:sp>
        <p:nvSpPr>
          <p:cNvPr id="24" name="Rectangle 23"/>
          <p:cNvSpPr/>
          <p:nvPr/>
        </p:nvSpPr>
        <p:spPr>
          <a:xfrm>
            <a:off x="6707188" y="708025"/>
            <a:ext cx="2779712" cy="300038"/>
          </a:xfrm>
          <a:prstGeom prst="rect">
            <a:avLst/>
          </a:prstGeom>
        </p:spPr>
        <p:txBody>
          <a:bodyPr wrap="none" lIns="68415" tIns="34208" rIns="68415" bIns="34208">
            <a:spAutoFit/>
          </a:bodyPr>
          <a:lstStyle/>
          <a:p>
            <a:pPr algn="ctr" defTabSz="957011" rtl="0" eaLnBrk="0" fontAlgn="auto" hangingPunct="0">
              <a:spcBef>
                <a:spcPts val="0"/>
              </a:spcBef>
              <a:spcAft>
                <a:spcPts val="0"/>
              </a:spcAft>
              <a:defRPr/>
            </a:pPr>
            <a:r>
              <a:rPr lang="fa-IR" sz="1500" dirty="0">
                <a:solidFill>
                  <a:schemeClr val="accent2"/>
                </a:solidFill>
                <a:effectLst>
                  <a:outerShdw blurRad="38100" dist="38100" dir="2700000" algn="tl">
                    <a:srgbClr val="000000">
                      <a:alpha val="43137"/>
                    </a:srgbClr>
                  </a:outerShdw>
                </a:effectLst>
                <a:latin typeface="+mn-lt"/>
                <a:cs typeface="B Nazanin" pitchFamily="2" charset="-78"/>
              </a:rPr>
              <a:t>بیان انواع آسیب و راهکارهای درمان آسیب ها</a:t>
            </a:r>
            <a:endParaRPr lang="en-US" sz="1500" dirty="0">
              <a:solidFill>
                <a:schemeClr val="accent2"/>
              </a:solidFill>
              <a:effectLst>
                <a:outerShdw blurRad="38100" dist="38100" dir="2700000" algn="tl">
                  <a:srgbClr val="000000">
                    <a:alpha val="43137"/>
                  </a:srgbClr>
                </a:outerShdw>
              </a:effectLst>
              <a:latin typeface="+mn-lt"/>
              <a:cs typeface="B Nazanin" pitchFamily="2" charset="-78"/>
            </a:endParaRPr>
          </a:p>
        </p:txBody>
      </p:sp>
      <p:pic>
        <p:nvPicPr>
          <p:cNvPr id="102412" name="Picture 52" descr="Picture15.jpg"/>
          <p:cNvPicPr>
            <a:picLocks noChangeAspect="1"/>
          </p:cNvPicPr>
          <p:nvPr/>
        </p:nvPicPr>
        <p:blipFill>
          <a:blip r:embed="rId8"/>
          <a:srcRect l="13614" t="95712" r="8333" b="-159"/>
          <a:stretch>
            <a:fillRect/>
          </a:stretch>
        </p:blipFill>
        <p:spPr bwMode="auto">
          <a:xfrm>
            <a:off x="838200" y="6573838"/>
            <a:ext cx="4664075" cy="131762"/>
          </a:xfrm>
          <a:prstGeom prst="rect">
            <a:avLst/>
          </a:prstGeom>
          <a:noFill/>
          <a:ln w="9525">
            <a:noFill/>
            <a:miter lim="800000"/>
            <a:headEnd/>
            <a:tailEnd/>
          </a:ln>
        </p:spPr>
      </p:pic>
      <p:sp>
        <p:nvSpPr>
          <p:cNvPr id="32" name="Slide Number Placeholder 36"/>
          <p:cNvSpPr>
            <a:spLocks noGrp="1"/>
          </p:cNvSpPr>
          <p:nvPr>
            <p:ph type="sldNum" sz="quarter" idx="12"/>
          </p:nvPr>
        </p:nvSpPr>
        <p:spPr>
          <a:xfrm>
            <a:off x="3525838" y="6438900"/>
            <a:ext cx="2311400" cy="365125"/>
          </a:xfrm>
        </p:spPr>
        <p:txBody>
          <a:bodyPr/>
          <a:lstStyle/>
          <a:p>
            <a:pPr>
              <a:defRPr/>
            </a:pPr>
            <a:fld id="{A4F82A63-0F25-452F-83C1-54FD5ECC268D}" type="slidenum">
              <a:rPr lang="en-US" smtClean="0">
                <a:latin typeface="F_jalal" pitchFamily="2" charset="0"/>
              </a:rPr>
              <a:pPr>
                <a:defRPr/>
              </a:pPr>
              <a:t>99</a:t>
            </a:fld>
            <a:endParaRPr lang="en-US" dirty="0">
              <a:latin typeface="F_jalal" pitchFamily="2"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3479</TotalTime>
  <Words>20034</Words>
  <Application>Microsoft Office PowerPoint</Application>
  <PresentationFormat>A4 Paper (210x297 mm)</PresentationFormat>
  <Paragraphs>2957</Paragraphs>
  <Slides>129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129</vt:i4>
      </vt:variant>
    </vt:vector>
  </HeadingPairs>
  <TitlesOfParts>
    <vt:vector size="142" baseType="lpstr">
      <vt:lpstr>Arial</vt:lpstr>
      <vt:lpstr>Wingdings</vt:lpstr>
      <vt:lpstr>Times New Roman</vt:lpstr>
      <vt:lpstr>Calibri</vt:lpstr>
      <vt:lpstr>2  Nazanin</vt:lpstr>
      <vt:lpstr>F_jalal</vt:lpstr>
      <vt:lpstr>Nazanin</vt:lpstr>
      <vt:lpstr>Tahoma</vt:lpstr>
      <vt:lpstr>B Nazanin</vt:lpstr>
      <vt:lpstr>BZar</vt:lpstr>
      <vt:lpstr>Verdana</vt:lpstr>
      <vt:lpstr>B Roya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fahime</dc:creator>
  <cp:lastModifiedBy>taki</cp:lastModifiedBy>
  <cp:revision>405</cp:revision>
  <dcterms:created xsi:type="dcterms:W3CDTF">2010-01-02T21:42:17Z</dcterms:created>
  <dcterms:modified xsi:type="dcterms:W3CDTF">2017-10-10T09:51:38Z</dcterms:modified>
</cp:coreProperties>
</file>