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124B51-853D-4445-A331-DA67469AFD1E}" type="datetimeFigureOut">
              <a:rPr lang="fa-IR" smtClean="0"/>
              <a:t>1436/06/29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363DD-9227-4502-841F-71D586F95440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o01%20Tango%20Housi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306888" cy="436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468313" y="476250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altLang="en-US" sz="3600">
                <a:cs typeface="B Lotus" pitchFamily="2" charset="-78"/>
              </a:rPr>
              <a:t>Tango Housing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787900" y="1773238"/>
            <a:ext cx="3960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نام پروزه:                       </a:t>
            </a:r>
            <a:r>
              <a:rPr lang="en-US" altLang="en-US">
                <a:cs typeface="B Lotus" pitchFamily="2" charset="-78"/>
              </a:rPr>
              <a:t>Tango Housing</a:t>
            </a:r>
            <a:endParaRPr lang="fa-IR" altLang="en-US">
              <a:cs typeface="B Lotus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معمار:                    </a:t>
            </a:r>
            <a:r>
              <a:rPr lang="en-US" altLang="en-US">
                <a:cs typeface="B Lotus" pitchFamily="2" charset="-78"/>
              </a:rPr>
              <a:t>Moore Ruble Yudell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موقعیت بنا:              </a:t>
            </a:r>
            <a:r>
              <a:rPr lang="en-US" altLang="en-US">
                <a:cs typeface="B Lotus" pitchFamily="2" charset="-78"/>
              </a:rPr>
              <a:t>Malmo-Sweden      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زمان ساخت:                            </a:t>
            </a:r>
            <a:r>
              <a:rPr lang="en-US" altLang="en-US">
                <a:cs typeface="B Lotus" pitchFamily="2" charset="-78"/>
              </a:rPr>
              <a:t>2003        </a:t>
            </a:r>
            <a:r>
              <a:rPr lang="fa-IR" altLang="en-US">
                <a:cs typeface="B Lotus" pitchFamily="2" charset="-78"/>
              </a:rPr>
              <a:t>                       </a:t>
            </a:r>
            <a:endParaRPr lang="en-US" altLang="en-US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icture 008dfg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3600450" cy="133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272088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1" hangingPunct="1"/>
            <a:endParaRPr lang="en-US" altLang="en-US">
              <a:cs typeface="B Lotus" pitchFamily="2" charset="-78"/>
            </a:endParaRPr>
          </a:p>
        </p:txBody>
      </p:sp>
      <p:pic>
        <p:nvPicPr>
          <p:cNvPr id="66566" name="Picture 6" descr="Picture 008fdg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36004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04025" y="3333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cs typeface="B Lotus" pitchFamily="2" charset="-78"/>
              </a:rPr>
              <a:t>  نما:</a:t>
            </a:r>
            <a:endParaRPr lang="en-US" altLang="en-US" sz="3200">
              <a:cs typeface="B Lotus" pitchFamily="2" charset="-78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651500" y="13414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نمای شمالی: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651500" y="29241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نمای شرقی: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1692275" y="4149725"/>
            <a:ext cx="72009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7380288" y="4437063"/>
            <a:ext cx="1512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cs typeface="B Lotus" pitchFamily="2" charset="-78"/>
              </a:rPr>
              <a:t>مقاطع:</a:t>
            </a:r>
            <a:endParaRPr lang="en-US" altLang="en-US" sz="3200">
              <a:cs typeface="B Lotus" pitchFamily="2" charset="-78"/>
            </a:endParaRPr>
          </a:p>
        </p:txBody>
      </p:sp>
      <p:pic>
        <p:nvPicPr>
          <p:cNvPr id="66573" name="Picture 13" descr="Picture 012dw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5616575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795963" y="260350"/>
            <a:ext cx="302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cs typeface="B Lotus" pitchFamily="2" charset="-78"/>
              </a:rPr>
              <a:t>عرصه بندی فضا:</a:t>
            </a:r>
            <a:endParaRPr lang="en-US" altLang="en-US" sz="3200">
              <a:cs typeface="B Lotus" pitchFamily="2" charset="-78"/>
            </a:endParaRPr>
          </a:p>
        </p:txBody>
      </p:sp>
      <p:pic>
        <p:nvPicPr>
          <p:cNvPr id="67599" name="Picture 15" descr="Bo01%20Tango%20Housing10rfrfr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968875" cy="336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4500563" y="4724400"/>
            <a:ext cx="35274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فضای خصوصی%60   (مسکونی)</a:t>
            </a:r>
          </a:p>
          <a:p>
            <a:pPr algn="r" rtl="1" eaLnBrk="1" hangingPunct="1">
              <a:spcBef>
                <a:spcPct val="50000"/>
              </a:spcBef>
            </a:pPr>
            <a:endParaRPr lang="fa-IR" altLang="en-US">
              <a:cs typeface="B Lotus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فضای نیمه خصوصی10%   (تراس)</a:t>
            </a:r>
          </a:p>
          <a:p>
            <a:pPr algn="r" rtl="1" eaLnBrk="1" hangingPunct="1">
              <a:spcBef>
                <a:spcPct val="50000"/>
              </a:spcBef>
            </a:pPr>
            <a:endParaRPr lang="fa-IR" altLang="en-US">
              <a:cs typeface="B Lotus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فضای نیمه عمومی30%   (حیاط و نگهبانی)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>
              <a:cs typeface="B Lotus" pitchFamily="2" charset="-78"/>
            </a:endParaRPr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8027988" y="4797425"/>
            <a:ext cx="288925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8101013" y="5589588"/>
            <a:ext cx="287337" cy="215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8101013" y="6381750"/>
            <a:ext cx="287337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Bo01%20Tango%20Housing10tgs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3384550" cy="259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6078538"/>
            <a:ext cx="22336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مسیر ارتباطی  10%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فضایی کاملا بسته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987675" y="6092825"/>
            <a:ext cx="288925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  <p:pic>
        <p:nvPicPr>
          <p:cNvPr id="72713" name="Picture 9" descr="Bo01%20Tango%20Housing10rgrtgst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3455988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148263" y="476250"/>
            <a:ext cx="35988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تعداد واحدها:      27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>
              <a:cs typeface="B Lotus" pitchFamily="2" charset="-78"/>
            </a:endParaRP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8316913" y="1125538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5508625" y="981075"/>
            <a:ext cx="26638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1 خوابه:6 واحد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2 خوابه</a:t>
            </a:r>
            <a:r>
              <a:rPr lang="en-US" altLang="en-US">
                <a:cs typeface="B Lotus" pitchFamily="2" charset="-78"/>
              </a:rPr>
              <a:t>1 </a:t>
            </a:r>
            <a:r>
              <a:rPr lang="fa-IR" altLang="en-US">
                <a:cs typeface="B Lotus" pitchFamily="2" charset="-78"/>
              </a:rPr>
              <a:t> </a:t>
            </a:r>
            <a:r>
              <a:rPr lang="en-US" altLang="en-US">
                <a:cs typeface="B Lotus" pitchFamily="2" charset="-78"/>
              </a:rPr>
              <a:t>T_</a:t>
            </a:r>
            <a:r>
              <a:rPr lang="fa-IR" altLang="en-US">
                <a:cs typeface="B Lotus" pitchFamily="2" charset="-78"/>
              </a:rPr>
              <a:t>:2واحد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2 خوابه</a:t>
            </a:r>
            <a:r>
              <a:rPr lang="en-US" altLang="en-US">
                <a:cs typeface="B Lotus" pitchFamily="2" charset="-78"/>
              </a:rPr>
              <a:t>T_2 </a:t>
            </a:r>
            <a:r>
              <a:rPr lang="fa-IR" altLang="en-US">
                <a:cs typeface="B Lotus" pitchFamily="2" charset="-78"/>
              </a:rPr>
              <a:t>:6واحد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3خوابه دوبلکس </a:t>
            </a:r>
            <a:r>
              <a:rPr lang="en-US" altLang="en-US">
                <a:cs typeface="B Lotus" pitchFamily="2" charset="-78"/>
              </a:rPr>
              <a:t>:T_1</a:t>
            </a:r>
            <a:r>
              <a:rPr lang="fa-IR" altLang="en-US">
                <a:cs typeface="B Lotus" pitchFamily="2" charset="-78"/>
              </a:rPr>
              <a:t>4 واحد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3خوابه  دوبلکس </a:t>
            </a:r>
            <a:r>
              <a:rPr lang="en-US" altLang="en-US">
                <a:cs typeface="B Lotus" pitchFamily="2" charset="-78"/>
              </a:rPr>
              <a:t>:T_2</a:t>
            </a:r>
            <a:r>
              <a:rPr lang="fa-IR" altLang="en-US">
                <a:cs typeface="B Lotus" pitchFamily="2" charset="-78"/>
              </a:rPr>
              <a:t>4واحد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>
              <a:cs typeface="B Lotus" pitchFamily="2" charset="-78"/>
            </a:endParaRPr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8316913" y="1557338"/>
            <a:ext cx="287337" cy="0"/>
          </a:xfrm>
          <a:prstGeom prst="line">
            <a:avLst/>
          </a:prstGeom>
          <a:noFill/>
          <a:ln w="76200">
            <a:solidFill>
              <a:srgbClr val="13871E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>
            <a:off x="8316913" y="2060575"/>
            <a:ext cx="287337" cy="0"/>
          </a:xfrm>
          <a:prstGeom prst="line">
            <a:avLst/>
          </a:prstGeom>
          <a:noFill/>
          <a:ln w="76200">
            <a:solidFill>
              <a:srgbClr val="801A8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8316913" y="2420938"/>
            <a:ext cx="287337" cy="0"/>
          </a:xfrm>
          <a:prstGeom prst="line">
            <a:avLst/>
          </a:prstGeom>
          <a:noFill/>
          <a:ln w="76200">
            <a:solidFill>
              <a:srgbClr val="FF19BD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8388350" y="2924175"/>
            <a:ext cx="287338" cy="0"/>
          </a:xfrm>
          <a:prstGeom prst="line">
            <a:avLst/>
          </a:prstGeom>
          <a:noFill/>
          <a:ln w="76200">
            <a:solidFill>
              <a:srgbClr val="170E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pic>
        <p:nvPicPr>
          <p:cNvPr id="72722" name="Picture 18" descr="13454_image_6_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2233612" cy="208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Line 19"/>
          <p:cNvSpPr>
            <a:spLocks noChangeShapeType="1"/>
          </p:cNvSpPr>
          <p:nvPr/>
        </p:nvSpPr>
        <p:spPr bwMode="auto">
          <a:xfrm flipV="1">
            <a:off x="4643438" y="443706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>
            <a:off x="4643438" y="4437063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 flipH="1" flipV="1">
            <a:off x="5003800" y="4076700"/>
            <a:ext cx="144463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1" name="Line 22"/>
          <p:cNvSpPr>
            <a:spLocks noChangeShapeType="1"/>
          </p:cNvSpPr>
          <p:nvPr/>
        </p:nvSpPr>
        <p:spPr bwMode="auto">
          <a:xfrm flipV="1">
            <a:off x="5003800" y="3933825"/>
            <a:ext cx="7921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 flipH="1">
            <a:off x="4643438" y="5084763"/>
            <a:ext cx="165735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5795963" y="3933825"/>
            <a:ext cx="144462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4" name="Line 26"/>
          <p:cNvSpPr>
            <a:spLocks noChangeShapeType="1"/>
          </p:cNvSpPr>
          <p:nvPr/>
        </p:nvSpPr>
        <p:spPr bwMode="auto">
          <a:xfrm flipV="1">
            <a:off x="5940425" y="4365625"/>
            <a:ext cx="431800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5" name="Line 27"/>
          <p:cNvSpPr>
            <a:spLocks noChangeShapeType="1"/>
          </p:cNvSpPr>
          <p:nvPr/>
        </p:nvSpPr>
        <p:spPr bwMode="auto">
          <a:xfrm flipH="1">
            <a:off x="6300788" y="4365625"/>
            <a:ext cx="71437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6" name="Line 30"/>
          <p:cNvSpPr>
            <a:spLocks noChangeShapeType="1"/>
          </p:cNvSpPr>
          <p:nvPr/>
        </p:nvSpPr>
        <p:spPr bwMode="auto">
          <a:xfrm flipV="1">
            <a:off x="4643438" y="5157788"/>
            <a:ext cx="1657350" cy="714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7" name="Line 31"/>
          <p:cNvSpPr>
            <a:spLocks noChangeShapeType="1"/>
          </p:cNvSpPr>
          <p:nvPr/>
        </p:nvSpPr>
        <p:spPr bwMode="auto">
          <a:xfrm flipV="1">
            <a:off x="6300788" y="4365625"/>
            <a:ext cx="142875" cy="792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8" name="Line 32"/>
          <p:cNvSpPr>
            <a:spLocks noChangeShapeType="1"/>
          </p:cNvSpPr>
          <p:nvPr/>
        </p:nvSpPr>
        <p:spPr bwMode="auto">
          <a:xfrm>
            <a:off x="6443663" y="4365625"/>
            <a:ext cx="1444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09" name="Line 33"/>
          <p:cNvSpPr>
            <a:spLocks noChangeShapeType="1"/>
          </p:cNvSpPr>
          <p:nvPr/>
        </p:nvSpPr>
        <p:spPr bwMode="auto">
          <a:xfrm>
            <a:off x="6588125" y="4365625"/>
            <a:ext cx="71438" cy="1439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0" name="Line 34"/>
          <p:cNvSpPr>
            <a:spLocks noChangeShapeType="1"/>
          </p:cNvSpPr>
          <p:nvPr/>
        </p:nvSpPr>
        <p:spPr bwMode="auto">
          <a:xfrm flipH="1">
            <a:off x="4643438" y="5805488"/>
            <a:ext cx="2016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1" name="Line 35"/>
          <p:cNvSpPr>
            <a:spLocks noChangeShapeType="1"/>
          </p:cNvSpPr>
          <p:nvPr/>
        </p:nvSpPr>
        <p:spPr bwMode="auto">
          <a:xfrm flipV="1">
            <a:off x="4643438" y="5229225"/>
            <a:ext cx="0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2" name="Line 36"/>
          <p:cNvSpPr>
            <a:spLocks noChangeShapeType="1"/>
          </p:cNvSpPr>
          <p:nvPr/>
        </p:nvSpPr>
        <p:spPr bwMode="auto">
          <a:xfrm flipH="1">
            <a:off x="4932363" y="4292600"/>
            <a:ext cx="144462" cy="73025"/>
          </a:xfrm>
          <a:prstGeom prst="line">
            <a:avLst/>
          </a:prstGeom>
          <a:noFill/>
          <a:ln w="38100">
            <a:solidFill>
              <a:srgbClr val="170E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3" name="Line 37"/>
          <p:cNvSpPr>
            <a:spLocks noChangeShapeType="1"/>
          </p:cNvSpPr>
          <p:nvPr/>
        </p:nvSpPr>
        <p:spPr bwMode="auto">
          <a:xfrm flipH="1" flipV="1">
            <a:off x="4859338" y="3933825"/>
            <a:ext cx="73025" cy="431800"/>
          </a:xfrm>
          <a:prstGeom prst="line">
            <a:avLst/>
          </a:prstGeom>
          <a:noFill/>
          <a:ln w="38100">
            <a:solidFill>
              <a:srgbClr val="170E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4" name="Line 38"/>
          <p:cNvSpPr>
            <a:spLocks noChangeShapeType="1"/>
          </p:cNvSpPr>
          <p:nvPr/>
        </p:nvSpPr>
        <p:spPr bwMode="auto">
          <a:xfrm flipV="1">
            <a:off x="4859338" y="3789363"/>
            <a:ext cx="720725" cy="144462"/>
          </a:xfrm>
          <a:prstGeom prst="line">
            <a:avLst/>
          </a:prstGeom>
          <a:noFill/>
          <a:ln w="38100">
            <a:solidFill>
              <a:srgbClr val="170E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5" name="Line 39"/>
          <p:cNvSpPr>
            <a:spLocks noChangeShapeType="1"/>
          </p:cNvSpPr>
          <p:nvPr/>
        </p:nvSpPr>
        <p:spPr bwMode="auto">
          <a:xfrm>
            <a:off x="5580063" y="3789363"/>
            <a:ext cx="71437" cy="144462"/>
          </a:xfrm>
          <a:prstGeom prst="line">
            <a:avLst/>
          </a:prstGeom>
          <a:noFill/>
          <a:ln w="38100">
            <a:solidFill>
              <a:srgbClr val="170E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416" name="Text Box 40"/>
          <p:cNvSpPr txBox="1">
            <a:spLocks noChangeArrowheads="1"/>
          </p:cNvSpPr>
          <p:nvPr/>
        </p:nvSpPr>
        <p:spPr bwMode="auto">
          <a:xfrm>
            <a:off x="7164388" y="3716338"/>
            <a:ext cx="1439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فضای عمومی و خصوصی خانه تقریبا مساحت مساوی را اشغال کرده است.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6417" name="Oval 41"/>
          <p:cNvSpPr>
            <a:spLocks noChangeArrowheads="1"/>
          </p:cNvSpPr>
          <p:nvPr/>
        </p:nvSpPr>
        <p:spPr bwMode="auto">
          <a:xfrm>
            <a:off x="8604250" y="3789363"/>
            <a:ext cx="215900" cy="1444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Bo01%20Tango%20Housi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744912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00563" y="549275"/>
            <a:ext cx="43211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یکی از پیشرفته ترین آثار معماری تکنولوزیک سالهای اخیر در اروپا پروزه تانگو در مالمو سوئد است.</a:t>
            </a:r>
          </a:p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در سال 2001 مور مامور به ساخت این بنا شد.اسپانسر آن دولت و سرمایه گذاران خصوصی است. </a:t>
            </a:r>
          </a:p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هدف آنها از ساخت این خانه ها :</a:t>
            </a:r>
          </a:p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fa-IR" altLang="en-US" sz="2400">
                <a:cs typeface="B Lotus" pitchFamily="2" charset="-78"/>
              </a:rPr>
              <a:t>ایجاد خانه های تکنولوزیک</a:t>
            </a:r>
          </a:p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fa-IR" altLang="en-US" sz="2400">
                <a:cs typeface="B Lotus" pitchFamily="2" charset="-78"/>
              </a:rPr>
              <a:t>ارزان قیمت</a:t>
            </a:r>
          </a:p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fa-IR" altLang="en-US" sz="2400">
                <a:cs typeface="B Lotus" pitchFamily="2" charset="-78"/>
              </a:rPr>
              <a:t>یکپارچه با ظاهری مجزا</a:t>
            </a:r>
          </a:p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 </a:t>
            </a:r>
            <a:endParaRPr lang="en-US" altLang="en-US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Bo01%20Tango%20Housi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382962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03800" y="476250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cs typeface="B Lotus" pitchFamily="2" charset="-78"/>
              </a:rPr>
              <a:t>موقعیت بنا</a:t>
            </a:r>
            <a:endParaRPr lang="en-US" altLang="en-US" sz="3200">
              <a:cs typeface="B Lotus" pitchFamily="2" charset="-78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331913" y="14843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رودخانه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-649288" y="4221163"/>
            <a:ext cx="1296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خیابان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اصلی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>
            <a:off x="6659563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4211638" y="35004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خیابان فرعی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2195513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endParaRPr lang="en-US" altLang="en-US">
              <a:cs typeface="B Lotus" pitchFamily="2" charset="-78"/>
            </a:endParaRPr>
          </a:p>
        </p:txBody>
      </p:sp>
      <p:sp>
        <p:nvSpPr>
          <p:cNvPr id="7177" name="Text Box 22"/>
          <p:cNvSpPr txBox="1">
            <a:spLocks noChangeArrowheads="1"/>
          </p:cNvSpPr>
          <p:nvPr/>
        </p:nvSpPr>
        <p:spPr bwMode="auto">
          <a:xfrm>
            <a:off x="179388" y="15573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خیابان فرعی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auto">
          <a:xfrm>
            <a:off x="468313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ورودی اصلی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H="1" flipV="1">
            <a:off x="1258888" y="1916113"/>
            <a:ext cx="649287" cy="129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2627313" y="1773238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1" name="Line 32"/>
          <p:cNvSpPr>
            <a:spLocks noChangeShapeType="1"/>
          </p:cNvSpPr>
          <p:nvPr/>
        </p:nvSpPr>
        <p:spPr bwMode="auto">
          <a:xfrm flipV="1">
            <a:off x="3635375" y="3789363"/>
            <a:ext cx="64928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2" name="Line 33"/>
          <p:cNvSpPr>
            <a:spLocks noChangeShapeType="1"/>
          </p:cNvSpPr>
          <p:nvPr/>
        </p:nvSpPr>
        <p:spPr bwMode="auto">
          <a:xfrm>
            <a:off x="1619250" y="494188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3" name="Line 34"/>
          <p:cNvSpPr>
            <a:spLocks noChangeShapeType="1"/>
          </p:cNvSpPr>
          <p:nvPr/>
        </p:nvSpPr>
        <p:spPr bwMode="auto">
          <a:xfrm flipH="1">
            <a:off x="539750" y="4581525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pic>
        <p:nvPicPr>
          <p:cNvPr id="63523" name="Picture 35" descr="Picture 013sdf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889375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Line 36"/>
          <p:cNvSpPr>
            <a:spLocks noChangeShapeType="1"/>
          </p:cNvSpPr>
          <p:nvPr/>
        </p:nvSpPr>
        <p:spPr bwMode="auto">
          <a:xfrm flipH="1" flipV="1">
            <a:off x="4643438" y="1844675"/>
            <a:ext cx="720725" cy="1871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6" name="Text Box 37"/>
          <p:cNvSpPr txBox="1">
            <a:spLocks noChangeArrowheads="1"/>
          </p:cNvSpPr>
          <p:nvPr/>
        </p:nvSpPr>
        <p:spPr bwMode="auto">
          <a:xfrm>
            <a:off x="3492500" y="141287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000">
                <a:cs typeface="B Lotus" pitchFamily="2" charset="-78"/>
              </a:rPr>
              <a:t>ورودی اصلی</a:t>
            </a:r>
            <a:endParaRPr lang="en-US" altLang="en-US" sz="2000">
              <a:cs typeface="B Lotus" pitchFamily="2" charset="-78"/>
            </a:endParaRPr>
          </a:p>
        </p:txBody>
      </p:sp>
      <p:sp>
        <p:nvSpPr>
          <p:cNvPr id="7187" name="Line 38"/>
          <p:cNvSpPr>
            <a:spLocks noChangeShapeType="1"/>
          </p:cNvSpPr>
          <p:nvPr/>
        </p:nvSpPr>
        <p:spPr bwMode="auto">
          <a:xfrm>
            <a:off x="5940425" y="3068638"/>
            <a:ext cx="3603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8" name="Line 39"/>
          <p:cNvSpPr>
            <a:spLocks noChangeShapeType="1"/>
          </p:cNvSpPr>
          <p:nvPr/>
        </p:nvSpPr>
        <p:spPr bwMode="auto">
          <a:xfrm flipH="1">
            <a:off x="7235825" y="3141663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89" name="Line 40"/>
          <p:cNvSpPr>
            <a:spLocks noChangeShapeType="1"/>
          </p:cNvSpPr>
          <p:nvPr/>
        </p:nvSpPr>
        <p:spPr bwMode="auto">
          <a:xfrm>
            <a:off x="7308850" y="4076700"/>
            <a:ext cx="792163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90" name="Line 41"/>
          <p:cNvSpPr>
            <a:spLocks noChangeShapeType="1"/>
          </p:cNvSpPr>
          <p:nvPr/>
        </p:nvSpPr>
        <p:spPr bwMode="auto">
          <a:xfrm flipH="1">
            <a:off x="5867400" y="4076700"/>
            <a:ext cx="288925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91" name="Line 42"/>
          <p:cNvSpPr>
            <a:spLocks noChangeShapeType="1"/>
          </p:cNvSpPr>
          <p:nvPr/>
        </p:nvSpPr>
        <p:spPr bwMode="auto">
          <a:xfrm>
            <a:off x="5508625" y="3716338"/>
            <a:ext cx="576263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92" name="Line 43"/>
          <p:cNvSpPr>
            <a:spLocks noChangeShapeType="1"/>
          </p:cNvSpPr>
          <p:nvPr/>
        </p:nvSpPr>
        <p:spPr bwMode="auto">
          <a:xfrm flipH="1">
            <a:off x="8172450" y="5661025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193" name="Text Box 44"/>
          <p:cNvSpPr txBox="1">
            <a:spLocks noChangeArrowheads="1"/>
          </p:cNvSpPr>
          <p:nvPr/>
        </p:nvSpPr>
        <p:spPr bwMode="auto">
          <a:xfrm>
            <a:off x="5292725" y="544512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ورودی های فرعی</a:t>
            </a:r>
            <a:endParaRPr lang="en-US" altLang="en-US" sz="2400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P1070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4248150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P10701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3463"/>
            <a:ext cx="4321175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3492500" y="4797425"/>
            <a:ext cx="647700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4140200" y="5084763"/>
            <a:ext cx="2232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372225" y="4941888"/>
            <a:ext cx="1800225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Tango Housing</a:t>
            </a:r>
          </a:p>
        </p:txBody>
      </p:sp>
      <p:sp>
        <p:nvSpPr>
          <p:cNvPr id="8199" name="Oval 10"/>
          <p:cNvSpPr>
            <a:spLocks noChangeArrowheads="1"/>
          </p:cNvSpPr>
          <p:nvPr/>
        </p:nvSpPr>
        <p:spPr bwMode="auto">
          <a:xfrm>
            <a:off x="3635375" y="1844675"/>
            <a:ext cx="360363" cy="3603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3995738" y="2060575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1871662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Tango Housing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12047_image_3_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2305050" cy="20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Bo01%20Tango%20Housin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2908300" cy="173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Bo01%20Tango%20Housing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36004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843213" y="47625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3200">
                <a:cs typeface="B Lotus" pitchFamily="2" charset="-78"/>
              </a:rPr>
              <a:t>تضاد شدید نمای داخل و خارج</a:t>
            </a:r>
            <a:endParaRPr lang="en-US" altLang="en-US" sz="3200">
              <a:cs typeface="B Lotus" pitchFamily="2" charset="-78"/>
            </a:endParaRPr>
          </a:p>
        </p:txBody>
      </p:sp>
      <p:sp>
        <p:nvSpPr>
          <p:cNvPr id="9222" name="Oval 10"/>
          <p:cNvSpPr>
            <a:spLocks noChangeArrowheads="1"/>
          </p:cNvSpPr>
          <p:nvPr/>
        </p:nvSpPr>
        <p:spPr bwMode="auto">
          <a:xfrm>
            <a:off x="8675688" y="692150"/>
            <a:ext cx="1444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5148263" y="4652963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سطوح مشبک و هشت باکس شیشه ای رنگی پیرامون حیاط مرکزی در حال رقصند که بی ارتباط با اسم این مجتمع_تانگو_نمی باشد. 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468313" y="4581525"/>
            <a:ext cx="2879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نمای ساده سفید تخت و نا متقارن خارجی با ایجاد باکس های شیشه ای در مرکز و کنج های نمای اصلی در طبقات سوم و چهارم سعی در جهت ایجاد هماهنگی بین نمای داخل و خارج کرده است.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276600" y="46529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8243888" y="47244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Bo01%20Tango%20Housing1rrrrrr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3744913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5651500" y="404813"/>
            <a:ext cx="30241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قرار دادن فضای نشیمن در جبهه داخلی بنا و اتاق خوابها در نمای اصلی و رو به رودخانه نشاندهنده این است که فضای خصوصی خانه از نظر اعتبار مکانی ارجحتر بر فضای عمومی خانه است.</a:t>
            </a:r>
            <a:endParaRPr lang="en-US" altLang="en-US" sz="2400">
              <a:cs typeface="B Lotus" pitchFamily="2" charset="-78"/>
            </a:endParaRPr>
          </a:p>
        </p:txBody>
      </p:sp>
      <p:sp>
        <p:nvSpPr>
          <p:cNvPr id="10244" name="Line 15"/>
          <p:cNvSpPr>
            <a:spLocks noChangeShapeType="1"/>
          </p:cNvSpPr>
          <p:nvPr/>
        </p:nvSpPr>
        <p:spPr bwMode="auto">
          <a:xfrm>
            <a:off x="5508625" y="4292600"/>
            <a:ext cx="0" cy="1873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pic>
        <p:nvPicPr>
          <p:cNvPr id="65564" name="Picture 28" descr="13454_image_6_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024187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Line 29"/>
          <p:cNvSpPr>
            <a:spLocks noChangeShapeType="1"/>
          </p:cNvSpPr>
          <p:nvPr/>
        </p:nvSpPr>
        <p:spPr bwMode="auto">
          <a:xfrm>
            <a:off x="5219700" y="5397500"/>
            <a:ext cx="21605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47" name="Line 30"/>
          <p:cNvSpPr>
            <a:spLocks noChangeShapeType="1"/>
          </p:cNvSpPr>
          <p:nvPr/>
        </p:nvSpPr>
        <p:spPr bwMode="auto">
          <a:xfrm flipH="1" flipV="1">
            <a:off x="7091363" y="4462463"/>
            <a:ext cx="288925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48" name="Line 31"/>
          <p:cNvSpPr>
            <a:spLocks noChangeShapeType="1"/>
          </p:cNvSpPr>
          <p:nvPr/>
        </p:nvSpPr>
        <p:spPr bwMode="auto">
          <a:xfrm flipV="1">
            <a:off x="7091363" y="4389438"/>
            <a:ext cx="865187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49" name="Line 32"/>
          <p:cNvSpPr>
            <a:spLocks noChangeShapeType="1"/>
          </p:cNvSpPr>
          <p:nvPr/>
        </p:nvSpPr>
        <p:spPr bwMode="auto">
          <a:xfrm>
            <a:off x="7956550" y="4389438"/>
            <a:ext cx="0" cy="1873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0" name="Line 33"/>
          <p:cNvSpPr>
            <a:spLocks noChangeShapeType="1"/>
          </p:cNvSpPr>
          <p:nvPr/>
        </p:nvSpPr>
        <p:spPr bwMode="auto">
          <a:xfrm flipH="1">
            <a:off x="5219700" y="6262688"/>
            <a:ext cx="27368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1" name="Line 34"/>
          <p:cNvSpPr>
            <a:spLocks noChangeShapeType="1"/>
          </p:cNvSpPr>
          <p:nvPr/>
        </p:nvSpPr>
        <p:spPr bwMode="auto">
          <a:xfrm flipV="1">
            <a:off x="5219700" y="5397500"/>
            <a:ext cx="0" cy="865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2" name="Line 35"/>
          <p:cNvSpPr>
            <a:spLocks noChangeShapeType="1"/>
          </p:cNvSpPr>
          <p:nvPr/>
        </p:nvSpPr>
        <p:spPr bwMode="auto">
          <a:xfrm flipV="1">
            <a:off x="5219700" y="4462463"/>
            <a:ext cx="0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3" name="Line 36"/>
          <p:cNvSpPr>
            <a:spLocks noChangeShapeType="1"/>
          </p:cNvSpPr>
          <p:nvPr/>
        </p:nvSpPr>
        <p:spPr bwMode="auto">
          <a:xfrm>
            <a:off x="5219700" y="44624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4" name="Line 37"/>
          <p:cNvSpPr>
            <a:spLocks noChangeShapeType="1"/>
          </p:cNvSpPr>
          <p:nvPr/>
        </p:nvSpPr>
        <p:spPr bwMode="auto">
          <a:xfrm flipH="1" flipV="1">
            <a:off x="5795963" y="4102100"/>
            <a:ext cx="144462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5" name="Line 38"/>
          <p:cNvSpPr>
            <a:spLocks noChangeShapeType="1"/>
          </p:cNvSpPr>
          <p:nvPr/>
        </p:nvSpPr>
        <p:spPr bwMode="auto">
          <a:xfrm flipV="1">
            <a:off x="5795963" y="3886200"/>
            <a:ext cx="107950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6" name="Line 39"/>
          <p:cNvSpPr>
            <a:spLocks noChangeShapeType="1"/>
          </p:cNvSpPr>
          <p:nvPr/>
        </p:nvSpPr>
        <p:spPr bwMode="auto">
          <a:xfrm>
            <a:off x="6875463" y="3886200"/>
            <a:ext cx="2159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257" name="Text Box 40"/>
          <p:cNvSpPr txBox="1">
            <a:spLocks noChangeArrowheads="1"/>
          </p:cNvSpPr>
          <p:nvPr/>
        </p:nvSpPr>
        <p:spPr bwMode="auto">
          <a:xfrm>
            <a:off x="5364163" y="3141663"/>
            <a:ext cx="2087562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جبهه داخلی (فرعی)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0258" name="Text Box 41"/>
          <p:cNvSpPr txBox="1">
            <a:spLocks noChangeArrowheads="1"/>
          </p:cNvSpPr>
          <p:nvPr/>
        </p:nvSpPr>
        <p:spPr bwMode="auto">
          <a:xfrm>
            <a:off x="5580063" y="6308725"/>
            <a:ext cx="2016125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جبهه خارجی(اصلی)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0259" name="Text Box 42"/>
          <p:cNvSpPr txBox="1">
            <a:spLocks noChangeArrowheads="1"/>
          </p:cNvSpPr>
          <p:nvPr/>
        </p:nvSpPr>
        <p:spPr bwMode="auto">
          <a:xfrm>
            <a:off x="5940425" y="4533900"/>
            <a:ext cx="93503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solidFill>
                  <a:schemeClr val="tx2"/>
                </a:solidFill>
                <a:cs typeface="B Lotus" pitchFamily="2" charset="-78"/>
              </a:rPr>
              <a:t>نشیمن</a:t>
            </a:r>
            <a:endParaRPr lang="en-US" altLang="en-US">
              <a:solidFill>
                <a:schemeClr val="tx2"/>
              </a:solidFill>
              <a:cs typeface="B Lotus" pitchFamily="2" charset="-78"/>
            </a:endParaRPr>
          </a:p>
        </p:txBody>
      </p:sp>
      <p:sp>
        <p:nvSpPr>
          <p:cNvPr id="10260" name="Text Box 43"/>
          <p:cNvSpPr txBox="1">
            <a:spLocks noChangeArrowheads="1"/>
          </p:cNvSpPr>
          <p:nvPr/>
        </p:nvSpPr>
        <p:spPr bwMode="auto">
          <a:xfrm>
            <a:off x="5724525" y="5613400"/>
            <a:ext cx="1223963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solidFill>
                  <a:schemeClr val="tx2"/>
                </a:solidFill>
                <a:cs typeface="B Lotus" pitchFamily="2" charset="-78"/>
              </a:rPr>
              <a:t>اتاق خوابها</a:t>
            </a:r>
            <a:endParaRPr lang="en-US" altLang="en-US">
              <a:solidFill>
                <a:schemeClr val="tx2"/>
              </a:solidFill>
              <a:cs typeface="B Lotus" pitchFamily="2" charset="-78"/>
            </a:endParaRPr>
          </a:p>
        </p:txBody>
      </p:sp>
      <p:pic>
        <p:nvPicPr>
          <p:cNvPr id="65580" name="Picture 44" descr="Bo01%20Tango%20Housing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4538"/>
            <a:ext cx="2908300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Bo01%20Tango%20Housi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3671887" cy="3097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732588" y="188913"/>
            <a:ext cx="208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4000">
                <a:cs typeface="B Lotus" pitchFamily="2" charset="-78"/>
              </a:rPr>
              <a:t>همسایگی</a:t>
            </a:r>
            <a:endParaRPr lang="en-US" altLang="en-US" sz="4000">
              <a:cs typeface="B Lotus" pitchFamily="2" charset="-78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84888" y="1916113"/>
            <a:ext cx="2665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1</a:t>
            </a:r>
            <a:r>
              <a:rPr lang="fa-IR" altLang="en-US">
                <a:cs typeface="B Lotus" pitchFamily="2" charset="-78"/>
              </a:rPr>
              <a:t> . قرار دادن یک حیاط مرکزی در وسط مجموعه و رسیدن تمام ورودی ها (اصلی.فرعی)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443663" y="1052513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درین مجموعه عناصر زیادی بر صمیمیت فضا می افزاید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227763" y="3357563"/>
            <a:ext cx="25923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 </a:t>
            </a:r>
            <a:r>
              <a:rPr lang="fa-IR" altLang="en-US" sz="2400">
                <a:cs typeface="B Lotus" pitchFamily="2" charset="-78"/>
              </a:rPr>
              <a:t>2</a:t>
            </a:r>
            <a:r>
              <a:rPr lang="fa-IR" altLang="en-US">
                <a:cs typeface="B Lotus" pitchFamily="2" charset="-78"/>
              </a:rPr>
              <a:t>. باکس های تمام شیشه ای به عنوان فضای نشیمن به گونه ای قرار گرفته اند که همگی به هم دید دارند.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6227763" y="4652963"/>
            <a:ext cx="252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3</a:t>
            </a:r>
            <a:r>
              <a:rPr lang="fa-IR" altLang="en-US">
                <a:cs typeface="B Lotus" pitchFamily="2" charset="-78"/>
              </a:rPr>
              <a:t> . قرار دادن تراس هایی جلوی فضای نشیمن هر طبقه به طوری که به همدیگر اشراف دارند.</a:t>
            </a:r>
            <a:endParaRPr lang="en-US" altLang="en-US">
              <a:cs typeface="B Lotus" pitchFamily="2" charset="-78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916238" y="3789363"/>
            <a:ext cx="2951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4</a:t>
            </a:r>
            <a:r>
              <a:rPr lang="fa-IR" altLang="en-US">
                <a:cs typeface="B Lotus" pitchFamily="2" charset="-78"/>
              </a:rPr>
              <a:t> . تامین روشنایی حیاط مرکزی در شب توسط نوری که از باکس شیشه ای هر واحد</a:t>
            </a:r>
            <a:endParaRPr lang="en-US" altLang="en-US">
              <a:cs typeface="B Lotus" pitchFamily="2" charset="-78"/>
            </a:endParaRPr>
          </a:p>
        </p:txBody>
      </p:sp>
      <p:pic>
        <p:nvPicPr>
          <p:cNvPr id="70668" name="Picture 12" descr="Bo01%20Tango%20Housin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603500" cy="293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o01%20Tango%20Housin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3313112" cy="258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64163" y="333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سقف مجموعه:</a:t>
            </a:r>
            <a:endParaRPr lang="en-US" altLang="en-US" sz="2400">
              <a:cs typeface="B Lotus" pitchFamily="2" charset="-78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27368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در این پروزه صفحات خورشیدی در بالای برجکهای رنگی قرار گرفته .که انرزی بلوک را تامین میکند.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برخی از بامها پوشیده از چمن می باشدکه هم باعث پاکسازی هوا می شود . هم ما نند لایه ای از نفوذ بارانهای شدید جلوگیری می کند.</a:t>
            </a:r>
            <a:endParaRPr lang="en-US" altLang="en-US">
              <a:cs typeface="B Lotus" pitchFamily="2" charset="-78"/>
            </a:endParaRPr>
          </a:p>
        </p:txBody>
      </p:sp>
      <p:pic>
        <p:nvPicPr>
          <p:cNvPr id="71687" name="Picture 7" descr="Picture 005fgsf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3600450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219700" y="4149725"/>
            <a:ext cx="35290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دیوارهای مجموعه: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دیوارهای جدا کننده ی فضای داخلی مجموعه همگی هوشمند می باشند به طوری که قابل جابجاییند.</a:t>
            </a:r>
            <a:endParaRPr lang="en-US" altLang="en-US">
              <a:cs typeface="B Lotus" pitchFamily="2" charset="-7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Bo01%20Tango%20Housi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2951163" cy="345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 sz="2400">
                <a:cs typeface="B Lotus" pitchFamily="2" charset="-78"/>
              </a:rPr>
              <a:t>پنجره های فضای نشیمن:</a:t>
            </a:r>
            <a:endParaRPr lang="en-US" altLang="en-US" sz="2400">
              <a:cs typeface="B Lotus" pitchFamily="2" charset="-78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5292725" y="1052513"/>
            <a:ext cx="31670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پنجره های این مجموعه تماما 3 جداره بوده و فضای بین آنها با گاز آرگون پر شده است.</a:t>
            </a:r>
          </a:p>
          <a:p>
            <a:pPr algn="r" rtl="1" eaLnBrk="1" hangingPunct="1">
              <a:spcBef>
                <a:spcPct val="50000"/>
              </a:spcBef>
            </a:pPr>
            <a:endParaRPr lang="fa-IR" altLang="en-US">
              <a:cs typeface="B Lotus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endParaRPr lang="fa-IR" altLang="en-US">
              <a:cs typeface="B Lotus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>
                <a:cs typeface="B Lotus" pitchFamily="2" charset="-78"/>
              </a:rPr>
              <a:t>این پنجره های وسیع علاوه بر اینکه در طول روز نشیمنی روشن را فراهم میکند گازهای درون آن گرمای طول روز را جمع کرده و در طول شب به فضا پس می دهد.بدین صورت ساختمانی اکولوزیک پدید آمده است. </a:t>
            </a:r>
            <a:endParaRPr lang="en-US" altLang="en-US">
              <a:cs typeface="B Lotus" pitchFamily="2" charset="-78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519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3720266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کامپیوتر پارسیان</dc:creator>
  <cp:lastModifiedBy>کامپیوتر پارسیان</cp:lastModifiedBy>
  <cp:revision>1</cp:revision>
  <dcterms:created xsi:type="dcterms:W3CDTF">2015-04-18T12:56:36Z</dcterms:created>
  <dcterms:modified xsi:type="dcterms:W3CDTF">2015-04-18T12:59:30Z</dcterms:modified>
</cp:coreProperties>
</file>