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59" r:id="rId1"/>
  </p:sldMasterIdLst>
  <p:notesMasterIdLst>
    <p:notesMasterId r:id="rId35"/>
  </p:notesMasterIdLst>
  <p:sldIdLst>
    <p:sldId id="345" r:id="rId2"/>
    <p:sldId id="344" r:id="rId3"/>
    <p:sldId id="346" r:id="rId4"/>
    <p:sldId id="348" r:id="rId5"/>
    <p:sldId id="349" r:id="rId6"/>
    <p:sldId id="333" r:id="rId7"/>
    <p:sldId id="336" r:id="rId8"/>
    <p:sldId id="337" r:id="rId9"/>
    <p:sldId id="334" r:id="rId10"/>
    <p:sldId id="338" r:id="rId11"/>
    <p:sldId id="339" r:id="rId12"/>
    <p:sldId id="340" r:id="rId13"/>
    <p:sldId id="350" r:id="rId14"/>
    <p:sldId id="342" r:id="rId15"/>
    <p:sldId id="343" r:id="rId16"/>
    <p:sldId id="351" r:id="rId17"/>
    <p:sldId id="352" r:id="rId18"/>
    <p:sldId id="256" r:id="rId19"/>
    <p:sldId id="257" r:id="rId20"/>
    <p:sldId id="258" r:id="rId21"/>
    <p:sldId id="259" r:id="rId22"/>
    <p:sldId id="261" r:id="rId23"/>
    <p:sldId id="290" r:id="rId24"/>
    <p:sldId id="335" r:id="rId25"/>
    <p:sldId id="262" r:id="rId26"/>
    <p:sldId id="260" r:id="rId27"/>
    <p:sldId id="263" r:id="rId28"/>
    <p:sldId id="265" r:id="rId29"/>
    <p:sldId id="266" r:id="rId30"/>
    <p:sldId id="267" r:id="rId31"/>
    <p:sldId id="275" r:id="rId32"/>
    <p:sldId id="268" r:id="rId33"/>
    <p:sldId id="347"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434" autoAdjust="0"/>
  </p:normalViewPr>
  <p:slideViewPr>
    <p:cSldViewPr>
      <p:cViewPr varScale="1">
        <p:scale>
          <a:sx n="55" d="100"/>
          <a:sy n="55" d="100"/>
        </p:scale>
        <p:origin x="422" y="3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488C52-93CC-4585-89F8-69E04FFE51D9}" type="datetimeFigureOut">
              <a:rPr lang="en-US" smtClean="0"/>
              <a:t>7/25/2016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C613E1-F68E-4FB8-9BDB-5B57B09AA9FD}" type="slidenum">
              <a:rPr lang="en-US" smtClean="0"/>
              <a:t>‹#›</a:t>
            </a:fld>
            <a:endParaRPr lang="en-US" dirty="0"/>
          </a:p>
        </p:txBody>
      </p:sp>
    </p:spTree>
    <p:extLst>
      <p:ext uri="{BB962C8B-B14F-4D97-AF65-F5344CB8AC3E}">
        <p14:creationId xmlns:p14="http://schemas.microsoft.com/office/powerpoint/2010/main" val="38583275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465F0FF-0550-4490-B3F9-C03FE06998B1}" type="datetimeFigureOut">
              <a:rPr lang="en-US" smtClean="0"/>
              <a:t>7/25/2016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C68DC6AD-DF62-47D4-B64F-268FC60DF805}" type="slidenum">
              <a:rPr lang="en-US" smtClean="0"/>
              <a:t>‹#›</a:t>
            </a:fld>
            <a:endParaRPr lang="en-US" dirty="0"/>
          </a:p>
        </p:txBody>
      </p:sp>
    </p:spTree>
    <p:extLst>
      <p:ext uri="{BB962C8B-B14F-4D97-AF65-F5344CB8AC3E}">
        <p14:creationId xmlns:p14="http://schemas.microsoft.com/office/powerpoint/2010/main" val="3906473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465F0FF-0550-4490-B3F9-C03FE06998B1}" type="datetimeFigureOut">
              <a:rPr lang="en-US" smtClean="0"/>
              <a:t>7/25/2016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68DC6AD-DF62-47D4-B64F-268FC60DF805}" type="slidenum">
              <a:rPr lang="en-US" smtClean="0"/>
              <a:t>‹#›</a:t>
            </a:fld>
            <a:endParaRPr lang="en-US" dirty="0"/>
          </a:p>
        </p:txBody>
      </p:sp>
    </p:spTree>
    <p:extLst>
      <p:ext uri="{BB962C8B-B14F-4D97-AF65-F5344CB8AC3E}">
        <p14:creationId xmlns:p14="http://schemas.microsoft.com/office/powerpoint/2010/main" val="25006224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65F0FF-0550-4490-B3F9-C03FE06998B1}" type="datetimeFigureOut">
              <a:rPr lang="en-US" smtClean="0"/>
              <a:t>7/25/2016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C68DC6AD-DF62-47D4-B64F-268FC60DF805}" type="slidenum">
              <a:rPr lang="en-US" smtClean="0"/>
              <a:t>‹#›</a:t>
            </a:fld>
            <a:endParaRPr lang="en-US" dirty="0"/>
          </a:p>
        </p:txBody>
      </p:sp>
    </p:spTree>
    <p:extLst>
      <p:ext uri="{BB962C8B-B14F-4D97-AF65-F5344CB8AC3E}">
        <p14:creationId xmlns:p14="http://schemas.microsoft.com/office/powerpoint/2010/main" val="7051531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465F0FF-0550-4490-B3F9-C03FE06998B1}" type="datetimeFigureOut">
              <a:rPr lang="en-US" smtClean="0"/>
              <a:t>7/25/2016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C68DC6AD-DF62-47D4-B64F-268FC60DF805}" type="slidenum">
              <a:rPr lang="en-US" smtClean="0"/>
              <a:t>‹#›</a:t>
            </a:fld>
            <a:endParaRPr lang="en-US" dirty="0"/>
          </a:p>
        </p:txBody>
      </p:sp>
    </p:spTree>
    <p:extLst>
      <p:ext uri="{BB962C8B-B14F-4D97-AF65-F5344CB8AC3E}">
        <p14:creationId xmlns:p14="http://schemas.microsoft.com/office/powerpoint/2010/main" val="1491264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465F0FF-0550-4490-B3F9-C03FE06998B1}" type="datetimeFigureOut">
              <a:rPr lang="en-US" smtClean="0"/>
              <a:t>7/25/2016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C68DC6AD-DF62-47D4-B64F-268FC60DF805}" type="slidenum">
              <a:rPr lang="en-US" smtClean="0"/>
              <a:t>‹#›</a:t>
            </a:fld>
            <a:endParaRPr lang="en-US" dirty="0"/>
          </a:p>
        </p:txBody>
      </p:sp>
    </p:spTree>
    <p:extLst>
      <p:ext uri="{BB962C8B-B14F-4D97-AF65-F5344CB8AC3E}">
        <p14:creationId xmlns:p14="http://schemas.microsoft.com/office/powerpoint/2010/main" val="25335890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465F0FF-0550-4490-B3F9-C03FE06998B1}" type="datetimeFigureOut">
              <a:rPr lang="en-US" smtClean="0"/>
              <a:t>7/25/2016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C68DC6AD-DF62-47D4-B64F-268FC60DF805}" type="slidenum">
              <a:rPr lang="en-US" smtClean="0"/>
              <a:t>‹#›</a:t>
            </a:fld>
            <a:endParaRPr lang="en-US" dirty="0"/>
          </a:p>
        </p:txBody>
      </p:sp>
    </p:spTree>
    <p:extLst>
      <p:ext uri="{BB962C8B-B14F-4D97-AF65-F5344CB8AC3E}">
        <p14:creationId xmlns:p14="http://schemas.microsoft.com/office/powerpoint/2010/main" val="28554524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65F0FF-0550-4490-B3F9-C03FE06998B1}" type="datetimeFigureOut">
              <a:rPr lang="en-US" smtClean="0"/>
              <a:t>7/25/2016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C68DC6AD-DF62-47D4-B64F-268FC60DF805}" type="slidenum">
              <a:rPr lang="en-US" smtClean="0"/>
              <a:t>‹#›</a:t>
            </a:fld>
            <a:endParaRPr lang="en-US" dirty="0"/>
          </a:p>
        </p:txBody>
      </p:sp>
    </p:spTree>
    <p:extLst>
      <p:ext uri="{BB962C8B-B14F-4D97-AF65-F5344CB8AC3E}">
        <p14:creationId xmlns:p14="http://schemas.microsoft.com/office/powerpoint/2010/main" val="22474154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65F0FF-0550-4490-B3F9-C03FE06998B1}" type="datetimeFigureOut">
              <a:rPr lang="en-US" smtClean="0"/>
              <a:t>7/25/2016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C68DC6AD-DF62-47D4-B64F-268FC60DF805}" type="slidenum">
              <a:rPr lang="en-US" smtClean="0"/>
              <a:t>‹#›</a:t>
            </a:fld>
            <a:endParaRPr lang="en-US" dirty="0"/>
          </a:p>
        </p:txBody>
      </p:sp>
    </p:spTree>
    <p:extLst>
      <p:ext uri="{BB962C8B-B14F-4D97-AF65-F5344CB8AC3E}">
        <p14:creationId xmlns:p14="http://schemas.microsoft.com/office/powerpoint/2010/main" val="38802682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65F0FF-0550-4490-B3F9-C03FE06998B1}" type="datetimeFigureOut">
              <a:rPr lang="en-US" smtClean="0"/>
              <a:t>7/25/2016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68DC6AD-DF62-47D4-B64F-268FC60DF805}" type="slidenum">
              <a:rPr lang="en-US" smtClean="0"/>
              <a:t>‹#›</a:t>
            </a:fld>
            <a:endParaRPr lang="en-US" dirty="0"/>
          </a:p>
        </p:txBody>
      </p:sp>
    </p:spTree>
    <p:extLst>
      <p:ext uri="{BB962C8B-B14F-4D97-AF65-F5344CB8AC3E}">
        <p14:creationId xmlns:p14="http://schemas.microsoft.com/office/powerpoint/2010/main" val="914264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65F0FF-0550-4490-B3F9-C03FE06998B1}" type="datetimeFigureOut">
              <a:rPr lang="en-US" smtClean="0"/>
              <a:t>7/25/2016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C68DC6AD-DF62-47D4-B64F-268FC60DF805}" type="slidenum">
              <a:rPr lang="en-US" smtClean="0"/>
              <a:t>‹#›</a:t>
            </a:fld>
            <a:endParaRPr lang="en-US" dirty="0"/>
          </a:p>
        </p:txBody>
      </p:sp>
    </p:spTree>
    <p:extLst>
      <p:ext uri="{BB962C8B-B14F-4D97-AF65-F5344CB8AC3E}">
        <p14:creationId xmlns:p14="http://schemas.microsoft.com/office/powerpoint/2010/main" val="3547645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65F0FF-0550-4490-B3F9-C03FE06998B1}" type="datetimeFigureOut">
              <a:rPr lang="en-US" smtClean="0"/>
              <a:t>7/25/2016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C68DC6AD-DF62-47D4-B64F-268FC60DF805}" type="slidenum">
              <a:rPr lang="en-US" smtClean="0"/>
              <a:t>‹#›</a:t>
            </a:fld>
            <a:endParaRPr lang="en-US" dirty="0"/>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9608154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2465F0FF-0550-4490-B3F9-C03FE06998B1}" type="datetimeFigureOut">
              <a:rPr lang="en-US" smtClean="0"/>
              <a:t>7/25/2016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68DC6AD-DF62-47D4-B64F-268FC60DF805}" type="slidenum">
              <a:rPr lang="en-US" smtClean="0"/>
              <a:t>‹#›</a:t>
            </a:fld>
            <a:endParaRPr lang="en-US" dirty="0"/>
          </a:p>
        </p:txBody>
      </p:sp>
    </p:spTree>
    <p:extLst>
      <p:ext uri="{BB962C8B-B14F-4D97-AF65-F5344CB8AC3E}">
        <p14:creationId xmlns:p14="http://schemas.microsoft.com/office/powerpoint/2010/main" val="852444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2465F0FF-0550-4490-B3F9-C03FE06998B1}" type="datetimeFigureOut">
              <a:rPr lang="en-US" smtClean="0"/>
              <a:t>7/25/2016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68DC6AD-DF62-47D4-B64F-268FC60DF805}" type="slidenum">
              <a:rPr lang="en-US" smtClean="0"/>
              <a:t>‹#›</a:t>
            </a:fld>
            <a:endParaRPr lang="en-US" dirty="0"/>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680004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2465F0FF-0550-4490-B3F9-C03FE06998B1}" type="datetimeFigureOut">
              <a:rPr lang="en-US" smtClean="0"/>
              <a:t>7/25/2016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68DC6AD-DF62-47D4-B64F-268FC60DF805}" type="slidenum">
              <a:rPr lang="en-US" smtClean="0"/>
              <a:t>‹#›</a:t>
            </a:fld>
            <a:endParaRPr lang="en-US" dirty="0"/>
          </a:p>
        </p:txBody>
      </p:sp>
    </p:spTree>
    <p:extLst>
      <p:ext uri="{BB962C8B-B14F-4D97-AF65-F5344CB8AC3E}">
        <p14:creationId xmlns:p14="http://schemas.microsoft.com/office/powerpoint/2010/main" val="23563521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465F0FF-0550-4490-B3F9-C03FE06998B1}" type="datetimeFigureOut">
              <a:rPr lang="en-US" smtClean="0"/>
              <a:t>7/25/2016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68DC6AD-DF62-47D4-B64F-268FC60DF805}" type="slidenum">
              <a:rPr lang="en-US" smtClean="0"/>
              <a:t>‹#›</a:t>
            </a:fld>
            <a:endParaRPr lang="en-US" dirty="0"/>
          </a:p>
        </p:txBody>
      </p:sp>
    </p:spTree>
    <p:extLst>
      <p:ext uri="{BB962C8B-B14F-4D97-AF65-F5344CB8AC3E}">
        <p14:creationId xmlns:p14="http://schemas.microsoft.com/office/powerpoint/2010/main" val="36439162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465F0FF-0550-4490-B3F9-C03FE06998B1}" type="datetimeFigureOut">
              <a:rPr lang="en-US" smtClean="0"/>
              <a:t>7/25/2016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68DC6AD-DF62-47D4-B64F-268FC60DF805}" type="slidenum">
              <a:rPr lang="en-US" smtClean="0"/>
              <a:t>‹#›</a:t>
            </a:fld>
            <a:endParaRPr lang="en-US" dirty="0"/>
          </a:p>
        </p:txBody>
      </p:sp>
    </p:spTree>
    <p:extLst>
      <p:ext uri="{BB962C8B-B14F-4D97-AF65-F5344CB8AC3E}">
        <p14:creationId xmlns:p14="http://schemas.microsoft.com/office/powerpoint/2010/main" val="1025030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2465F0FF-0550-4490-B3F9-C03FE06998B1}" type="datetimeFigureOut">
              <a:rPr lang="en-US" smtClean="0"/>
              <a:t>7/25/2016</a:t>
            </a:fld>
            <a:endParaRPr lang="en-US" dirty="0"/>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C68DC6AD-DF62-47D4-B64F-268FC60DF805}" type="slidenum">
              <a:rPr lang="en-US" smtClean="0"/>
              <a:t>‹#›</a:t>
            </a:fld>
            <a:endParaRPr lang="en-US" dirty="0"/>
          </a:p>
        </p:txBody>
      </p:sp>
    </p:spTree>
    <p:extLst>
      <p:ext uri="{BB962C8B-B14F-4D97-AF65-F5344CB8AC3E}">
        <p14:creationId xmlns:p14="http://schemas.microsoft.com/office/powerpoint/2010/main" val="4039986311"/>
      </p:ext>
    </p:extLst>
  </p:cSld>
  <p:clrMap bg1="lt1" tx1="dk1" bg2="lt2" tx2="dk2" accent1="accent1" accent2="accent2" accent3="accent3" accent4="accent4" accent5="accent5" accent6="accent6" hlink="hlink" folHlink="folHlink"/>
  <p:sldLayoutIdLst>
    <p:sldLayoutId id="2147484060" r:id="rId1"/>
    <p:sldLayoutId id="2147484061" r:id="rId2"/>
    <p:sldLayoutId id="2147484062" r:id="rId3"/>
    <p:sldLayoutId id="2147484063" r:id="rId4"/>
    <p:sldLayoutId id="2147484064" r:id="rId5"/>
    <p:sldLayoutId id="2147484065" r:id="rId6"/>
    <p:sldLayoutId id="2147484066" r:id="rId7"/>
    <p:sldLayoutId id="2147484067" r:id="rId8"/>
    <p:sldLayoutId id="2147484068" r:id="rId9"/>
    <p:sldLayoutId id="2147484069" r:id="rId10"/>
    <p:sldLayoutId id="2147484070" r:id="rId11"/>
    <p:sldLayoutId id="2147484071" r:id="rId12"/>
    <p:sldLayoutId id="2147484072" r:id="rId13"/>
    <p:sldLayoutId id="2147484073" r:id="rId14"/>
    <p:sldLayoutId id="2147484074" r:id="rId15"/>
    <p:sldLayoutId id="2147484075"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2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eg"/><Relationship Id="rId1" Type="http://schemas.openxmlformats.org/officeDocument/2006/relationships/slideLayout" Target="../slideLayouts/slideLayout2.xml"/><Relationship Id="rId5" Type="http://schemas.openxmlformats.org/officeDocument/2006/relationships/image" Target="../media/image27.jpg"/><Relationship Id="rId4" Type="http://schemas.openxmlformats.org/officeDocument/2006/relationships/image" Target="../media/image26.jpg"/></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g"/><Relationship Id="rId1" Type="http://schemas.openxmlformats.org/officeDocument/2006/relationships/slideLayout" Target="../slideLayouts/slideLayout8.xml"/><Relationship Id="rId5" Type="http://schemas.openxmlformats.org/officeDocument/2006/relationships/image" Target="../media/image32.jpg"/><Relationship Id="rId4" Type="http://schemas.openxmlformats.org/officeDocument/2006/relationships/image" Target="../media/image31.jpg"/></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g"/><Relationship Id="rId1" Type="http://schemas.openxmlformats.org/officeDocument/2006/relationships/slideLayout" Target="../slideLayouts/slideLayout8.xml"/><Relationship Id="rId4" Type="http://schemas.openxmlformats.org/officeDocument/2006/relationships/image" Target="../media/image35.png"/></Relationships>
</file>

<file path=ppt/slides/_rels/slide3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5" Type="http://schemas.openxmlformats.org/officeDocument/2006/relationships/image" Target="../media/image39.jpg"/><Relationship Id="rId4" Type="http://schemas.openxmlformats.org/officeDocument/2006/relationships/image" Target="../media/image38.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457199"/>
            <a:ext cx="6600451" cy="1904999"/>
          </a:xfrm>
        </p:spPr>
        <p:txBody>
          <a:bodyPr/>
          <a:lstStyle/>
          <a:p>
            <a:pPr algn="ctr"/>
            <a:r>
              <a:rPr lang="fa-IR" dirty="0" smtClean="0"/>
              <a:t>به نام خدا</a:t>
            </a:r>
            <a:endParaRPr lang="en-US" dirty="0"/>
          </a:p>
        </p:txBody>
      </p:sp>
      <p:sp>
        <p:nvSpPr>
          <p:cNvPr id="3" name="Subtitle 2"/>
          <p:cNvSpPr>
            <a:spLocks noGrp="1"/>
          </p:cNvSpPr>
          <p:nvPr>
            <p:ph type="subTitle" idx="1"/>
          </p:nvPr>
        </p:nvSpPr>
        <p:spPr>
          <a:xfrm>
            <a:off x="1905000" y="1676400"/>
            <a:ext cx="6600451" cy="3922464"/>
          </a:xfrm>
        </p:spPr>
        <p:txBody>
          <a:bodyPr>
            <a:noAutofit/>
          </a:bodyPr>
          <a:lstStyle/>
          <a:p>
            <a:pPr algn="ctr"/>
            <a:r>
              <a:rPr lang="fa-IR" sz="2800" dirty="0" smtClean="0"/>
              <a:t>موضوع:</a:t>
            </a:r>
          </a:p>
          <a:p>
            <a:pPr algn="ctr"/>
            <a:r>
              <a:rPr lang="fa-IR" sz="2800" dirty="0" smtClean="0"/>
              <a:t>نورگیری</a:t>
            </a:r>
          </a:p>
          <a:p>
            <a:pPr algn="ctr"/>
            <a:r>
              <a:rPr lang="fa-IR" sz="2800" dirty="0" smtClean="0"/>
              <a:t>عنوان درس:انسان ،طبیعت،معماری</a:t>
            </a:r>
            <a:endParaRPr lang="fa-IR" sz="2800" dirty="0"/>
          </a:p>
          <a:p>
            <a:pPr algn="ctr"/>
            <a:r>
              <a:rPr lang="fa-IR" sz="2800" dirty="0" smtClean="0"/>
              <a:t>استاد مربوطه:</a:t>
            </a:r>
          </a:p>
          <a:p>
            <a:pPr algn="ctr"/>
            <a:r>
              <a:rPr lang="fa-IR" sz="2800" dirty="0" smtClean="0"/>
              <a:t>آقای مهندس پوربافرانی</a:t>
            </a:r>
          </a:p>
          <a:p>
            <a:pPr algn="ctr"/>
            <a:r>
              <a:rPr lang="fa-IR" sz="2800" dirty="0" smtClean="0"/>
              <a:t>دانشجویان:</a:t>
            </a:r>
          </a:p>
          <a:p>
            <a:pPr algn="ctr"/>
            <a:r>
              <a:rPr lang="fa-IR" sz="2800" dirty="0" smtClean="0"/>
              <a:t>آتوسا محمد علیپور</a:t>
            </a:r>
          </a:p>
          <a:p>
            <a:pPr algn="ctr"/>
            <a:r>
              <a:rPr lang="fa-IR" sz="2800" dirty="0" smtClean="0"/>
              <a:t>زهرا شیردل</a:t>
            </a:r>
          </a:p>
        </p:txBody>
      </p:sp>
    </p:spTree>
    <p:extLst>
      <p:ext uri="{BB962C8B-B14F-4D97-AF65-F5344CB8AC3E}">
        <p14:creationId xmlns:p14="http://schemas.microsoft.com/office/powerpoint/2010/main" val="1976311150"/>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343400" y="-1066800"/>
            <a:ext cx="3048000" cy="1981200"/>
          </a:xfrm>
        </p:spPr>
        <p:txBody>
          <a:bodyPr>
            <a:normAutofit/>
          </a:bodyPr>
          <a:lstStyle/>
          <a:p>
            <a:r>
              <a:rPr lang="fa-IR" sz="3200" dirty="0" smtClean="0"/>
              <a:t>فهرست</a:t>
            </a:r>
            <a:endParaRPr lang="en-US" sz="3200" dirty="0"/>
          </a:p>
        </p:txBody>
      </p:sp>
      <p:sp>
        <p:nvSpPr>
          <p:cNvPr id="3" name="Subtitle 2"/>
          <p:cNvSpPr>
            <a:spLocks noGrp="1"/>
          </p:cNvSpPr>
          <p:nvPr>
            <p:ph type="subTitle" idx="1"/>
          </p:nvPr>
        </p:nvSpPr>
        <p:spPr>
          <a:xfrm>
            <a:off x="1447800" y="838200"/>
            <a:ext cx="6600451" cy="5065463"/>
          </a:xfrm>
        </p:spPr>
        <p:txBody>
          <a:bodyPr>
            <a:normAutofit/>
          </a:bodyPr>
          <a:lstStyle/>
          <a:p>
            <a:pPr algn="r"/>
            <a:r>
              <a:rPr lang="fa-IR" b="1" dirty="0" smtClean="0"/>
              <a:t>-مقدمه</a:t>
            </a:r>
          </a:p>
          <a:p>
            <a:pPr algn="r"/>
            <a:r>
              <a:rPr lang="fa-IR" b="1" dirty="0" smtClean="0"/>
              <a:t>-روزن</a:t>
            </a:r>
          </a:p>
          <a:p>
            <a:pPr algn="r"/>
            <a:r>
              <a:rPr lang="fa-IR" b="1" dirty="0" smtClean="0"/>
              <a:t>-جامخانه</a:t>
            </a:r>
          </a:p>
          <a:p>
            <a:pPr algn="r"/>
            <a:r>
              <a:rPr lang="fa-IR" b="1" dirty="0" smtClean="0"/>
              <a:t>-شباک</a:t>
            </a:r>
          </a:p>
          <a:p>
            <a:pPr algn="r"/>
            <a:r>
              <a:rPr lang="fa-IR" b="1" dirty="0" smtClean="0"/>
              <a:t>-ارسی</a:t>
            </a:r>
          </a:p>
          <a:p>
            <a:pPr algn="r"/>
            <a:r>
              <a:rPr lang="fa-IR" b="1" dirty="0" smtClean="0"/>
              <a:t>-روشندان</a:t>
            </a:r>
          </a:p>
          <a:p>
            <a:pPr algn="r"/>
            <a:r>
              <a:rPr lang="fa-IR" b="1" dirty="0" smtClean="0"/>
              <a:t>-هورنو-نورگیر</a:t>
            </a:r>
            <a:r>
              <a:rPr lang="fa-IR" dirty="0" smtClean="0"/>
              <a:t>         </a:t>
            </a:r>
          </a:p>
          <a:p>
            <a:pPr algn="r"/>
            <a:r>
              <a:rPr lang="fa-IR" dirty="0" smtClean="0"/>
              <a:t>                  قدیمی ترین نوع نورگیر ها </a:t>
            </a:r>
          </a:p>
          <a:p>
            <a:pPr algn="r"/>
            <a:r>
              <a:rPr lang="fa-IR" dirty="0"/>
              <a:t> </a:t>
            </a:r>
            <a:r>
              <a:rPr lang="fa-IR" dirty="0" smtClean="0"/>
              <a:t>                  انواع نورگیر ها</a:t>
            </a:r>
          </a:p>
          <a:p>
            <a:pPr algn="r"/>
            <a:r>
              <a:rPr lang="fa-IR" dirty="0" smtClean="0"/>
              <a:t>                   مصالح مصرفی        </a:t>
            </a:r>
          </a:p>
          <a:p>
            <a:pPr algn="r"/>
            <a:r>
              <a:rPr lang="fa-IR" dirty="0" smtClean="0"/>
              <a:t>                   مهم ترین مشکلات ساخت نورگیرها</a:t>
            </a:r>
          </a:p>
          <a:p>
            <a:pPr algn="r"/>
            <a:r>
              <a:rPr lang="fa-IR" dirty="0"/>
              <a:t> </a:t>
            </a:r>
            <a:r>
              <a:rPr lang="fa-IR" dirty="0" smtClean="0"/>
              <a:t>                 بررسی جزییات</a:t>
            </a:r>
            <a:endParaRPr lang="fa-IR" dirty="0"/>
          </a:p>
        </p:txBody>
      </p:sp>
      <p:sp>
        <p:nvSpPr>
          <p:cNvPr id="7" name="Left Arrow 6"/>
          <p:cNvSpPr/>
          <p:nvPr/>
        </p:nvSpPr>
        <p:spPr>
          <a:xfrm>
            <a:off x="6705600" y="4164015"/>
            <a:ext cx="609600" cy="17938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Left Arrow 7"/>
          <p:cNvSpPr/>
          <p:nvPr/>
        </p:nvSpPr>
        <p:spPr>
          <a:xfrm>
            <a:off x="6705600" y="4575495"/>
            <a:ext cx="609600" cy="17938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Left Arrow 8"/>
          <p:cNvSpPr/>
          <p:nvPr/>
        </p:nvSpPr>
        <p:spPr>
          <a:xfrm>
            <a:off x="6705600" y="4926015"/>
            <a:ext cx="609600" cy="17938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Left Arrow 9"/>
          <p:cNvSpPr/>
          <p:nvPr/>
        </p:nvSpPr>
        <p:spPr>
          <a:xfrm>
            <a:off x="6705600" y="5383215"/>
            <a:ext cx="609600" cy="17938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Bent Arrow 23"/>
          <p:cNvSpPr/>
          <p:nvPr/>
        </p:nvSpPr>
        <p:spPr>
          <a:xfrm rot="10800000">
            <a:off x="6705600" y="3670552"/>
            <a:ext cx="838200" cy="304800"/>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4014510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4" presetClass="entr" presetSubtype="10" fill="hold"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randombar(horizontal)">
                                      <p:cBhvr>
                                        <p:cTn id="63" dur="500"/>
                                        <p:tgtEl>
                                          <p:spTgt spid="3">
                                            <p:txEl>
                                              <p:pRg st="8" end="8"/>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4" presetClass="entr" presetSubtype="10" fill="hold" nodeType="clickEffect">
                                  <p:stCondLst>
                                    <p:cond delay="0"/>
                                  </p:stCondLst>
                                  <p:childTnLst>
                                    <p:set>
                                      <p:cBhvr>
                                        <p:cTn id="67" dur="1" fill="hold">
                                          <p:stCondLst>
                                            <p:cond delay="0"/>
                                          </p:stCondLst>
                                        </p:cTn>
                                        <p:tgtEl>
                                          <p:spTgt spid="3">
                                            <p:txEl>
                                              <p:pRg st="9" end="9"/>
                                            </p:txEl>
                                          </p:spTgt>
                                        </p:tgtEl>
                                        <p:attrNameLst>
                                          <p:attrName>style.visibility</p:attrName>
                                        </p:attrNameLst>
                                      </p:cBhvr>
                                      <p:to>
                                        <p:strVal val="visible"/>
                                      </p:to>
                                    </p:set>
                                    <p:animEffect transition="in" filter="randombar(horizontal)">
                                      <p:cBhvr>
                                        <p:cTn id="68" dur="500"/>
                                        <p:tgtEl>
                                          <p:spTgt spid="3">
                                            <p:txEl>
                                              <p:pRg st="9" end="9"/>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14" presetClass="entr" presetSubtype="10" fill="hold" nodeType="clickEffect">
                                  <p:stCondLst>
                                    <p:cond delay="0"/>
                                  </p:stCondLst>
                                  <p:childTnLst>
                                    <p:set>
                                      <p:cBhvr>
                                        <p:cTn id="72" dur="1" fill="hold">
                                          <p:stCondLst>
                                            <p:cond delay="0"/>
                                          </p:stCondLst>
                                        </p:cTn>
                                        <p:tgtEl>
                                          <p:spTgt spid="3">
                                            <p:txEl>
                                              <p:pRg st="10" end="10"/>
                                            </p:txEl>
                                          </p:spTgt>
                                        </p:tgtEl>
                                        <p:attrNameLst>
                                          <p:attrName>style.visibility</p:attrName>
                                        </p:attrNameLst>
                                      </p:cBhvr>
                                      <p:to>
                                        <p:strVal val="visible"/>
                                      </p:to>
                                    </p:set>
                                    <p:animEffect transition="in" filter="randombar(horizontal)">
                                      <p:cBhvr>
                                        <p:cTn id="73" dur="500"/>
                                        <p:tgtEl>
                                          <p:spTgt spid="3">
                                            <p:txEl>
                                              <p:pRg st="10" end="10"/>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14" presetClass="entr" presetSubtype="10" fill="hold" nodeType="clickEffect">
                                  <p:stCondLst>
                                    <p:cond delay="0"/>
                                  </p:stCondLst>
                                  <p:childTnLst>
                                    <p:set>
                                      <p:cBhvr>
                                        <p:cTn id="77" dur="1" fill="hold">
                                          <p:stCondLst>
                                            <p:cond delay="0"/>
                                          </p:stCondLst>
                                        </p:cTn>
                                        <p:tgtEl>
                                          <p:spTgt spid="3">
                                            <p:txEl>
                                              <p:pRg st="11" end="11"/>
                                            </p:txEl>
                                          </p:spTgt>
                                        </p:tgtEl>
                                        <p:attrNameLst>
                                          <p:attrName>style.visibility</p:attrName>
                                        </p:attrNameLst>
                                      </p:cBhvr>
                                      <p:to>
                                        <p:strVal val="visible"/>
                                      </p:to>
                                    </p:set>
                                    <p:animEffect transition="in" filter="randombar(horizontal)">
                                      <p:cBhvr>
                                        <p:cTn id="78"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مقدمه</a:t>
            </a:r>
            <a:r>
              <a:rPr lang="fa-IR" b="1" dirty="0"/>
              <a:t/>
            </a:r>
            <a:br>
              <a:rPr lang="fa-IR" b="1" dirty="0"/>
            </a:br>
            <a:endParaRPr lang="en-US" dirty="0"/>
          </a:p>
        </p:txBody>
      </p:sp>
      <p:sp>
        <p:nvSpPr>
          <p:cNvPr id="3" name="Content Placeholder 2"/>
          <p:cNvSpPr>
            <a:spLocks noGrp="1"/>
          </p:cNvSpPr>
          <p:nvPr>
            <p:ph idx="1"/>
          </p:nvPr>
        </p:nvSpPr>
        <p:spPr/>
        <p:txBody>
          <a:bodyPr/>
          <a:lstStyle/>
          <a:p>
            <a:pPr marL="0" indent="0" algn="r">
              <a:buNone/>
            </a:pPr>
            <a:r>
              <a:rPr lang="fa-IR" dirty="0" smtClean="0"/>
              <a:t>نور و آتش از قبل از اسلام مورد توجه ایرانیان بوده است ساخت مکانی برای نگهداری آتش در قبل از اسلام به نام آتشکده نمونه ای از آن است.</a:t>
            </a:r>
          </a:p>
          <a:p>
            <a:pPr marL="0" indent="0" algn="r">
              <a:buNone/>
            </a:pPr>
            <a:r>
              <a:rPr lang="fa-IR" dirty="0" smtClean="0"/>
              <a:t>نور در معماری اسلامی نماد وحدت الهی است. و علاوه بر بعد مذهبی باعث مشخص تر شدن عناصر تزیین می شود</a:t>
            </a:r>
          </a:p>
          <a:p>
            <a:pPr marL="0" indent="0" algn="r">
              <a:buNone/>
            </a:pPr>
            <a:r>
              <a:rPr lang="fa-IR" dirty="0" smtClean="0"/>
              <a:t>همانطور که از تجزیه ی نور رنگهای مختلف رنگین کمان حاصل می شود در نتیجه ورود نور در فضا نیز رنگهای مختلفی دیده میشود.</a:t>
            </a:r>
          </a:p>
          <a:p>
            <a:pPr marL="0" indent="0" algn="r">
              <a:buNone/>
            </a:pPr>
            <a:r>
              <a:rPr lang="fa-IR" dirty="0" smtClean="0"/>
              <a:t>ما در این بخش از معماری سعی کرده ایم ورود نور به فضا از طریق عناصر مختلف بنا را به نمایش بگذاریم. </a:t>
            </a:r>
            <a:endParaRPr lang="en-US" dirty="0"/>
          </a:p>
        </p:txBody>
      </p:sp>
    </p:spTree>
    <p:extLst>
      <p:ext uri="{BB962C8B-B14F-4D97-AF65-F5344CB8AC3E}">
        <p14:creationId xmlns:p14="http://schemas.microsoft.com/office/powerpoint/2010/main" val="3583052022"/>
      </p:ext>
    </p:extLst>
  </p:cSld>
  <p:clrMapOvr>
    <a:masterClrMapping/>
  </p:clrMapOvr>
  <p:transition spd="slow">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1" y="624110"/>
            <a:ext cx="7010400" cy="1280890"/>
          </a:xfrm>
        </p:spPr>
        <p:txBody>
          <a:bodyPr>
            <a:normAutofit/>
          </a:bodyPr>
          <a:lstStyle/>
          <a:p>
            <a:pPr algn="ctr"/>
            <a:r>
              <a:rPr lang="fa-IR" sz="2800" dirty="0" smtClean="0"/>
              <a:t>تاریخچه ی بهره گیری از نور طبیعی در معماری ایران</a:t>
            </a:r>
            <a:endParaRPr lang="en-US" sz="2800" dirty="0"/>
          </a:p>
        </p:txBody>
      </p:sp>
      <p:sp>
        <p:nvSpPr>
          <p:cNvPr id="3" name="Content Placeholder 2"/>
          <p:cNvSpPr>
            <a:spLocks noGrp="1"/>
          </p:cNvSpPr>
          <p:nvPr>
            <p:ph idx="1"/>
          </p:nvPr>
        </p:nvSpPr>
        <p:spPr>
          <a:xfrm>
            <a:off x="1942415" y="1752600"/>
            <a:ext cx="6591985" cy="4158622"/>
          </a:xfrm>
        </p:spPr>
        <p:txBody>
          <a:bodyPr/>
          <a:lstStyle/>
          <a:p>
            <a:pPr marL="0" indent="0" algn="r">
              <a:buNone/>
            </a:pPr>
            <a:r>
              <a:rPr lang="fa-IR" dirty="0" smtClean="0"/>
              <a:t>در </a:t>
            </a:r>
            <a:r>
              <a:rPr lang="fa-IR" dirty="0" smtClean="0">
                <a:solidFill>
                  <a:schemeClr val="accent1"/>
                </a:solidFill>
              </a:rPr>
              <a:t>شهر سوخته </a:t>
            </a:r>
            <a:r>
              <a:rPr lang="fa-IR" dirty="0" smtClean="0"/>
              <a:t>از هزاره ی سوم و دوم ق،م از روی آثار خانه هایی که دیوار آنها تا زیر سقف باقی مانده بود میتوان دریافت که هر اتاق از </a:t>
            </a:r>
            <a:r>
              <a:rPr lang="fa-IR" dirty="0" smtClean="0">
                <a:solidFill>
                  <a:schemeClr val="accent1"/>
                </a:solidFill>
              </a:rPr>
              <a:t>طریق یک در </a:t>
            </a:r>
            <a:r>
              <a:rPr lang="fa-IR" dirty="0" smtClean="0"/>
              <a:t>به خارج ارتباط داشته و </a:t>
            </a:r>
            <a:r>
              <a:rPr lang="fa-IR" dirty="0" smtClean="0">
                <a:solidFill>
                  <a:schemeClr val="accent1"/>
                </a:solidFill>
              </a:rPr>
              <a:t>فاقد پنجره </a:t>
            </a:r>
            <a:r>
              <a:rPr lang="fa-IR" dirty="0" smtClean="0"/>
              <a:t>بوده است.</a:t>
            </a:r>
          </a:p>
          <a:p>
            <a:pPr marL="0" indent="0" algn="r">
              <a:buNone/>
            </a:pPr>
            <a:r>
              <a:rPr lang="fa-IR" dirty="0" smtClean="0"/>
              <a:t>در دوره ی ایلام نیز نمونه هایی از </a:t>
            </a:r>
            <a:r>
              <a:rPr lang="fa-IR" dirty="0" smtClean="0">
                <a:solidFill>
                  <a:schemeClr val="accent1"/>
                </a:solidFill>
              </a:rPr>
              <a:t>پنجره های شیشه ای </a:t>
            </a:r>
            <a:r>
              <a:rPr lang="fa-IR" dirty="0" smtClean="0"/>
              <a:t>به دست آمده که شامل </a:t>
            </a:r>
            <a:r>
              <a:rPr lang="fa-IR" dirty="0" smtClean="0">
                <a:solidFill>
                  <a:schemeClr val="accent1"/>
                </a:solidFill>
              </a:rPr>
              <a:t>لوله هایی از خمیر شیشه میباشد </a:t>
            </a:r>
            <a:r>
              <a:rPr lang="fa-IR" dirty="0" smtClean="0"/>
              <a:t>که درکنار هم و در داخل یک قاب جای گرفته اند.</a:t>
            </a:r>
          </a:p>
          <a:p>
            <a:pPr marL="0" indent="0" algn="r">
              <a:buNone/>
            </a:pPr>
            <a:r>
              <a:rPr lang="fa-IR" dirty="0" smtClean="0"/>
              <a:t>در دوره ی هخامنشی در تخت جمشید وضع در ها به خوبی روشن و پاشنه گرد آنها اغلب به جای مانده است همچنین در این کاخ ها </a:t>
            </a:r>
            <a:r>
              <a:rPr lang="fa-IR" dirty="0" smtClean="0">
                <a:solidFill>
                  <a:schemeClr val="accent1"/>
                </a:solidFill>
              </a:rPr>
              <a:t>بالای در ها و حتی بام ها روزن ها و جام خانه هایی </a:t>
            </a:r>
            <a:r>
              <a:rPr lang="fa-IR" dirty="0" smtClean="0"/>
              <a:t>نیز وجود داشته است.</a:t>
            </a:r>
            <a:endParaRPr lang="en-US" dirty="0"/>
          </a:p>
        </p:txBody>
      </p:sp>
    </p:spTree>
    <p:extLst>
      <p:ext uri="{BB962C8B-B14F-4D97-AF65-F5344CB8AC3E}">
        <p14:creationId xmlns:p14="http://schemas.microsoft.com/office/powerpoint/2010/main" val="2473497946"/>
      </p:ext>
    </p:extLst>
  </p:cSld>
  <p:clrMapOvr>
    <a:masterClrMapping/>
  </p:clrMapOvr>
  <p:transition spd="slow">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عناصر نورگیر </a:t>
            </a:r>
            <a:endParaRPr lang="en-US" dirty="0"/>
          </a:p>
        </p:txBody>
      </p:sp>
      <p:sp>
        <p:nvSpPr>
          <p:cNvPr id="3" name="Content Placeholder 2"/>
          <p:cNvSpPr>
            <a:spLocks noGrp="1"/>
          </p:cNvSpPr>
          <p:nvPr>
            <p:ph idx="1"/>
          </p:nvPr>
        </p:nvSpPr>
        <p:spPr/>
        <p:txBody>
          <a:bodyPr>
            <a:normAutofit/>
          </a:bodyPr>
          <a:lstStyle/>
          <a:p>
            <a:pPr marL="0" indent="0" algn="r">
              <a:buNone/>
            </a:pPr>
            <a:r>
              <a:rPr lang="fa-IR" sz="2800" dirty="0" smtClean="0"/>
              <a:t>عبارتند از:روزن،شباک،جامخانه،روشن دان،در و پنجره ی مشبک،پاچنگ و تهرانی،ارسی،دار آفرین،گلجام ،هورنو-نورگیر</a:t>
            </a:r>
            <a:endParaRPr lang="fa-IR" sz="2800" b="1" dirty="0"/>
          </a:p>
        </p:txBody>
      </p:sp>
    </p:spTree>
    <p:extLst>
      <p:ext uri="{BB962C8B-B14F-4D97-AF65-F5344CB8AC3E}">
        <p14:creationId xmlns:p14="http://schemas.microsoft.com/office/powerpoint/2010/main" val="178625817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روزن</a:t>
            </a:r>
            <a:r>
              <a:rPr lang="en-US" dirty="0"/>
              <a:t/>
            </a:r>
            <a:br>
              <a:rPr lang="en-US" dirty="0"/>
            </a:br>
            <a:endParaRPr lang="en-US" dirty="0"/>
          </a:p>
        </p:txBody>
      </p:sp>
      <p:sp>
        <p:nvSpPr>
          <p:cNvPr id="3" name="Content Placeholder 2"/>
          <p:cNvSpPr>
            <a:spLocks noGrp="1"/>
          </p:cNvSpPr>
          <p:nvPr>
            <p:ph idx="1"/>
          </p:nvPr>
        </p:nvSpPr>
        <p:spPr/>
        <p:txBody>
          <a:bodyPr/>
          <a:lstStyle/>
          <a:p>
            <a:pPr marL="0" indent="0" algn="r">
              <a:buNone/>
            </a:pPr>
            <a:r>
              <a:rPr lang="fa-IR" dirty="0">
                <a:solidFill>
                  <a:schemeClr val="accent1"/>
                </a:solidFill>
              </a:rPr>
              <a:t>در بالای در و گاهی در دو سوی آن برای گرفتن روشنایی و هوای آزاد</a:t>
            </a:r>
            <a:r>
              <a:rPr lang="fa-IR" dirty="0"/>
              <a:t> روزن بکار میرفته و </a:t>
            </a:r>
            <a:r>
              <a:rPr lang="fa-IR" dirty="0">
                <a:solidFill>
                  <a:schemeClr val="accent1"/>
                </a:solidFill>
              </a:rPr>
              <a:t>گاهی هم به سوراخهایی که در کلاله طاقها و یا شانه آنها</a:t>
            </a:r>
            <a:r>
              <a:rPr lang="fa-IR" dirty="0"/>
              <a:t> به همین منظور تعبیه میکردند اطلاق میشود. روزن گاهی با </a:t>
            </a:r>
            <a:r>
              <a:rPr lang="fa-IR" dirty="0">
                <a:solidFill>
                  <a:schemeClr val="accent1"/>
                </a:solidFill>
              </a:rPr>
              <a:t>چوب و گاهی با گچ و سفال </a:t>
            </a:r>
            <a:r>
              <a:rPr lang="fa-IR" dirty="0"/>
              <a:t>نیز ساخته می </a:t>
            </a:r>
            <a:r>
              <a:rPr lang="fa-IR" dirty="0" smtClean="0"/>
              <a:t>شده است</a:t>
            </a:r>
            <a:endParaRPr lang="en-US" dirty="0"/>
          </a:p>
        </p:txBody>
      </p:sp>
    </p:spTree>
    <p:extLst>
      <p:ext uri="{BB962C8B-B14F-4D97-AF65-F5344CB8AC3E}">
        <p14:creationId xmlns:p14="http://schemas.microsoft.com/office/powerpoint/2010/main" val="327845759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57400" y="1600200"/>
            <a:ext cx="5928303" cy="3778250"/>
          </a:xfrm>
        </p:spPr>
      </p:pic>
      <p:sp>
        <p:nvSpPr>
          <p:cNvPr id="10" name="Right Arrow 9"/>
          <p:cNvSpPr/>
          <p:nvPr/>
        </p:nvSpPr>
        <p:spPr>
          <a:xfrm>
            <a:off x="2590800" y="1600200"/>
            <a:ext cx="2286000" cy="533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36772669"/>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1752600"/>
            <a:ext cx="6589199" cy="1280890"/>
          </a:xfrm>
        </p:spPr>
        <p:txBody>
          <a:bodyPr/>
          <a:lstStyle/>
          <a:p>
            <a:pPr algn="ctr"/>
            <a:r>
              <a:rPr lang="fa-IR" dirty="0" smtClean="0"/>
              <a:t>انواع طرح های روزنه ها</a:t>
            </a:r>
            <a:endParaRPr lang="en-US" dirty="0"/>
          </a:p>
        </p:txBody>
      </p:sp>
    </p:spTree>
    <p:extLst>
      <p:ext uri="{BB962C8B-B14F-4D97-AF65-F5344CB8AC3E}">
        <p14:creationId xmlns:p14="http://schemas.microsoft.com/office/powerpoint/2010/main" val="421587355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447801" y="716928"/>
            <a:ext cx="3505200" cy="5150471"/>
          </a:xfr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3001" y="685800"/>
            <a:ext cx="3428999" cy="5257799"/>
          </a:xfrm>
          <a:prstGeom prst="rect">
            <a:avLst/>
          </a:prstGeom>
        </p:spPr>
      </p:pic>
      <p:sp>
        <p:nvSpPr>
          <p:cNvPr id="6" name="Right Arrow 5"/>
          <p:cNvSpPr/>
          <p:nvPr/>
        </p:nvSpPr>
        <p:spPr>
          <a:xfrm>
            <a:off x="0" y="2590800"/>
            <a:ext cx="2036641" cy="1143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روزن های چوبی خانه های ابیانه</a:t>
            </a:r>
            <a:endParaRPr lang="en-US" dirty="0"/>
          </a:p>
        </p:txBody>
      </p:sp>
      <p:sp>
        <p:nvSpPr>
          <p:cNvPr id="7" name="Left Arrow 6"/>
          <p:cNvSpPr/>
          <p:nvPr/>
        </p:nvSpPr>
        <p:spPr>
          <a:xfrm>
            <a:off x="7299766" y="2701613"/>
            <a:ext cx="1901190" cy="11811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روزن های خانه های ماسوله </a:t>
            </a:r>
            <a:endParaRPr lang="en-US" dirty="0"/>
          </a:p>
        </p:txBody>
      </p:sp>
    </p:spTree>
    <p:extLst>
      <p:ext uri="{BB962C8B-B14F-4D97-AF65-F5344CB8AC3E}">
        <p14:creationId xmlns:p14="http://schemas.microsoft.com/office/powerpoint/2010/main" val="130717585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randombar(horizontal)">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جامخانه</a:t>
            </a:r>
            <a:endParaRPr lang="en-US" dirty="0"/>
          </a:p>
        </p:txBody>
      </p:sp>
      <p:sp>
        <p:nvSpPr>
          <p:cNvPr id="3" name="Content Placeholder 2"/>
          <p:cNvSpPr>
            <a:spLocks noGrp="1"/>
          </p:cNvSpPr>
          <p:nvPr>
            <p:ph idx="1"/>
          </p:nvPr>
        </p:nvSpPr>
        <p:spPr/>
        <p:txBody>
          <a:bodyPr/>
          <a:lstStyle/>
          <a:p>
            <a:pPr marL="0" indent="0" algn="r">
              <a:buNone/>
            </a:pPr>
            <a:r>
              <a:rPr lang="fa-IR" dirty="0"/>
              <a:t>د</a:t>
            </a:r>
            <a:r>
              <a:rPr lang="fa-IR" dirty="0" smtClean="0"/>
              <a:t>ر </a:t>
            </a:r>
            <a:r>
              <a:rPr lang="fa-IR" dirty="0"/>
              <a:t>کلاله گنبد ها و کلمبه ها ی گرمابه ها و غلامخانه رباطها و رسته ها و بازار ها هنوز هم </a:t>
            </a:r>
            <a:r>
              <a:rPr lang="fa-IR" dirty="0">
                <a:solidFill>
                  <a:schemeClr val="accent1"/>
                </a:solidFill>
              </a:rPr>
              <a:t>روزنهایی</a:t>
            </a:r>
            <a:r>
              <a:rPr lang="fa-IR" dirty="0"/>
              <a:t> وجود دارد که با چند حلقه سفالین بصورت </a:t>
            </a:r>
            <a:r>
              <a:rPr lang="fa-IR" dirty="0">
                <a:solidFill>
                  <a:schemeClr val="accent1"/>
                </a:solidFill>
              </a:rPr>
              <a:t>قبه یا کپه برجسته </a:t>
            </a:r>
            <a:r>
              <a:rPr lang="fa-IR" dirty="0"/>
              <a:t>در آمده اند.حلقه های سفالین را در کنار هم چیده اند </a:t>
            </a:r>
            <a:r>
              <a:rPr lang="fa-IR" dirty="0">
                <a:solidFill>
                  <a:schemeClr val="accent1"/>
                </a:solidFill>
              </a:rPr>
              <a:t>در زمستانها جامهای گرد شیشه ای مانند ته قرابه در میان حلقه ها کار میگذارند و در تابستانها یک یا کلیه ی آنهارا برمیدارند.</a:t>
            </a:r>
          </a:p>
          <a:p>
            <a:pPr marL="0" indent="0" algn="r">
              <a:buNone/>
            </a:pPr>
            <a:endParaRPr lang="en-US" dirty="0"/>
          </a:p>
        </p:txBody>
      </p:sp>
    </p:spTree>
    <p:extLst>
      <p:ext uri="{BB962C8B-B14F-4D97-AF65-F5344CB8AC3E}">
        <p14:creationId xmlns:p14="http://schemas.microsoft.com/office/powerpoint/2010/main" val="24770115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319310"/>
            <a:ext cx="6589199" cy="1280890"/>
          </a:xfrm>
        </p:spPr>
        <p:txBody>
          <a:bodyPr/>
          <a:lstStyle/>
          <a:p>
            <a:endParaRPr lang="en-US"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008717" y="1600200"/>
            <a:ext cx="5748866" cy="4311650"/>
          </a:xfrm>
        </p:spPr>
      </p:pic>
      <p:sp>
        <p:nvSpPr>
          <p:cNvPr id="5" name="Right Arrow 4"/>
          <p:cNvSpPr/>
          <p:nvPr/>
        </p:nvSpPr>
        <p:spPr>
          <a:xfrm rot="19496838">
            <a:off x="1371600" y="2971800"/>
            <a:ext cx="1752600" cy="1219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قپه</a:t>
            </a:r>
            <a:endParaRPr lang="en-US" dirty="0"/>
          </a:p>
        </p:txBody>
      </p:sp>
    </p:spTree>
    <p:extLst>
      <p:ext uri="{BB962C8B-B14F-4D97-AF65-F5344CB8AC3E}">
        <p14:creationId xmlns:p14="http://schemas.microsoft.com/office/powerpoint/2010/main" val="12956348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شباک</a:t>
            </a:r>
            <a:endParaRPr lang="en-US" dirty="0"/>
          </a:p>
        </p:txBody>
      </p:sp>
      <p:sp>
        <p:nvSpPr>
          <p:cNvPr id="3" name="Content Placeholder 2"/>
          <p:cNvSpPr>
            <a:spLocks noGrp="1"/>
          </p:cNvSpPr>
          <p:nvPr>
            <p:ph idx="1"/>
          </p:nvPr>
        </p:nvSpPr>
        <p:spPr>
          <a:xfrm>
            <a:off x="1955265" y="1524000"/>
            <a:ext cx="6591985" cy="3777622"/>
          </a:xfrm>
        </p:spPr>
        <p:txBody>
          <a:bodyPr/>
          <a:lstStyle/>
          <a:p>
            <a:pPr marL="0" indent="0" algn="r">
              <a:buNone/>
            </a:pPr>
            <a:r>
              <a:rPr lang="fa-IR" dirty="0" smtClean="0"/>
              <a:t>واژه </a:t>
            </a:r>
            <a:r>
              <a:rPr lang="fa-IR" dirty="0"/>
              <a:t>ای ایرانی و فارسی است  در گوشیهای مختلف به گوش میخورد. هوای متغییر ایران آفتاب تند و روشنی باد و طوفان گرد و غبار  و عقاید خاص ملی و مذهبی هم ایجاب میکرده که ساختمان علاوه بر در و پنجره و روزن پرده ای یا شباکی برای حفاظت درون بنا داشته </a:t>
            </a:r>
            <a:r>
              <a:rPr lang="fa-IR" dirty="0" smtClean="0"/>
              <a:t>باشد</a:t>
            </a:r>
          </a:p>
          <a:p>
            <a:pPr marL="0" indent="0" algn="r">
              <a:buNone/>
            </a:pPr>
            <a:r>
              <a:rPr lang="fa-IR" dirty="0"/>
              <a:t>برای نمونه در مسجد امام </a:t>
            </a:r>
            <a:r>
              <a:rPr lang="fa-IR" dirty="0" smtClean="0"/>
              <a:t>و مسجد شیخ لطف اله و </a:t>
            </a:r>
            <a:r>
              <a:rPr lang="fa-IR" dirty="0"/>
              <a:t>جامع و مدرسه ی چهار باغ اصفهان نمونه هایی زیبایی از این شبکه ها چه کاشی چه آجری دیده میشوند</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90800" y="3810000"/>
            <a:ext cx="2667000" cy="2752653"/>
          </a:xfrm>
          <a:prstGeom prst="rect">
            <a:avLst/>
          </a:prstGeom>
        </p:spPr>
      </p:pic>
    </p:spTree>
    <p:extLst>
      <p:ext uri="{BB962C8B-B14F-4D97-AF65-F5344CB8AC3E}">
        <p14:creationId xmlns:p14="http://schemas.microsoft.com/office/powerpoint/2010/main" val="231100096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62000" y="2286000"/>
            <a:ext cx="2833687" cy="377825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600" y="2255808"/>
            <a:ext cx="4988718" cy="3733800"/>
          </a:xfrm>
          <a:prstGeom prst="rect">
            <a:avLst/>
          </a:prstGeom>
        </p:spPr>
      </p:pic>
      <p:sp>
        <p:nvSpPr>
          <p:cNvPr id="6" name="Left-Right Arrow 5"/>
          <p:cNvSpPr/>
          <p:nvPr/>
        </p:nvSpPr>
        <p:spPr>
          <a:xfrm rot="19659488">
            <a:off x="2939155" y="3285655"/>
            <a:ext cx="3108614" cy="779373"/>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شباک های مسجد شیخ لطف اله</a:t>
            </a:r>
            <a:endParaRPr lang="en-US" dirty="0"/>
          </a:p>
        </p:txBody>
      </p:sp>
    </p:spTree>
    <p:extLst>
      <p:ext uri="{BB962C8B-B14F-4D97-AF65-F5344CB8AC3E}">
        <p14:creationId xmlns:p14="http://schemas.microsoft.com/office/powerpoint/2010/main" val="9804869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ارسی(پنجره بالا رو</a:t>
            </a:r>
            <a:r>
              <a:rPr lang="fa-IR" dirty="0" smtClean="0"/>
              <a:t>)</a:t>
            </a:r>
            <a:endParaRPr lang="en-US" dirty="0"/>
          </a:p>
        </p:txBody>
      </p:sp>
      <p:sp>
        <p:nvSpPr>
          <p:cNvPr id="3" name="Content Placeholder 2"/>
          <p:cNvSpPr>
            <a:spLocks noGrp="1"/>
          </p:cNvSpPr>
          <p:nvPr>
            <p:ph idx="1"/>
          </p:nvPr>
        </p:nvSpPr>
        <p:spPr/>
        <p:txBody>
          <a:bodyPr/>
          <a:lstStyle/>
          <a:p>
            <a:pPr marL="0" indent="0" algn="r">
              <a:buNone/>
            </a:pPr>
            <a:r>
              <a:rPr lang="fa-IR" dirty="0" smtClean="0"/>
              <a:t>«ارُ</a:t>
            </a:r>
            <a:r>
              <a:rPr lang="fa-IR" dirty="0"/>
              <a:t>» پیشوندی است به معنای بالا رفتن و نظایر آن در واژه های اُرچین(پله)و بسیاری از واژه ای دیگر دیده میشود، به معنای شبکه و نور و چشمه و تماشا است</a:t>
            </a:r>
            <a:r>
              <a:rPr lang="fa-IR" dirty="0" smtClean="0"/>
              <a:t>.</a:t>
            </a:r>
            <a:endParaRPr lang="fa-IR" dirty="0"/>
          </a:p>
          <a:p>
            <a:pPr marL="0" indent="0" algn="r">
              <a:buNone/>
            </a:pPr>
            <a:r>
              <a:rPr lang="fa-IR" dirty="0"/>
              <a:t>ارسی پنجره ی مشبکی است که بجای گشتن بر روی پاشنه گرد بالا میرود و در محفظه ای که درون آن قرار گرفته جای میگیرد </a:t>
            </a:r>
            <a:r>
              <a:rPr lang="fa-IR" dirty="0" smtClean="0"/>
              <a:t> </a:t>
            </a:r>
            <a:endParaRPr lang="fa-IR" dirty="0"/>
          </a:p>
          <a:p>
            <a:pPr marL="0" indent="0" algn="r">
              <a:buNone/>
            </a:pPr>
            <a:r>
              <a:rPr lang="fa-IR" dirty="0"/>
              <a:t>نقش شبکه ارسی معمولا مانند پنجره ها و روزنهایی چوبی است و نمونه های زیبای آن در خانه های کهن اصفهان و کاشان و یزد(و انواع جدید ترش در تهران بسیار است .</a:t>
            </a:r>
          </a:p>
          <a:p>
            <a:endParaRPr lang="en-US" dirty="0"/>
          </a:p>
        </p:txBody>
      </p:sp>
    </p:spTree>
    <p:extLst>
      <p:ext uri="{BB962C8B-B14F-4D97-AF65-F5344CB8AC3E}">
        <p14:creationId xmlns:p14="http://schemas.microsoft.com/office/powerpoint/2010/main" val="397415597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1219200"/>
            <a:ext cx="4822313" cy="3009900"/>
          </a:xfrm>
          <a:prstGeom prst="rect">
            <a:avLst/>
          </a:prstGeom>
        </p:spPr>
      </p:pic>
      <p:pic>
        <p:nvPicPr>
          <p:cNvPr id="5"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855292" y="609600"/>
            <a:ext cx="3944278" cy="5257800"/>
          </a:xfrm>
        </p:spPr>
      </p:pic>
      <p:sp>
        <p:nvSpPr>
          <p:cNvPr id="10" name="Right Arrow 9"/>
          <p:cNvSpPr/>
          <p:nvPr/>
        </p:nvSpPr>
        <p:spPr>
          <a:xfrm rot="18156487">
            <a:off x="-105231" y="4284115"/>
            <a:ext cx="2790674" cy="13051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پنجره های ارسی کاخ صاحبقرانیه</a:t>
            </a:r>
            <a:endParaRPr lang="en-US" dirty="0"/>
          </a:p>
        </p:txBody>
      </p:sp>
    </p:spTree>
    <p:extLst>
      <p:ext uri="{BB962C8B-B14F-4D97-AF65-F5344CB8AC3E}">
        <p14:creationId xmlns:p14="http://schemas.microsoft.com/office/powerpoint/2010/main" val="8768621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randombar(horizontal)">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روشندان</a:t>
            </a:r>
            <a:br>
              <a:rPr lang="fa-IR" dirty="0"/>
            </a:br>
            <a:endParaRPr lang="en-US" dirty="0"/>
          </a:p>
        </p:txBody>
      </p:sp>
      <p:sp>
        <p:nvSpPr>
          <p:cNvPr id="3" name="Content Placeholder 2"/>
          <p:cNvSpPr>
            <a:spLocks noGrp="1"/>
          </p:cNvSpPr>
          <p:nvPr>
            <p:ph idx="1"/>
          </p:nvPr>
        </p:nvSpPr>
        <p:spPr/>
        <p:txBody>
          <a:bodyPr/>
          <a:lstStyle/>
          <a:p>
            <a:pPr marL="0" indent="0" algn="r">
              <a:buNone/>
            </a:pPr>
            <a:r>
              <a:rPr lang="fa-IR" dirty="0" smtClean="0"/>
              <a:t>در بناهایی مثل بازار ها که امکان استفاده از پنجره نبوده معماران در قسمت «خورشیدی کاربندی»روزن های ایجاد کرده اند که عبور مناسب نور و تهویه را به بهترین وجه میسر می ساخته است. روشندان ها معمولا به شکل یک کلاه فرنگی بوده و عمود بر قسمت خورسیدی کاربندی ساخته میشودبرخی از آنها دارای شیشه بوده و برخی از آنها زمینه چند ضلعی دارد</a:t>
            </a:r>
            <a:endParaRPr lang="en-US" dirty="0"/>
          </a:p>
        </p:txBody>
      </p:sp>
    </p:spTree>
    <p:extLst>
      <p:ext uri="{BB962C8B-B14F-4D97-AF65-F5344CB8AC3E}">
        <p14:creationId xmlns:p14="http://schemas.microsoft.com/office/powerpoint/2010/main" val="2408397345"/>
      </p:ext>
    </p:extLst>
  </p:cSld>
  <p:clrMapOvr>
    <a:masterClrMapping/>
  </p:clrMapOvr>
  <p:transition spd="slow">
    <p:cove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هورنو</a:t>
            </a:r>
            <a:br>
              <a:rPr lang="fa-IR" dirty="0" smtClean="0"/>
            </a:br>
            <a:endParaRPr lang="en-US" dirty="0"/>
          </a:p>
        </p:txBody>
      </p:sp>
      <p:sp>
        <p:nvSpPr>
          <p:cNvPr id="3" name="Content Placeholder 2"/>
          <p:cNvSpPr>
            <a:spLocks noGrp="1"/>
          </p:cNvSpPr>
          <p:nvPr>
            <p:ph idx="1"/>
          </p:nvPr>
        </p:nvSpPr>
        <p:spPr>
          <a:xfrm>
            <a:off x="1945201" y="1524000"/>
            <a:ext cx="6591985" cy="3777622"/>
          </a:xfrm>
        </p:spPr>
        <p:txBody>
          <a:bodyPr/>
          <a:lstStyle/>
          <a:p>
            <a:pPr marL="0" indent="0" algn="r">
              <a:buNone/>
            </a:pPr>
            <a:r>
              <a:rPr lang="fa-IR" dirty="0" smtClean="0"/>
              <a:t>به نور گیری بالای سقف گفته میشود چون در نزدیکی های تیزه گنبد امکان اجرا به صورت بقیه قسمت ها میسر نیست بنابراین در نزدیکی های تیزه سوراخ را پر نمیکنند تا در بالای طلق کار نور رسانی را انجام دهند.مانند:پوشش بازارها،</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0199" y="2514600"/>
            <a:ext cx="4110653" cy="3962400"/>
          </a:xfrm>
          <a:prstGeom prst="rect">
            <a:avLst/>
          </a:prstGeom>
        </p:spPr>
      </p:pic>
      <p:sp>
        <p:nvSpPr>
          <p:cNvPr id="5" name="Right Arrow 4"/>
          <p:cNvSpPr/>
          <p:nvPr/>
        </p:nvSpPr>
        <p:spPr>
          <a:xfrm>
            <a:off x="838200" y="2767509"/>
            <a:ext cx="2286000" cy="81389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هورنو</a:t>
            </a:r>
            <a:endParaRPr lang="en-US" dirty="0"/>
          </a:p>
        </p:txBody>
      </p:sp>
      <p:sp>
        <p:nvSpPr>
          <p:cNvPr id="6" name="Left Arrow 5"/>
          <p:cNvSpPr/>
          <p:nvPr/>
        </p:nvSpPr>
        <p:spPr>
          <a:xfrm>
            <a:off x="5562600" y="3031811"/>
            <a:ext cx="2362200" cy="7620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روشن دان</a:t>
            </a:r>
            <a:endParaRPr lang="en-US" dirty="0"/>
          </a:p>
        </p:txBody>
      </p:sp>
    </p:spTree>
    <p:extLst>
      <p:ext uri="{BB962C8B-B14F-4D97-AF65-F5344CB8AC3E}">
        <p14:creationId xmlns:p14="http://schemas.microsoft.com/office/powerpoint/2010/main" val="42641889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676400"/>
            <a:ext cx="9144000" cy="4495800"/>
          </a:xfrm>
        </p:spPr>
        <p:txBody>
          <a:bodyPr>
            <a:normAutofit fontScale="90000"/>
          </a:bodyPr>
          <a:lstStyle/>
          <a:p>
            <a:pPr algn="ctr"/>
            <a:r>
              <a:rPr lang="fa-IR" dirty="0" smtClean="0">
                <a:solidFill>
                  <a:schemeClr val="tx1"/>
                </a:solidFill>
                <a:cs typeface="B Titr" panose="00000700000000000000" pitchFamily="2" charset="-78"/>
              </a:rPr>
              <a:t/>
            </a:r>
            <a:br>
              <a:rPr lang="fa-IR" dirty="0" smtClean="0">
                <a:solidFill>
                  <a:schemeClr val="tx1"/>
                </a:solidFill>
                <a:cs typeface="B Titr" panose="00000700000000000000" pitchFamily="2" charset="-78"/>
              </a:rPr>
            </a:br>
            <a:r>
              <a:rPr lang="fa-IR" dirty="0" smtClean="0">
                <a:solidFill>
                  <a:schemeClr val="tx1"/>
                </a:solidFill>
                <a:cs typeface="+mn-cs"/>
              </a:rPr>
              <a:t> نورگیر</a:t>
            </a:r>
            <a:r>
              <a:rPr lang="fa-IR" dirty="0" smtClean="0">
                <a:solidFill>
                  <a:schemeClr val="tx1"/>
                </a:solidFill>
                <a:cs typeface="B Titr" panose="00000700000000000000" pitchFamily="2" charset="-78"/>
              </a:rPr>
              <a:t/>
            </a:r>
            <a:br>
              <a:rPr lang="fa-IR" dirty="0" smtClean="0">
                <a:solidFill>
                  <a:schemeClr val="tx1"/>
                </a:solidFill>
                <a:cs typeface="B Titr" panose="00000700000000000000" pitchFamily="2" charset="-78"/>
              </a:rPr>
            </a:br>
            <a:r>
              <a:rPr lang="fa-IR" dirty="0" smtClean="0">
                <a:solidFill>
                  <a:schemeClr val="tx1"/>
                </a:solidFill>
                <a:cs typeface="B Titr" panose="00000700000000000000" pitchFamily="2" charset="-78"/>
              </a:rPr>
              <a:t/>
            </a:r>
            <a:br>
              <a:rPr lang="fa-IR" dirty="0" smtClean="0">
                <a:solidFill>
                  <a:schemeClr val="tx1"/>
                </a:solidFill>
                <a:cs typeface="B Titr" panose="00000700000000000000" pitchFamily="2" charset="-78"/>
              </a:rPr>
            </a:br>
            <a:r>
              <a:rPr lang="fa-IR" dirty="0">
                <a:solidFill>
                  <a:schemeClr val="tx1"/>
                </a:solidFill>
                <a:cs typeface="B Titr" panose="00000700000000000000" pitchFamily="2" charset="-78"/>
              </a:rPr>
              <a:t/>
            </a:r>
            <a:br>
              <a:rPr lang="fa-IR" dirty="0">
                <a:solidFill>
                  <a:schemeClr val="tx1"/>
                </a:solidFill>
                <a:cs typeface="B Titr" panose="00000700000000000000" pitchFamily="2" charset="-78"/>
              </a:rPr>
            </a:br>
            <a:r>
              <a:rPr lang="fa-IR" dirty="0" smtClean="0">
                <a:solidFill>
                  <a:schemeClr val="tx1"/>
                </a:solidFill>
                <a:cs typeface="B Titr" panose="00000700000000000000" pitchFamily="2" charset="-78"/>
              </a:rPr>
              <a:t/>
            </a:r>
            <a:br>
              <a:rPr lang="fa-IR" dirty="0" smtClean="0">
                <a:solidFill>
                  <a:schemeClr val="tx1"/>
                </a:solidFill>
                <a:cs typeface="B Titr" panose="00000700000000000000" pitchFamily="2" charset="-78"/>
              </a:rPr>
            </a:br>
            <a:endParaRPr lang="en-US" sz="2400" dirty="0">
              <a:solidFill>
                <a:schemeClr val="tx1"/>
              </a:solidFill>
              <a:cs typeface="B Titr" panose="00000700000000000000" pitchFamily="2" charset="-78"/>
            </a:endParaRPr>
          </a:p>
        </p:txBody>
      </p:sp>
    </p:spTree>
    <p:extLst>
      <p:ext uri="{BB962C8B-B14F-4D97-AF65-F5344CB8AC3E}">
        <p14:creationId xmlns:p14="http://schemas.microsoft.com/office/powerpoint/2010/main" val="51514342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533401"/>
            <a:ext cx="4191000" cy="1981201"/>
          </a:xfrm>
        </p:spPr>
        <p:txBody>
          <a:bodyPr>
            <a:normAutofit/>
          </a:bodyPr>
          <a:lstStyle/>
          <a:p>
            <a:pPr algn="ctr"/>
            <a:endParaRPr lang="en-US" sz="4000" dirty="0">
              <a:solidFill>
                <a:schemeClr val="bg1">
                  <a:lumMod val="95000"/>
                  <a:lumOff val="5000"/>
                </a:schemeClr>
              </a:solidFill>
              <a:cs typeface="B Titr" panose="00000700000000000000" pitchFamily="2" charset="-78"/>
            </a:endParaRPr>
          </a:p>
        </p:txBody>
      </p:sp>
      <p:sp>
        <p:nvSpPr>
          <p:cNvPr id="3" name="Content Placeholder 2"/>
          <p:cNvSpPr>
            <a:spLocks noGrp="1"/>
          </p:cNvSpPr>
          <p:nvPr>
            <p:ph idx="1"/>
          </p:nvPr>
        </p:nvSpPr>
        <p:spPr>
          <a:xfrm>
            <a:off x="457200" y="1447801"/>
            <a:ext cx="8153400" cy="4419600"/>
          </a:xfrm>
        </p:spPr>
        <p:txBody>
          <a:bodyPr>
            <a:normAutofit fontScale="92500"/>
          </a:bodyPr>
          <a:lstStyle/>
          <a:p>
            <a:pPr marL="82296" indent="0" algn="just" rtl="1">
              <a:buNone/>
            </a:pPr>
            <a:r>
              <a:rPr lang="fa-IR" sz="2800" b="1" cap="all" dirty="0">
                <a:solidFill>
                  <a:schemeClr val="tx1"/>
                </a:solidFill>
                <a:effectLst>
                  <a:outerShdw blurRad="50000" dist="30000" dir="5400000" algn="tl" rotWithShape="0">
                    <a:srgbClr val="000000">
                      <a:alpha val="30000"/>
                    </a:srgbClr>
                  </a:outerShdw>
                </a:effectLst>
                <a:latin typeface="+mj-lt"/>
                <a:ea typeface="+mj-ea"/>
              </a:rPr>
              <a:t>نورگیر از جمله عناصری در معماری محسوب می گردند که </a:t>
            </a:r>
            <a:r>
              <a:rPr lang="fa-IR" sz="2800" b="1" cap="all" dirty="0">
                <a:solidFill>
                  <a:schemeClr val="accent2"/>
                </a:solidFill>
                <a:effectLst>
                  <a:outerShdw blurRad="50000" dist="30000" dir="5400000" algn="tl" rotWithShape="0">
                    <a:srgbClr val="000000">
                      <a:alpha val="30000"/>
                    </a:srgbClr>
                  </a:outerShdw>
                </a:effectLst>
                <a:latin typeface="+mj-lt"/>
                <a:ea typeface="+mj-ea"/>
              </a:rPr>
              <a:t>وظیفه انها انتقال نور از سطح افقی یا شیبدار بام به فضاهای زیرین ان </a:t>
            </a:r>
            <a:r>
              <a:rPr lang="fa-IR" sz="2800" b="1" cap="all" dirty="0">
                <a:solidFill>
                  <a:schemeClr val="tx1"/>
                </a:solidFill>
                <a:effectLst>
                  <a:outerShdw blurRad="50000" dist="30000" dir="5400000" algn="tl" rotWithShape="0">
                    <a:srgbClr val="000000">
                      <a:alpha val="30000"/>
                    </a:srgbClr>
                  </a:outerShdw>
                </a:effectLst>
                <a:latin typeface="+mj-lt"/>
                <a:ea typeface="+mj-ea"/>
              </a:rPr>
              <a:t>می باشد که </a:t>
            </a:r>
            <a:r>
              <a:rPr lang="fa-IR" sz="2800" b="1" cap="all" dirty="0">
                <a:solidFill>
                  <a:schemeClr val="accent2"/>
                </a:solidFill>
                <a:effectLst>
                  <a:outerShdw blurRad="50000" dist="30000" dir="5400000" algn="tl" rotWithShape="0">
                    <a:srgbClr val="000000">
                      <a:alpha val="30000"/>
                    </a:srgbClr>
                  </a:outerShdw>
                </a:effectLst>
                <a:latin typeface="+mj-lt"/>
                <a:ea typeface="+mj-ea"/>
              </a:rPr>
              <a:t>امکان نورگیری از جداره دیوارهای </a:t>
            </a:r>
            <a:r>
              <a:rPr lang="fa-IR" sz="2800" b="1" cap="all" dirty="0" smtClean="0">
                <a:solidFill>
                  <a:schemeClr val="accent2"/>
                </a:solidFill>
                <a:effectLst>
                  <a:outerShdw blurRad="50000" dist="30000" dir="5400000" algn="tl" rotWithShape="0">
                    <a:srgbClr val="000000">
                      <a:alpha val="30000"/>
                    </a:srgbClr>
                  </a:outerShdw>
                </a:effectLst>
                <a:latin typeface="+mj-lt"/>
                <a:ea typeface="+mj-ea"/>
              </a:rPr>
              <a:t>اطراف </a:t>
            </a:r>
            <a:r>
              <a:rPr lang="fa-IR" sz="2800" b="1" cap="all" dirty="0">
                <a:solidFill>
                  <a:schemeClr val="accent2"/>
                </a:solidFill>
                <a:effectLst>
                  <a:outerShdw blurRad="50000" dist="30000" dir="5400000" algn="tl" rotWithShape="0">
                    <a:srgbClr val="000000">
                      <a:alpha val="30000"/>
                    </a:srgbClr>
                  </a:outerShdw>
                </a:effectLst>
                <a:latin typeface="+mj-lt"/>
                <a:ea typeface="+mj-ea"/>
              </a:rPr>
              <a:t>خود به طور مستقیم را نداشته</a:t>
            </a:r>
            <a:r>
              <a:rPr lang="fa-IR" sz="2800" b="1" cap="all" dirty="0">
                <a:solidFill>
                  <a:schemeClr val="tx1"/>
                </a:solidFill>
                <a:effectLst>
                  <a:outerShdw blurRad="50000" dist="30000" dir="5400000" algn="tl" rotWithShape="0">
                    <a:srgbClr val="000000">
                      <a:alpha val="30000"/>
                    </a:srgbClr>
                  </a:outerShdw>
                </a:effectLst>
                <a:latin typeface="+mj-lt"/>
                <a:ea typeface="+mj-ea"/>
              </a:rPr>
              <a:t> و یا الزام  خاصی باعث نورگیری از سقف را می </a:t>
            </a:r>
            <a:r>
              <a:rPr lang="fa-IR" sz="2800" b="1" cap="all" dirty="0" smtClean="0">
                <a:solidFill>
                  <a:schemeClr val="tx1"/>
                </a:solidFill>
                <a:effectLst>
                  <a:outerShdw blurRad="50000" dist="30000" dir="5400000" algn="tl" rotWithShape="0">
                    <a:srgbClr val="000000">
                      <a:alpha val="30000"/>
                    </a:srgbClr>
                  </a:outerShdw>
                </a:effectLst>
                <a:latin typeface="+mj-lt"/>
                <a:ea typeface="+mj-ea"/>
              </a:rPr>
              <a:t>نماید</a:t>
            </a:r>
            <a:r>
              <a:rPr lang="en-US" sz="2800" b="1" cap="all" dirty="0" smtClean="0">
                <a:solidFill>
                  <a:schemeClr val="tx1"/>
                </a:solidFill>
                <a:effectLst>
                  <a:outerShdw blurRad="50000" dist="30000" dir="5400000" algn="tl" rotWithShape="0">
                    <a:srgbClr val="000000">
                      <a:alpha val="30000"/>
                    </a:srgbClr>
                  </a:outerShdw>
                </a:effectLst>
                <a:latin typeface="+mj-lt"/>
                <a:ea typeface="+mj-ea"/>
              </a:rPr>
              <a:t>.</a:t>
            </a:r>
            <a:r>
              <a:rPr lang="fa-IR" sz="2800" b="1" cap="all" dirty="0" smtClean="0">
                <a:solidFill>
                  <a:schemeClr val="tx1"/>
                </a:solidFill>
                <a:effectLst>
                  <a:outerShdw blurRad="50000" dist="30000" dir="5400000" algn="tl" rotWithShape="0">
                    <a:srgbClr val="000000">
                      <a:alpha val="30000"/>
                    </a:srgbClr>
                  </a:outerShdw>
                </a:effectLst>
                <a:latin typeface="+mj-lt"/>
                <a:ea typeface="+mj-ea"/>
              </a:rPr>
              <a:t> </a:t>
            </a:r>
            <a:r>
              <a:rPr lang="ar-SA" sz="2800" b="1" cap="all" dirty="0" smtClean="0">
                <a:solidFill>
                  <a:schemeClr val="tx1"/>
                </a:solidFill>
                <a:effectLst>
                  <a:outerShdw blurRad="50000" dist="30000" dir="5400000" algn="tl" rotWithShape="0">
                    <a:srgbClr val="000000">
                      <a:alpha val="30000"/>
                    </a:srgbClr>
                  </a:outerShdw>
                </a:effectLst>
                <a:latin typeface="+mj-lt"/>
                <a:ea typeface="+mj-ea"/>
              </a:rPr>
              <a:t>نورگیرها </a:t>
            </a:r>
            <a:r>
              <a:rPr lang="ar-SA" sz="2800" b="1" cap="all" dirty="0">
                <a:solidFill>
                  <a:schemeClr val="tx1"/>
                </a:solidFill>
                <a:effectLst>
                  <a:outerShdw blurRad="50000" dist="30000" dir="5400000" algn="tl" rotWithShape="0">
                    <a:srgbClr val="000000">
                      <a:alpha val="30000"/>
                    </a:srgbClr>
                  </a:outerShdw>
                </a:effectLst>
                <a:latin typeface="+mj-lt"/>
                <a:ea typeface="+mj-ea"/>
              </a:rPr>
              <a:t>از جمله قسمت هایی هستد که در بعضی ساختمان ها با توجه به شرایط ساختمانی آنها و در ساخت انواع گلخانه ها و فضاهای شیشه ای کاربرد گسترده ای </a:t>
            </a:r>
            <a:endParaRPr lang="en-US" sz="2800" b="1" cap="all" dirty="0" smtClean="0">
              <a:solidFill>
                <a:schemeClr val="tx1"/>
              </a:solidFill>
              <a:effectLst>
                <a:outerShdw blurRad="50000" dist="30000" dir="5400000" algn="tl" rotWithShape="0">
                  <a:srgbClr val="000000">
                    <a:alpha val="30000"/>
                  </a:srgbClr>
                </a:outerShdw>
              </a:effectLst>
              <a:latin typeface="+mj-lt"/>
              <a:ea typeface="+mj-ea"/>
            </a:endParaRPr>
          </a:p>
          <a:p>
            <a:pPr marL="82296" indent="0" algn="just" rtl="1">
              <a:buNone/>
            </a:pPr>
            <a:r>
              <a:rPr lang="ar-SA" sz="2800" b="1" cap="all" dirty="0" smtClean="0">
                <a:solidFill>
                  <a:schemeClr val="tx1"/>
                </a:solidFill>
                <a:effectLst>
                  <a:outerShdw blurRad="50000" dist="30000" dir="5400000" algn="tl" rotWithShape="0">
                    <a:srgbClr val="000000">
                      <a:alpha val="30000"/>
                    </a:srgbClr>
                  </a:outerShdw>
                </a:effectLst>
                <a:latin typeface="+mj-lt"/>
                <a:ea typeface="+mj-ea"/>
              </a:rPr>
              <a:t>دارد</a:t>
            </a:r>
            <a:r>
              <a:rPr lang="en-US" sz="2000" dirty="0" smtClean="0">
                <a:solidFill>
                  <a:schemeClr val="tx1"/>
                </a:solidFill>
              </a:rPr>
              <a:t>. </a:t>
            </a:r>
            <a:endParaRPr lang="en-US" sz="2000" dirty="0">
              <a:solidFill>
                <a:schemeClr val="tx1"/>
              </a:solidFill>
            </a:endParaRPr>
          </a:p>
        </p:txBody>
      </p:sp>
    </p:spTree>
    <p:extLst>
      <p:ext uri="{BB962C8B-B14F-4D97-AF65-F5344CB8AC3E}">
        <p14:creationId xmlns:p14="http://schemas.microsoft.com/office/powerpoint/2010/main" val="8633656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05400" y="2209800"/>
            <a:ext cx="3657600" cy="3657600"/>
          </a:xfrm>
        </p:spPr>
        <p:txBody>
          <a:bodyPr>
            <a:noAutofit/>
          </a:bodyPr>
          <a:lstStyle/>
          <a:p>
            <a:pPr algn="justLow" rtl="1"/>
            <a:r>
              <a:rPr lang="fa-IR" dirty="0">
                <a:solidFill>
                  <a:schemeClr val="tx1"/>
                </a:solidFill>
                <a:cs typeface="+mn-cs"/>
              </a:rPr>
              <a:t>از جمله قدیمی ترین نوع استفاده از نورگیر در سقفها را میتوان به </a:t>
            </a:r>
            <a:r>
              <a:rPr lang="fa-IR" dirty="0">
                <a:solidFill>
                  <a:srgbClr val="FF0000"/>
                </a:solidFill>
                <a:cs typeface="+mn-cs"/>
              </a:rPr>
              <a:t>شبستان کنار محراب الجاتیو در مسجد جامع اصفهان </a:t>
            </a:r>
            <a:r>
              <a:rPr lang="fa-IR" dirty="0">
                <a:solidFill>
                  <a:schemeClr val="tx1"/>
                </a:solidFill>
                <a:cs typeface="+mn-cs"/>
              </a:rPr>
              <a:t>اشاره نمود که در ان </a:t>
            </a:r>
            <a:r>
              <a:rPr lang="fa-IR" dirty="0">
                <a:solidFill>
                  <a:srgbClr val="FF0000"/>
                </a:solidFill>
                <a:cs typeface="+mn-cs"/>
              </a:rPr>
              <a:t>از</a:t>
            </a:r>
            <a:r>
              <a:rPr lang="fa-IR" dirty="0">
                <a:solidFill>
                  <a:schemeClr val="bg1"/>
                </a:solidFill>
                <a:cs typeface="+mn-cs"/>
              </a:rPr>
              <a:t> </a:t>
            </a:r>
            <a:r>
              <a:rPr lang="fa-IR" dirty="0">
                <a:solidFill>
                  <a:srgbClr val="FF0000"/>
                </a:solidFill>
                <a:cs typeface="+mn-cs"/>
              </a:rPr>
              <a:t>سنگهای مرمر شفاف به منظور انتقال روشنایی طبیعی از سقف شبستان به فضای زیر ان </a:t>
            </a:r>
            <a:r>
              <a:rPr lang="fa-IR" dirty="0">
                <a:solidFill>
                  <a:schemeClr val="tx1"/>
                </a:solidFill>
                <a:cs typeface="+mn-cs"/>
              </a:rPr>
              <a:t>استفاده شده است که علاوه بر برقراری روشنایی باعث ایجاد حس روحانی خاص در فضای شبستان شده است </a:t>
            </a:r>
            <a:endParaRPr lang="en-US" dirty="0">
              <a:solidFill>
                <a:schemeClr val="tx1"/>
              </a:solidFill>
              <a:cs typeface="+mn-cs"/>
            </a:endParaRPr>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23827" b="23827"/>
          <a:stretch>
            <a:fillRect/>
          </a:stretch>
        </p:blipFill>
        <p:spPr>
          <a:xfrm>
            <a:off x="914401" y="634964"/>
            <a:ext cx="3962400" cy="4470435"/>
          </a:xfrm>
        </p:spPr>
      </p:pic>
    </p:spTree>
    <p:extLst>
      <p:ext uri="{BB962C8B-B14F-4D97-AF65-F5344CB8AC3E}">
        <p14:creationId xmlns:p14="http://schemas.microsoft.com/office/powerpoint/2010/main" val="1761602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600" y="886691"/>
            <a:ext cx="3752850" cy="51816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53000" y="907473"/>
            <a:ext cx="3896419" cy="5181600"/>
          </a:xfrm>
          <a:prstGeom prst="rect">
            <a:avLst/>
          </a:prstGeom>
        </p:spPr>
      </p:pic>
    </p:spTree>
    <p:extLst>
      <p:ext uri="{BB962C8B-B14F-4D97-AF65-F5344CB8AC3E}">
        <p14:creationId xmlns:p14="http://schemas.microsoft.com/office/powerpoint/2010/main" val="3034784568"/>
      </p:ext>
    </p:extLst>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62600" y="3282855"/>
            <a:ext cx="2743200" cy="2743200"/>
          </a:xfrm>
        </p:spPr>
        <p:txBody>
          <a:bodyPr>
            <a:noAutofit/>
          </a:bodyPr>
          <a:lstStyle/>
          <a:p>
            <a:pPr algn="justLow"/>
            <a:r>
              <a:rPr lang="fa-IR" dirty="0">
                <a:solidFill>
                  <a:schemeClr val="tx1"/>
                </a:solidFill>
                <a:cs typeface="+mn-cs"/>
              </a:rPr>
              <a:t>ویا نورگیرهایی که در </a:t>
            </a:r>
            <a:r>
              <a:rPr lang="fa-IR" dirty="0">
                <a:solidFill>
                  <a:schemeClr val="accent2"/>
                </a:solidFill>
                <a:cs typeface="+mn-cs"/>
              </a:rPr>
              <a:t>سقف اب انبارهای قدیمی مناطق کویری </a:t>
            </a:r>
            <a:r>
              <a:rPr lang="fa-IR" dirty="0">
                <a:solidFill>
                  <a:schemeClr val="tx1"/>
                </a:solidFill>
                <a:cs typeface="+mn-cs"/>
              </a:rPr>
              <a:t>کشور استفاده شده که علاوه بر </a:t>
            </a:r>
            <a:r>
              <a:rPr lang="fa-IR" dirty="0">
                <a:solidFill>
                  <a:schemeClr val="accent2"/>
                </a:solidFill>
                <a:cs typeface="+mn-cs"/>
              </a:rPr>
              <a:t>ایجاد کوران هوا</a:t>
            </a:r>
            <a:r>
              <a:rPr lang="fa-IR" dirty="0">
                <a:solidFill>
                  <a:schemeClr val="tx1"/>
                </a:solidFill>
                <a:cs typeface="+mn-cs"/>
              </a:rPr>
              <a:t> و تا </a:t>
            </a:r>
            <a:r>
              <a:rPr lang="fa-IR" dirty="0" smtClean="0">
                <a:solidFill>
                  <a:schemeClr val="tx1"/>
                </a:solidFill>
                <a:cs typeface="+mn-cs"/>
              </a:rPr>
              <a:t>حدودی </a:t>
            </a:r>
            <a:r>
              <a:rPr lang="fa-IR" dirty="0">
                <a:solidFill>
                  <a:schemeClr val="tx1"/>
                </a:solidFill>
                <a:cs typeface="+mn-cs"/>
              </a:rPr>
              <a:t>تابش   </a:t>
            </a:r>
            <a:r>
              <a:rPr lang="fa-IR" dirty="0">
                <a:solidFill>
                  <a:schemeClr val="accent2"/>
                </a:solidFill>
                <a:cs typeface="+mn-cs"/>
              </a:rPr>
              <a:t>نور </a:t>
            </a:r>
            <a:r>
              <a:rPr lang="fa-IR" dirty="0" smtClean="0">
                <a:solidFill>
                  <a:schemeClr val="accent2"/>
                </a:solidFill>
                <a:cs typeface="+mn-cs"/>
              </a:rPr>
              <a:t>مانع فساد </a:t>
            </a:r>
            <a:r>
              <a:rPr lang="fa-IR" dirty="0">
                <a:solidFill>
                  <a:schemeClr val="accent2"/>
                </a:solidFill>
                <a:cs typeface="+mn-cs"/>
              </a:rPr>
              <a:t>اب موجود </a:t>
            </a:r>
            <a:r>
              <a:rPr lang="fa-IR" dirty="0">
                <a:solidFill>
                  <a:schemeClr val="tx1"/>
                </a:solidFill>
                <a:cs typeface="+mn-cs"/>
              </a:rPr>
              <a:t>در داخل اب انبارها شده است </a:t>
            </a:r>
            <a:r>
              <a:rPr lang="en-US" dirty="0">
                <a:solidFill>
                  <a:schemeClr val="tx1"/>
                </a:solidFill>
                <a:cs typeface="+mn-cs"/>
              </a:rPr>
              <a:t/>
            </a:r>
            <a:br>
              <a:rPr lang="en-US" dirty="0">
                <a:solidFill>
                  <a:schemeClr val="tx1"/>
                </a:solidFill>
                <a:cs typeface="+mn-cs"/>
              </a:rPr>
            </a:br>
            <a:endParaRPr lang="en-US" dirty="0">
              <a:solidFill>
                <a:schemeClr val="tx1"/>
              </a:solidFill>
              <a:cs typeface="+mn-cs"/>
            </a:endParaRPr>
          </a:p>
        </p:txBody>
      </p:sp>
      <p:pic>
        <p:nvPicPr>
          <p:cNvPr id="4" name="Picture Placeholder 3"/>
          <p:cNvPicPr>
            <a:picLocks noGrp="1" noChangeAspect="1"/>
          </p:cNvPicPr>
          <p:nvPr>
            <p:ph type="pic" idx="1"/>
          </p:nvPr>
        </p:nvPicPr>
        <p:blipFill>
          <a:blip r:embed="rId2">
            <a:extLst>
              <a:ext uri="{28A0092B-C50C-407E-A947-70E740481C1C}">
                <a14:useLocalDpi xmlns:a14="http://schemas.microsoft.com/office/drawing/2010/main" val="0"/>
              </a:ext>
            </a:extLst>
          </a:blip>
          <a:srcRect t="2894" b="2894"/>
          <a:stretch>
            <a:fillRect/>
          </a:stretch>
        </p:blipFill>
        <p:spPr>
          <a:xfrm>
            <a:off x="228600" y="1720755"/>
            <a:ext cx="5156782" cy="3124200"/>
          </a:xfrm>
        </p:spPr>
      </p:pic>
    </p:spTree>
    <p:extLst>
      <p:ext uri="{BB962C8B-B14F-4D97-AF65-F5344CB8AC3E}">
        <p14:creationId xmlns:p14="http://schemas.microsoft.com/office/powerpoint/2010/main" val="1956202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38400" y="838200"/>
            <a:ext cx="4076700" cy="2673246"/>
          </a:xfr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2200" y="3581400"/>
            <a:ext cx="4419600" cy="2798618"/>
          </a:xfrm>
          <a:prstGeom prst="rect">
            <a:avLst/>
          </a:prstGeom>
        </p:spPr>
      </p:pic>
      <p:sp>
        <p:nvSpPr>
          <p:cNvPr id="5" name="Left-Up Arrow 4"/>
          <p:cNvSpPr/>
          <p:nvPr/>
        </p:nvSpPr>
        <p:spPr>
          <a:xfrm>
            <a:off x="4724400" y="3429000"/>
            <a:ext cx="76200" cy="45719"/>
          </a:xfrm>
          <a:prstGeom prst="lef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Left-Up Arrow 5"/>
          <p:cNvSpPr/>
          <p:nvPr/>
        </p:nvSpPr>
        <p:spPr>
          <a:xfrm rot="9467030">
            <a:off x="2793810" y="3291124"/>
            <a:ext cx="1600200" cy="1600200"/>
          </a:xfrm>
          <a:prstGeom prst="lef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33250736"/>
      </p:ext>
    </p:extLst>
  </p:cSld>
  <p:clrMapOvr>
    <a:masterClrMapping/>
  </p:clrMapOvr>
  <p:transition spd="slow">
    <p:push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29200" y="1219200"/>
            <a:ext cx="3505200" cy="1981200"/>
          </a:xfrm>
        </p:spPr>
        <p:txBody>
          <a:bodyPr>
            <a:normAutofit/>
          </a:bodyPr>
          <a:lstStyle/>
          <a:p>
            <a:r>
              <a:rPr lang="fa-IR" sz="2800" dirty="0" smtClean="0"/>
              <a:t>نورگیر های سقف تیمچه بزرگ قم</a:t>
            </a:r>
            <a:endParaRPr lang="en-US" sz="2800"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24000" y="533400"/>
            <a:ext cx="2833687" cy="2819400"/>
          </a:xfr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96836" y="3581400"/>
            <a:ext cx="4987637" cy="2743200"/>
          </a:xfrm>
          <a:prstGeom prst="rect">
            <a:avLst/>
          </a:prstGeom>
        </p:spPr>
      </p:pic>
    </p:spTree>
    <p:extLst>
      <p:ext uri="{BB962C8B-B14F-4D97-AF65-F5344CB8AC3E}">
        <p14:creationId xmlns:p14="http://schemas.microsoft.com/office/powerpoint/2010/main" val="21981312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par>
                                <p:cTn id="8" presetID="14"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randombar(horizontal)">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00400" y="381000"/>
            <a:ext cx="3810000" cy="685800"/>
          </a:xfrm>
          <a:ln>
            <a:solidFill>
              <a:schemeClr val="tx2"/>
            </a:solidFill>
          </a:ln>
        </p:spPr>
        <p:txBody>
          <a:bodyPr>
            <a:normAutofit fontScale="90000"/>
          </a:bodyPr>
          <a:lstStyle/>
          <a:p>
            <a:pPr algn="ctr"/>
            <a:r>
              <a:rPr lang="fa-IR" sz="4000" cap="none" dirty="0" smtClean="0">
                <a:ln w="1905">
                  <a:solidFill>
                    <a:schemeClr val="tx2"/>
                  </a:solidFill>
                </a:ln>
                <a:solidFill>
                  <a:schemeClr val="tx1"/>
                </a:solidFill>
                <a:effectLst>
                  <a:innerShdw blurRad="69850" dist="43180" dir="5400000">
                    <a:srgbClr val="000000">
                      <a:alpha val="65000"/>
                    </a:srgbClr>
                  </a:innerShdw>
                </a:effectLst>
                <a:cs typeface="+mn-cs"/>
              </a:rPr>
              <a:t>انواع نورگیرها</a:t>
            </a:r>
            <a:endParaRPr lang="en-US" sz="4000" dirty="0">
              <a:solidFill>
                <a:schemeClr val="tx1"/>
              </a:solidFill>
              <a:cs typeface="+mn-cs"/>
            </a:endParaRPr>
          </a:p>
        </p:txBody>
      </p:sp>
      <p:sp>
        <p:nvSpPr>
          <p:cNvPr id="4" name="Content Placeholder 3"/>
          <p:cNvSpPr>
            <a:spLocks noGrp="1"/>
          </p:cNvSpPr>
          <p:nvPr>
            <p:ph idx="1"/>
          </p:nvPr>
        </p:nvSpPr>
        <p:spPr>
          <a:xfrm>
            <a:off x="4267200" y="1219200"/>
            <a:ext cx="4191000" cy="4692011"/>
          </a:xfrm>
          <a:scene3d>
            <a:camera prst="orthographicFront"/>
            <a:lightRig rig="threePt" dir="t"/>
          </a:scene3d>
          <a:sp3d contourW="12700">
            <a:contourClr>
              <a:schemeClr val="bg1"/>
            </a:contourClr>
          </a:sp3d>
        </p:spPr>
        <p:txBody>
          <a:bodyPr>
            <a:normAutofit/>
          </a:bodyPr>
          <a:lstStyle/>
          <a:p>
            <a:pPr marL="82296" indent="0" algn="just" rtl="1">
              <a:lnSpc>
                <a:spcPts val="2000"/>
              </a:lnSpc>
              <a:spcBef>
                <a:spcPct val="0"/>
              </a:spcBef>
              <a:buNone/>
            </a:pPr>
            <a:r>
              <a:rPr lang="fa-IR" sz="2800" dirty="0" smtClean="0">
                <a:ln w="1905">
                  <a:solidFill>
                    <a:schemeClr val="tx2"/>
                  </a:solidFill>
                </a:ln>
                <a:solidFill>
                  <a:schemeClr val="tx1"/>
                </a:solidFill>
                <a:latin typeface="+mj-lt"/>
                <a:ea typeface="+mj-ea"/>
              </a:rPr>
              <a:t>ن</a:t>
            </a:r>
            <a:r>
              <a:rPr lang="ar-SA" sz="2800" dirty="0">
                <a:ln w="1905">
                  <a:solidFill>
                    <a:schemeClr val="tx2"/>
                  </a:solidFill>
                </a:ln>
                <a:solidFill>
                  <a:schemeClr val="tx1"/>
                </a:solidFill>
                <a:latin typeface="+mj-lt"/>
                <a:ea typeface="+mj-ea"/>
              </a:rPr>
              <a:t>ورگیرهای </a:t>
            </a:r>
            <a:r>
              <a:rPr lang="ar-SA" sz="2800" dirty="0" smtClean="0">
                <a:ln w="1905">
                  <a:solidFill>
                    <a:schemeClr val="tx2"/>
                  </a:solidFill>
                </a:ln>
                <a:solidFill>
                  <a:schemeClr val="tx1"/>
                </a:solidFill>
                <a:latin typeface="+mj-lt"/>
                <a:ea typeface="+mj-ea"/>
              </a:rPr>
              <a:t>چهارگوش</a:t>
            </a:r>
            <a:endParaRPr lang="en-US" sz="2800" dirty="0" smtClean="0">
              <a:ln w="1905">
                <a:solidFill>
                  <a:schemeClr val="tx2"/>
                </a:solidFill>
              </a:ln>
              <a:solidFill>
                <a:schemeClr val="tx1"/>
              </a:solidFill>
              <a:latin typeface="+mj-lt"/>
              <a:ea typeface="+mj-ea"/>
            </a:endParaRPr>
          </a:p>
          <a:p>
            <a:pPr marL="82296" indent="0" algn="just" rtl="1">
              <a:lnSpc>
                <a:spcPts val="2000"/>
              </a:lnSpc>
              <a:spcBef>
                <a:spcPct val="0"/>
              </a:spcBef>
              <a:buNone/>
            </a:pPr>
            <a:endParaRPr lang="en-US" sz="2800" dirty="0">
              <a:ln w="1905">
                <a:solidFill>
                  <a:schemeClr val="tx2"/>
                </a:solidFill>
              </a:ln>
              <a:solidFill>
                <a:schemeClr val="tx1"/>
              </a:solidFill>
              <a:latin typeface="+mj-lt"/>
              <a:ea typeface="+mj-ea"/>
            </a:endParaRPr>
          </a:p>
          <a:p>
            <a:pPr marL="82296" indent="0" algn="just" rtl="1">
              <a:lnSpc>
                <a:spcPts val="2000"/>
              </a:lnSpc>
              <a:spcBef>
                <a:spcPct val="0"/>
              </a:spcBef>
              <a:buNone/>
            </a:pPr>
            <a:r>
              <a:rPr lang="fa-IR" sz="2800" dirty="0" smtClean="0">
                <a:ln w="1905">
                  <a:solidFill>
                    <a:schemeClr val="tx2"/>
                  </a:solidFill>
                </a:ln>
                <a:solidFill>
                  <a:schemeClr val="tx1"/>
                </a:solidFill>
                <a:latin typeface="+mj-lt"/>
                <a:ea typeface="+mj-ea"/>
              </a:rPr>
              <a:t>نورگیردوجداره</a:t>
            </a:r>
            <a:endParaRPr lang="en-US" sz="2800" dirty="0">
              <a:ln w="1905">
                <a:solidFill>
                  <a:schemeClr val="tx2"/>
                </a:solidFill>
              </a:ln>
              <a:solidFill>
                <a:schemeClr val="tx1"/>
              </a:solidFill>
              <a:latin typeface="+mj-lt"/>
              <a:ea typeface="+mj-ea"/>
            </a:endParaRPr>
          </a:p>
          <a:p>
            <a:pPr marL="82296" indent="0" algn="just" rtl="1">
              <a:lnSpc>
                <a:spcPts val="2000"/>
              </a:lnSpc>
              <a:spcBef>
                <a:spcPct val="0"/>
              </a:spcBef>
              <a:buNone/>
            </a:pPr>
            <a:endParaRPr lang="fa-IR" sz="2800" dirty="0" smtClean="0">
              <a:ln w="1905">
                <a:solidFill>
                  <a:schemeClr val="tx2"/>
                </a:solidFill>
              </a:ln>
              <a:solidFill>
                <a:schemeClr val="tx1"/>
              </a:solidFill>
              <a:latin typeface="+mj-lt"/>
              <a:ea typeface="+mj-ea"/>
            </a:endParaRPr>
          </a:p>
          <a:p>
            <a:pPr marL="82296" indent="0" algn="just" rtl="1">
              <a:lnSpc>
                <a:spcPts val="2000"/>
              </a:lnSpc>
              <a:spcBef>
                <a:spcPct val="0"/>
              </a:spcBef>
              <a:buNone/>
            </a:pPr>
            <a:r>
              <a:rPr lang="fa-IR" sz="2800" dirty="0" smtClean="0">
                <a:ln w="1905">
                  <a:solidFill>
                    <a:schemeClr val="tx2"/>
                  </a:solidFill>
                </a:ln>
                <a:solidFill>
                  <a:schemeClr val="tx1"/>
                </a:solidFill>
                <a:latin typeface="+mj-lt"/>
                <a:ea typeface="+mj-ea"/>
              </a:rPr>
              <a:t>نورگیر بازشو</a:t>
            </a:r>
          </a:p>
          <a:p>
            <a:pPr marL="82296" indent="0" algn="just" rtl="1">
              <a:lnSpc>
                <a:spcPts val="2000"/>
              </a:lnSpc>
              <a:spcBef>
                <a:spcPct val="0"/>
              </a:spcBef>
              <a:buNone/>
            </a:pPr>
            <a:endParaRPr lang="en-US" sz="2800" dirty="0">
              <a:ln w="1905">
                <a:solidFill>
                  <a:schemeClr val="tx2"/>
                </a:solidFill>
              </a:ln>
              <a:solidFill>
                <a:schemeClr val="tx1"/>
              </a:solidFill>
              <a:latin typeface="+mj-lt"/>
              <a:ea typeface="+mj-ea"/>
            </a:endParaRPr>
          </a:p>
          <a:p>
            <a:pPr marL="82296" indent="0" algn="just" rtl="1">
              <a:lnSpc>
                <a:spcPts val="2000"/>
              </a:lnSpc>
              <a:spcBef>
                <a:spcPct val="0"/>
              </a:spcBef>
              <a:buNone/>
            </a:pPr>
            <a:r>
              <a:rPr lang="ar-SA" sz="2800" dirty="0" smtClean="0">
                <a:ln w="1905">
                  <a:solidFill>
                    <a:schemeClr val="tx2"/>
                  </a:solidFill>
                </a:ln>
                <a:solidFill>
                  <a:schemeClr val="tx1"/>
                </a:solidFill>
                <a:latin typeface="+mj-lt"/>
                <a:ea typeface="+mj-ea"/>
              </a:rPr>
              <a:t>نورگیرهای </a:t>
            </a:r>
            <a:r>
              <a:rPr lang="ar-SA" sz="2800" dirty="0">
                <a:ln w="1905">
                  <a:solidFill>
                    <a:schemeClr val="tx2"/>
                  </a:solidFill>
                </a:ln>
                <a:solidFill>
                  <a:schemeClr val="tx1"/>
                </a:solidFill>
                <a:latin typeface="+mj-lt"/>
                <a:ea typeface="+mj-ea"/>
              </a:rPr>
              <a:t>فن دار</a:t>
            </a:r>
            <a:endParaRPr lang="en-US" sz="2800" dirty="0">
              <a:ln w="1905">
                <a:solidFill>
                  <a:schemeClr val="tx2"/>
                </a:solidFill>
              </a:ln>
              <a:solidFill>
                <a:schemeClr val="tx1"/>
              </a:solidFill>
              <a:latin typeface="+mj-lt"/>
              <a:ea typeface="+mj-ea"/>
            </a:endParaRPr>
          </a:p>
          <a:p>
            <a:pPr marL="82296" indent="0" algn="just" rtl="1">
              <a:lnSpc>
                <a:spcPts val="2000"/>
              </a:lnSpc>
              <a:spcBef>
                <a:spcPct val="0"/>
              </a:spcBef>
              <a:buNone/>
            </a:pPr>
            <a:endParaRPr lang="fa-IR" sz="2800" dirty="0" smtClean="0">
              <a:ln w="1905">
                <a:solidFill>
                  <a:schemeClr val="tx2"/>
                </a:solidFill>
              </a:ln>
              <a:solidFill>
                <a:schemeClr val="tx1"/>
              </a:solidFill>
              <a:latin typeface="+mj-lt"/>
              <a:ea typeface="+mj-ea"/>
            </a:endParaRPr>
          </a:p>
          <a:p>
            <a:pPr marL="82296" indent="0" algn="just" rtl="1">
              <a:lnSpc>
                <a:spcPts val="2000"/>
              </a:lnSpc>
              <a:spcBef>
                <a:spcPct val="0"/>
              </a:spcBef>
              <a:buNone/>
            </a:pPr>
            <a:r>
              <a:rPr lang="fa-IR" sz="2800" dirty="0" smtClean="0">
                <a:ln w="1905">
                  <a:solidFill>
                    <a:schemeClr val="tx2"/>
                  </a:solidFill>
                </a:ln>
                <a:solidFill>
                  <a:schemeClr val="tx1"/>
                </a:solidFill>
                <a:latin typeface="+mj-lt"/>
                <a:ea typeface="+mj-ea"/>
              </a:rPr>
              <a:t>نورگیرحباب دایره ای </a:t>
            </a:r>
          </a:p>
          <a:p>
            <a:pPr marL="82296" indent="0" algn="just" rtl="1">
              <a:lnSpc>
                <a:spcPts val="2000"/>
              </a:lnSpc>
              <a:spcBef>
                <a:spcPct val="0"/>
              </a:spcBef>
              <a:buNone/>
            </a:pPr>
            <a:endParaRPr lang="fa-IR" sz="2800" dirty="0">
              <a:ln w="1905">
                <a:solidFill>
                  <a:schemeClr val="tx2"/>
                </a:solidFill>
              </a:ln>
              <a:solidFill>
                <a:schemeClr val="tx1"/>
              </a:solidFill>
              <a:latin typeface="+mj-lt"/>
              <a:ea typeface="+mj-ea"/>
            </a:endParaRPr>
          </a:p>
          <a:p>
            <a:pPr marL="82296" indent="0" algn="just" rtl="1">
              <a:lnSpc>
                <a:spcPts val="2000"/>
              </a:lnSpc>
              <a:spcBef>
                <a:spcPct val="0"/>
              </a:spcBef>
              <a:buNone/>
            </a:pPr>
            <a:r>
              <a:rPr lang="fa-IR" sz="2800" dirty="0" smtClean="0">
                <a:ln w="1905">
                  <a:solidFill>
                    <a:schemeClr val="tx2"/>
                  </a:solidFill>
                </a:ln>
                <a:solidFill>
                  <a:schemeClr val="tx1"/>
                </a:solidFill>
                <a:latin typeface="+mj-lt"/>
                <a:ea typeface="+mj-ea"/>
              </a:rPr>
              <a:t>نورگیر موج دار</a:t>
            </a:r>
            <a:endParaRPr lang="en-US" sz="2800" dirty="0">
              <a:ln w="1905">
                <a:solidFill>
                  <a:schemeClr val="tx2"/>
                </a:solidFill>
              </a:ln>
              <a:solidFill>
                <a:schemeClr val="tx1"/>
              </a:solidFill>
              <a:latin typeface="+mj-lt"/>
              <a:ea typeface="+mj-ea"/>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418" y="1177325"/>
            <a:ext cx="3454400" cy="25908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1125" y="3768125"/>
            <a:ext cx="3454400" cy="2729345"/>
          </a:xfrm>
          <a:prstGeom prst="rect">
            <a:avLst/>
          </a:prstGeom>
        </p:spPr>
      </p:pic>
    </p:spTree>
    <p:extLst>
      <p:ext uri="{BB962C8B-B14F-4D97-AF65-F5344CB8AC3E}">
        <p14:creationId xmlns:p14="http://schemas.microsoft.com/office/powerpoint/2010/main" val="11952953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Effect transition="in" filter="fade">
                                      <p:cBhvr>
                                        <p:cTn id="21" dur="1000"/>
                                        <p:tgtEl>
                                          <p:spTgt spid="4">
                                            <p:txEl>
                                              <p:pRg st="4" end="4"/>
                                            </p:txEl>
                                          </p:spTgt>
                                        </p:tgtEl>
                                      </p:cBhvr>
                                    </p:animEffect>
                                    <p:anim calcmode="lin" valueType="num">
                                      <p:cBhvr>
                                        <p:cTn id="22"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6" end="6"/>
                                            </p:txEl>
                                          </p:spTgt>
                                        </p:tgtEl>
                                        <p:attrNameLst>
                                          <p:attrName>style.visibility</p:attrName>
                                        </p:attrNameLst>
                                      </p:cBhvr>
                                      <p:to>
                                        <p:strVal val="visible"/>
                                      </p:to>
                                    </p:set>
                                    <p:animEffect transition="in" filter="fade">
                                      <p:cBhvr>
                                        <p:cTn id="28" dur="1000"/>
                                        <p:tgtEl>
                                          <p:spTgt spid="4">
                                            <p:txEl>
                                              <p:pRg st="6" end="6"/>
                                            </p:txEl>
                                          </p:spTgt>
                                        </p:tgtEl>
                                      </p:cBhvr>
                                    </p:animEffect>
                                    <p:anim calcmode="lin" valueType="num">
                                      <p:cBhvr>
                                        <p:cTn id="29"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8" end="8"/>
                                            </p:txEl>
                                          </p:spTgt>
                                        </p:tgtEl>
                                        <p:attrNameLst>
                                          <p:attrName>style.visibility</p:attrName>
                                        </p:attrNameLst>
                                      </p:cBhvr>
                                      <p:to>
                                        <p:strVal val="visible"/>
                                      </p:to>
                                    </p:set>
                                    <p:animEffect transition="in" filter="fade">
                                      <p:cBhvr>
                                        <p:cTn id="35" dur="1000"/>
                                        <p:tgtEl>
                                          <p:spTgt spid="4">
                                            <p:txEl>
                                              <p:pRg st="8" end="8"/>
                                            </p:txEl>
                                          </p:spTgt>
                                        </p:tgtEl>
                                      </p:cBhvr>
                                    </p:animEffect>
                                    <p:anim calcmode="lin" valueType="num">
                                      <p:cBhvr>
                                        <p:cTn id="36"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10" end="10"/>
                                            </p:txEl>
                                          </p:spTgt>
                                        </p:tgtEl>
                                        <p:attrNameLst>
                                          <p:attrName>style.visibility</p:attrName>
                                        </p:attrNameLst>
                                      </p:cBhvr>
                                      <p:to>
                                        <p:strVal val="visible"/>
                                      </p:to>
                                    </p:set>
                                    <p:animEffect transition="in" filter="fade">
                                      <p:cBhvr>
                                        <p:cTn id="42" dur="1000"/>
                                        <p:tgtEl>
                                          <p:spTgt spid="4">
                                            <p:txEl>
                                              <p:pRg st="10" end="10"/>
                                            </p:txEl>
                                          </p:spTgt>
                                        </p:tgtEl>
                                      </p:cBhvr>
                                    </p:animEffect>
                                    <p:anim calcmode="lin" valueType="num">
                                      <p:cBhvr>
                                        <p:cTn id="43"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990600"/>
            <a:ext cx="3969538" cy="27432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1" y="3810001"/>
            <a:ext cx="3969538" cy="28194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57800" y="1641474"/>
            <a:ext cx="3429000" cy="3961967"/>
          </a:xfrm>
          <a:prstGeom prst="rect">
            <a:avLst/>
          </a:prstGeom>
        </p:spPr>
      </p:pic>
    </p:spTree>
    <p:extLst>
      <p:ext uri="{BB962C8B-B14F-4D97-AF65-F5344CB8AC3E}">
        <p14:creationId xmlns:p14="http://schemas.microsoft.com/office/powerpoint/2010/main" val="2867378069"/>
      </p:ext>
    </p:extLst>
  </p:cSld>
  <p:clrMapOvr>
    <a:masterClrMapping/>
  </p:clrMapOvr>
  <p:transition spd="slow">
    <p:push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65980" y="685800"/>
            <a:ext cx="3807792" cy="2851245"/>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83573" y="3796352"/>
            <a:ext cx="3344541" cy="291465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3572" y="708546"/>
            <a:ext cx="3344542" cy="2895600"/>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5980" y="3796352"/>
            <a:ext cx="3803811" cy="2914650"/>
          </a:xfrm>
          <a:prstGeom prst="rect">
            <a:avLst/>
          </a:prstGeom>
        </p:spPr>
      </p:pic>
    </p:spTree>
    <p:extLst>
      <p:ext uri="{BB962C8B-B14F-4D97-AF65-F5344CB8AC3E}">
        <p14:creationId xmlns:p14="http://schemas.microsoft.com/office/powerpoint/2010/main" val="1206876919"/>
      </p:ext>
    </p:extLst>
  </p:cSld>
  <p:clrMapOvr>
    <a:masterClrMapping/>
  </p:clrMapOvr>
  <p:transition spd="slow">
    <p:push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7000" y="228600"/>
            <a:ext cx="3810000" cy="781050"/>
          </a:xfrm>
        </p:spPr>
        <p:txBody>
          <a:bodyPr>
            <a:normAutofit/>
          </a:bodyPr>
          <a:lstStyle/>
          <a:p>
            <a:pPr algn="ctr"/>
            <a:r>
              <a:rPr lang="fa-IR" sz="4000" dirty="0" smtClean="0">
                <a:solidFill>
                  <a:schemeClr val="tx1"/>
                </a:solidFill>
                <a:cs typeface="+mn-cs"/>
              </a:rPr>
              <a:t>مصالح مصرفی </a:t>
            </a:r>
            <a:endParaRPr lang="en-US" sz="4000" dirty="0">
              <a:solidFill>
                <a:schemeClr val="tx1"/>
              </a:solidFill>
              <a:cs typeface="+mn-cs"/>
            </a:endParaRPr>
          </a:p>
        </p:txBody>
      </p:sp>
      <p:sp>
        <p:nvSpPr>
          <p:cNvPr id="4" name="Content Placeholder 3"/>
          <p:cNvSpPr>
            <a:spLocks noGrp="1"/>
          </p:cNvSpPr>
          <p:nvPr>
            <p:ph idx="1"/>
          </p:nvPr>
        </p:nvSpPr>
        <p:spPr>
          <a:xfrm>
            <a:off x="609600" y="1143000"/>
            <a:ext cx="8153400" cy="1752600"/>
          </a:xfrm>
        </p:spPr>
        <p:txBody>
          <a:bodyPr>
            <a:normAutofit/>
          </a:bodyPr>
          <a:lstStyle/>
          <a:p>
            <a:pPr marL="82296" indent="0" algn="justLow" rtl="1">
              <a:buNone/>
            </a:pPr>
            <a:r>
              <a:rPr lang="fa-IR" sz="2800" b="1" cap="all" dirty="0">
                <a:solidFill>
                  <a:schemeClr val="tx1"/>
                </a:solidFill>
                <a:effectLst>
                  <a:outerShdw blurRad="50000" dist="30000" dir="5400000" algn="tl" rotWithShape="0">
                    <a:srgbClr val="000000">
                      <a:alpha val="30000"/>
                    </a:srgbClr>
                  </a:outerShdw>
                </a:effectLst>
                <a:latin typeface="+mj-lt"/>
                <a:ea typeface="+mj-ea"/>
              </a:rPr>
              <a:t>از جمله از عمده ترین مصالح مصرفی در ساخت نورگیرها </a:t>
            </a:r>
            <a:r>
              <a:rPr lang="fa-IR" sz="2800" b="1" cap="all" dirty="0" smtClean="0">
                <a:solidFill>
                  <a:schemeClr val="tx1"/>
                </a:solidFill>
                <a:effectLst>
                  <a:outerShdw blurRad="50000" dist="30000" dir="5400000" algn="tl" rotWithShape="0">
                    <a:srgbClr val="000000">
                      <a:alpha val="30000"/>
                    </a:srgbClr>
                  </a:outerShdw>
                </a:effectLst>
                <a:latin typeface="+mj-lt"/>
                <a:ea typeface="+mj-ea"/>
              </a:rPr>
              <a:t>میتوان به</a:t>
            </a:r>
            <a:r>
              <a:rPr lang="fa-IR" sz="2800" b="1" cap="all" dirty="0" smtClean="0">
                <a:solidFill>
                  <a:schemeClr val="accent1"/>
                </a:solidFill>
                <a:effectLst>
                  <a:outerShdw blurRad="50000" dist="30000" dir="5400000" algn="tl" rotWithShape="0">
                    <a:srgbClr val="000000">
                      <a:alpha val="30000"/>
                    </a:srgbClr>
                  </a:outerShdw>
                </a:effectLst>
                <a:latin typeface="+mj-lt"/>
                <a:ea typeface="+mj-ea"/>
              </a:rPr>
              <a:t> شیشه </a:t>
            </a:r>
            <a:r>
              <a:rPr lang="fa-IR" sz="2800" b="1" cap="all" dirty="0" smtClean="0">
                <a:solidFill>
                  <a:schemeClr val="tx1"/>
                </a:solidFill>
                <a:effectLst>
                  <a:outerShdw blurRad="50000" dist="30000" dir="5400000" algn="tl" rotWithShape="0">
                    <a:srgbClr val="000000">
                      <a:alpha val="30000"/>
                    </a:srgbClr>
                  </a:outerShdw>
                </a:effectLst>
                <a:latin typeface="+mj-lt"/>
                <a:ea typeface="+mj-ea"/>
              </a:rPr>
              <a:t>اشاره کرد</a:t>
            </a:r>
            <a:endParaRPr lang="fa-IR" sz="2800" b="1" cap="all" dirty="0">
              <a:solidFill>
                <a:schemeClr val="tx1"/>
              </a:solidFill>
              <a:effectLst>
                <a:outerShdw blurRad="50000" dist="30000" dir="5400000" algn="tl" rotWithShape="0">
                  <a:srgbClr val="000000">
                    <a:alpha val="30000"/>
                  </a:srgbClr>
                </a:outerShdw>
              </a:effectLst>
              <a:latin typeface="+mj-lt"/>
              <a:ea typeface="+mj-ea"/>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0" y="2888776"/>
            <a:ext cx="4724400" cy="3048000"/>
          </a:xfrm>
          <a:prstGeom prst="rect">
            <a:avLst/>
          </a:prstGeom>
        </p:spPr>
      </p:pic>
    </p:spTree>
    <p:extLst>
      <p:ext uri="{BB962C8B-B14F-4D97-AF65-F5344CB8AC3E}">
        <p14:creationId xmlns:p14="http://schemas.microsoft.com/office/powerpoint/2010/main" val="18645776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 calcmode="lin" valueType="num">
                                      <p:cBhvr additive="base">
                                        <p:cTn id="14"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86345" y="561109"/>
            <a:ext cx="3529494" cy="2590799"/>
          </a:xfr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8267" y="3581400"/>
            <a:ext cx="2535936" cy="2535936"/>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95600" y="3602182"/>
            <a:ext cx="3740727" cy="2438400"/>
          </a:xfrm>
          <a:prstGeom prst="rect">
            <a:avLst/>
          </a:prstGeom>
        </p:spPr>
      </p:pic>
      <p:sp>
        <p:nvSpPr>
          <p:cNvPr id="5" name="Left Arrow 4"/>
          <p:cNvSpPr/>
          <p:nvPr/>
        </p:nvSpPr>
        <p:spPr>
          <a:xfrm>
            <a:off x="6712527" y="3962400"/>
            <a:ext cx="2362200" cy="1447800"/>
          </a:xfrm>
          <a:prstGeom prst="leftArrow">
            <a:avLst/>
          </a:prstGeom>
          <a:solidFill>
            <a:schemeClr val="accent2">
              <a:lumMod val="20000"/>
              <a:lumOff val="8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000"/>
              </a:lnSpc>
              <a:spcBef>
                <a:spcPct val="0"/>
              </a:spcBef>
            </a:pPr>
            <a:r>
              <a:rPr lang="fa-IR" sz="3200" b="1" cap="all" dirty="0" smtClean="0">
                <a:solidFill>
                  <a:schemeClr val="accent1"/>
                </a:solidFill>
                <a:effectLst>
                  <a:outerShdw blurRad="50000" dist="30000" dir="5400000" algn="tl" rotWithShape="0">
                    <a:srgbClr val="000000">
                      <a:alpha val="30000"/>
                    </a:srgbClr>
                  </a:outerShdw>
                </a:effectLst>
                <a:latin typeface="+mj-lt"/>
                <a:ea typeface="+mj-ea"/>
                <a:cs typeface="B Nazanin" panose="00000400000000000000" pitchFamily="2" charset="-78"/>
              </a:rPr>
              <a:t>پلکسی</a:t>
            </a:r>
            <a:endParaRPr lang="en-US" sz="3200" b="1" cap="all" dirty="0">
              <a:solidFill>
                <a:schemeClr val="accent1"/>
              </a:solidFill>
              <a:effectLst>
                <a:outerShdw blurRad="50000" dist="30000" dir="5400000" algn="tl" rotWithShape="0">
                  <a:srgbClr val="000000">
                    <a:alpha val="30000"/>
                  </a:srgbClr>
                </a:outerShdw>
              </a:effectLst>
              <a:latin typeface="+mj-lt"/>
              <a:ea typeface="+mj-ea"/>
              <a:cs typeface="B Nazanin" panose="00000400000000000000" pitchFamily="2" charset="-78"/>
            </a:endParaRPr>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34000" y="561109"/>
            <a:ext cx="3352800" cy="2590800"/>
          </a:xfrm>
          <a:prstGeom prst="rect">
            <a:avLst/>
          </a:prstGeom>
        </p:spPr>
      </p:pic>
      <p:sp>
        <p:nvSpPr>
          <p:cNvPr id="10" name="Right Arrow 9"/>
          <p:cNvSpPr/>
          <p:nvPr/>
        </p:nvSpPr>
        <p:spPr>
          <a:xfrm>
            <a:off x="138267" y="1305791"/>
            <a:ext cx="1434223" cy="914400"/>
          </a:xfrm>
          <a:prstGeom prst="rightArrow">
            <a:avLst/>
          </a:prstGeom>
          <a:solidFill>
            <a:schemeClr val="accent2">
              <a:lumMod val="20000"/>
              <a:lumOff val="8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b="1" cap="all" dirty="0">
                <a:solidFill>
                  <a:schemeClr val="accent1"/>
                </a:solidFill>
                <a:effectLst>
                  <a:outerShdw blurRad="50000" dist="30000" dir="5400000" algn="tl" rotWithShape="0">
                    <a:srgbClr val="000000">
                      <a:alpha val="30000"/>
                    </a:srgbClr>
                  </a:outerShdw>
                </a:effectLst>
                <a:latin typeface="+mj-lt"/>
                <a:ea typeface="+mj-ea"/>
                <a:cs typeface="B Nazanin" panose="00000400000000000000" pitchFamily="2" charset="-78"/>
              </a:rPr>
              <a:t>تلغ</a:t>
            </a:r>
            <a:endParaRPr lang="en-US" sz="3200" b="1" cap="all" dirty="0">
              <a:solidFill>
                <a:schemeClr val="accent1"/>
              </a:solidFill>
              <a:effectLst>
                <a:outerShdw blurRad="50000" dist="30000" dir="5400000" algn="tl" rotWithShape="0">
                  <a:srgbClr val="000000">
                    <a:alpha val="30000"/>
                  </a:srgbClr>
                </a:outerShdw>
              </a:effectLst>
              <a:latin typeface="+mj-lt"/>
              <a:ea typeface="+mj-ea"/>
              <a:cs typeface="B Nazanin" panose="00000400000000000000" pitchFamily="2" charset="-78"/>
            </a:endParaRPr>
          </a:p>
        </p:txBody>
      </p:sp>
    </p:spTree>
    <p:extLst>
      <p:ext uri="{BB962C8B-B14F-4D97-AF65-F5344CB8AC3E}">
        <p14:creationId xmlns:p14="http://schemas.microsoft.com/office/powerpoint/2010/main" val="4087338911"/>
      </p:ext>
    </p:extLst>
  </p:cSld>
  <p:clrMapOvr>
    <a:masterClrMapping/>
  </p:clrMapOvr>
  <p:transition spd="slow">
    <p:push di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2"/>
          </p:nvPr>
        </p:nvSpPr>
        <p:spPr>
          <a:xfrm>
            <a:off x="3962400" y="3588544"/>
            <a:ext cx="4629150" cy="1897856"/>
          </a:xfrm>
        </p:spPr>
        <p:txBody>
          <a:bodyPr>
            <a:normAutofit/>
          </a:bodyPr>
          <a:lstStyle/>
          <a:p>
            <a:pPr algn="r">
              <a:lnSpc>
                <a:spcPts val="2000"/>
              </a:lnSpc>
              <a:spcBef>
                <a:spcPct val="0"/>
              </a:spcBef>
            </a:pPr>
            <a:r>
              <a:rPr lang="fa-IR" sz="3200" b="1" cap="all" dirty="0">
                <a:solidFill>
                  <a:schemeClr val="accent1"/>
                </a:solidFill>
                <a:effectLst>
                  <a:outerShdw blurRad="50000" dist="30000" dir="5400000" algn="tl" rotWithShape="0">
                    <a:srgbClr val="000000">
                      <a:alpha val="30000"/>
                    </a:srgbClr>
                  </a:outerShdw>
                </a:effectLst>
                <a:latin typeface="+mj-lt"/>
                <a:ea typeface="+mj-ea"/>
                <a:cs typeface="B Nazanin" panose="00000400000000000000" pitchFamily="2" charset="-78"/>
              </a:rPr>
              <a:t>سنگهای شفاف </a:t>
            </a:r>
            <a:r>
              <a:rPr lang="fa-IR" sz="3200" b="1" cap="all" dirty="0" smtClean="0">
                <a:solidFill>
                  <a:schemeClr val="accent1"/>
                </a:solidFill>
                <a:effectLst>
                  <a:outerShdw blurRad="50000" dist="30000" dir="5400000" algn="tl" rotWithShape="0">
                    <a:srgbClr val="000000">
                      <a:alpha val="30000"/>
                    </a:srgbClr>
                  </a:outerShdw>
                </a:effectLst>
                <a:latin typeface="+mj-lt"/>
                <a:ea typeface="+mj-ea"/>
                <a:cs typeface="B Nazanin" panose="00000400000000000000" pitchFamily="2" charset="-78"/>
              </a:rPr>
              <a:t>و</a:t>
            </a:r>
          </a:p>
          <a:p>
            <a:pPr algn="r">
              <a:lnSpc>
                <a:spcPts val="2000"/>
              </a:lnSpc>
              <a:spcBef>
                <a:spcPct val="0"/>
              </a:spcBef>
            </a:pPr>
            <a:endParaRPr lang="fa-IR" sz="3200" b="1" cap="all" dirty="0" smtClean="0">
              <a:solidFill>
                <a:schemeClr val="accent1"/>
              </a:solidFill>
              <a:effectLst>
                <a:outerShdw blurRad="50000" dist="30000" dir="5400000" algn="tl" rotWithShape="0">
                  <a:srgbClr val="000000">
                    <a:alpha val="30000"/>
                  </a:srgbClr>
                </a:outerShdw>
              </a:effectLst>
              <a:latin typeface="+mj-lt"/>
              <a:ea typeface="+mj-ea"/>
              <a:cs typeface="B Nazanin" panose="00000400000000000000" pitchFamily="2" charset="-78"/>
            </a:endParaRPr>
          </a:p>
          <a:p>
            <a:pPr algn="r">
              <a:lnSpc>
                <a:spcPts val="2000"/>
              </a:lnSpc>
              <a:spcBef>
                <a:spcPct val="0"/>
              </a:spcBef>
            </a:pPr>
            <a:r>
              <a:rPr lang="fa-IR" sz="3200" b="1" cap="all" dirty="0" smtClean="0">
                <a:solidFill>
                  <a:schemeClr val="accent1"/>
                </a:solidFill>
                <a:effectLst>
                  <a:outerShdw blurRad="50000" dist="30000" dir="5400000" algn="tl" rotWithShape="0">
                    <a:srgbClr val="000000">
                      <a:alpha val="30000"/>
                    </a:srgbClr>
                  </a:outerShdw>
                </a:effectLst>
                <a:latin typeface="+mj-lt"/>
                <a:ea typeface="+mj-ea"/>
                <a:cs typeface="B Nazanin" panose="00000400000000000000" pitchFamily="2" charset="-78"/>
              </a:rPr>
              <a:t>فایبرگلاس شفاف</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334672"/>
            <a:ext cx="2895600" cy="275711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7800" y="457200"/>
            <a:ext cx="3333750" cy="251460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 y="3657600"/>
            <a:ext cx="3352800" cy="2528888"/>
          </a:xfrm>
          <a:prstGeom prst="rect">
            <a:avLst/>
          </a:prstGeom>
        </p:spPr>
      </p:pic>
      <p:sp>
        <p:nvSpPr>
          <p:cNvPr id="7" name="Left-Right Arrow 6"/>
          <p:cNvSpPr/>
          <p:nvPr/>
        </p:nvSpPr>
        <p:spPr>
          <a:xfrm>
            <a:off x="3200400" y="983673"/>
            <a:ext cx="2514600" cy="1143000"/>
          </a:xfrm>
          <a:prstGeom prst="leftRightArrow">
            <a:avLst/>
          </a:prstGeom>
          <a:solidFill>
            <a:schemeClr val="accent2">
              <a:lumMod val="20000"/>
              <a:lumOff val="8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040358566"/>
      </p:ext>
    </p:extLst>
  </p:cSld>
  <p:clrMapOvr>
    <a:masterClrMapping/>
  </p:clrMapOvr>
  <p:transition spd="slow">
    <p:push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376037"/>
            <a:ext cx="3581400" cy="3048000"/>
          </a:xfrm>
          <a:prstGeom prst="rect">
            <a:avLst/>
          </a:prstGeom>
          <a:noFill/>
          <a:ln>
            <a:noFill/>
          </a:ln>
        </p:spPr>
      </p:pic>
      <p:pic>
        <p:nvPicPr>
          <p:cNvPr id="5" name="Picture 4"/>
          <p:cNvPicPr/>
          <p:nvPr/>
        </p:nvPicPr>
        <p:blipFill>
          <a:blip r:embed="rId3">
            <a:extLst>
              <a:ext uri="{28A0092B-C50C-407E-A947-70E740481C1C}">
                <a14:useLocalDpi xmlns:a14="http://schemas.microsoft.com/office/drawing/2010/main" val="0"/>
              </a:ext>
            </a:extLst>
          </a:blip>
          <a:srcRect/>
          <a:stretch>
            <a:fillRect/>
          </a:stretch>
        </p:blipFill>
        <p:spPr bwMode="auto">
          <a:xfrm>
            <a:off x="4648199" y="365801"/>
            <a:ext cx="3823855" cy="3048000"/>
          </a:xfrm>
          <a:prstGeom prst="rect">
            <a:avLst/>
          </a:prstGeom>
          <a:noFill/>
          <a:ln>
            <a:noFill/>
          </a:ln>
        </p:spPr>
      </p:pic>
      <p:pic>
        <p:nvPicPr>
          <p:cNvPr id="6" name="Picture 5"/>
          <p:cNvPicPr/>
          <p:nvPr/>
        </p:nvPicPr>
        <p:blipFill>
          <a:blip r:embed="rId4">
            <a:extLst>
              <a:ext uri="{28A0092B-C50C-407E-A947-70E740481C1C}">
                <a14:useLocalDpi xmlns:a14="http://schemas.microsoft.com/office/drawing/2010/main" val="0"/>
              </a:ext>
            </a:extLst>
          </a:blip>
          <a:srcRect/>
          <a:stretch>
            <a:fillRect/>
          </a:stretch>
        </p:blipFill>
        <p:spPr bwMode="auto">
          <a:xfrm>
            <a:off x="451512" y="3733800"/>
            <a:ext cx="3587087" cy="2867891"/>
          </a:xfrm>
          <a:prstGeom prst="rect">
            <a:avLst/>
          </a:prstGeom>
          <a:noFill/>
          <a:ln>
            <a:noFill/>
          </a:ln>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48200" y="3733800"/>
            <a:ext cx="3823855" cy="2867891"/>
          </a:xfrm>
          <a:prstGeom prst="rect">
            <a:avLst/>
          </a:prstGeom>
        </p:spPr>
      </p:pic>
    </p:spTree>
    <p:extLst>
      <p:ext uri="{BB962C8B-B14F-4D97-AF65-F5344CB8AC3E}">
        <p14:creationId xmlns:p14="http://schemas.microsoft.com/office/powerpoint/2010/main" val="4280629733"/>
      </p:ext>
    </p:extLst>
  </p:cSld>
  <p:clrMapOvr>
    <a:masterClrMapping/>
  </p:clrMapOvr>
  <p:transition spd="slow">
    <p:push di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722478"/>
            <a:ext cx="6705600" cy="1162050"/>
          </a:xfrm>
        </p:spPr>
        <p:txBody>
          <a:bodyPr>
            <a:normAutofit fontScale="90000"/>
          </a:bodyPr>
          <a:lstStyle/>
          <a:p>
            <a:pPr algn="ctr"/>
            <a:r>
              <a:rPr lang="fa-IR" sz="3600" dirty="0" smtClean="0">
                <a:solidFill>
                  <a:schemeClr val="tx1"/>
                </a:solidFill>
                <a:cs typeface="B Titr" panose="00000700000000000000" pitchFamily="2" charset="-78"/>
              </a:rPr>
              <a:t>مهمترین مشکلات ساخت نورگیرها </a:t>
            </a:r>
            <a:endParaRPr lang="en-US" sz="3600" dirty="0">
              <a:solidFill>
                <a:schemeClr val="tx1"/>
              </a:solidFill>
              <a:cs typeface="B Titr" panose="00000700000000000000" pitchFamily="2" charset="-78"/>
            </a:endParaRPr>
          </a:p>
        </p:txBody>
      </p:sp>
      <p:sp>
        <p:nvSpPr>
          <p:cNvPr id="4" name="Content Placeholder 3"/>
          <p:cNvSpPr>
            <a:spLocks noGrp="1"/>
          </p:cNvSpPr>
          <p:nvPr>
            <p:ph idx="1"/>
          </p:nvPr>
        </p:nvSpPr>
        <p:spPr>
          <a:xfrm>
            <a:off x="457200" y="1905000"/>
            <a:ext cx="8153400" cy="3992563"/>
          </a:xfrm>
        </p:spPr>
        <p:txBody>
          <a:bodyPr>
            <a:normAutofit lnSpcReduction="10000"/>
          </a:bodyPr>
          <a:lstStyle/>
          <a:p>
            <a:pPr marL="82296" indent="0" algn="r" rtl="1">
              <a:buNone/>
            </a:pPr>
            <a:r>
              <a:rPr lang="fa-IR" sz="2800" dirty="0">
                <a:solidFill>
                  <a:schemeClr val="tx1"/>
                </a:solidFill>
              </a:rPr>
              <a:t>مهمترین مشکلات در مورد ساخت </a:t>
            </a:r>
            <a:r>
              <a:rPr lang="fa-IR" sz="2800" dirty="0" smtClean="0">
                <a:solidFill>
                  <a:schemeClr val="tx1"/>
                </a:solidFill>
              </a:rPr>
              <a:t>واستفاده </a:t>
            </a:r>
            <a:r>
              <a:rPr lang="fa-IR" sz="2800" dirty="0">
                <a:solidFill>
                  <a:schemeClr val="tx1"/>
                </a:solidFill>
              </a:rPr>
              <a:t>از نورگیرها شامل:اب بندی امنیت،تبادل حرارتی زیاد،پدیده تعرق،ورود گرد و </a:t>
            </a:r>
            <a:r>
              <a:rPr lang="fa-IR" sz="2800" dirty="0" smtClean="0">
                <a:solidFill>
                  <a:schemeClr val="tx1"/>
                </a:solidFill>
              </a:rPr>
              <a:t>غبار،تابش </a:t>
            </a:r>
            <a:r>
              <a:rPr lang="fa-IR" sz="2800" dirty="0">
                <a:solidFill>
                  <a:schemeClr val="tx1"/>
                </a:solidFill>
              </a:rPr>
              <a:t>نور در ساعات مختلف روز به طور مستقیم به فضاهای مختلف زیر ان است</a:t>
            </a:r>
            <a:endParaRPr lang="en-US" sz="2800" dirty="0">
              <a:solidFill>
                <a:schemeClr val="tx1"/>
              </a:solidFill>
            </a:endParaRPr>
          </a:p>
          <a:p>
            <a:pPr marL="82296" indent="0" algn="r" rtl="1">
              <a:buNone/>
            </a:pPr>
            <a:r>
              <a:rPr lang="fa-IR" sz="2800" dirty="0" smtClean="0">
                <a:solidFill>
                  <a:schemeClr val="tx1"/>
                </a:solidFill>
              </a:rPr>
              <a:t>مسئله </a:t>
            </a:r>
            <a:r>
              <a:rPr lang="fa-IR" sz="2800" dirty="0">
                <a:solidFill>
                  <a:schemeClr val="tx1"/>
                </a:solidFill>
              </a:rPr>
              <a:t>زنگ زدگی فلزات مصرفی در ساخت نور گیرها است که وجود رطوبت در </a:t>
            </a:r>
            <a:r>
              <a:rPr lang="fa-IR" sz="2800" dirty="0" smtClean="0">
                <a:solidFill>
                  <a:schemeClr val="tx1"/>
                </a:solidFill>
              </a:rPr>
              <a:t>اطراف </a:t>
            </a:r>
            <a:r>
              <a:rPr lang="fa-IR" sz="2800" dirty="0">
                <a:solidFill>
                  <a:schemeClr val="tx1"/>
                </a:solidFill>
              </a:rPr>
              <a:t>ان به دلیل اختلاف دمای طرفین ان باعث زردی و خرابی گچ مصرفی در قسمت داخلی بنا میگردد </a:t>
            </a:r>
            <a:endParaRPr lang="en-US" sz="2800" dirty="0">
              <a:solidFill>
                <a:schemeClr val="tx1"/>
              </a:solidFill>
            </a:endParaRPr>
          </a:p>
        </p:txBody>
      </p:sp>
    </p:spTree>
    <p:extLst>
      <p:ext uri="{BB962C8B-B14F-4D97-AF65-F5344CB8AC3E}">
        <p14:creationId xmlns:p14="http://schemas.microsoft.com/office/powerpoint/2010/main" val="36075331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05000" y="838200"/>
            <a:ext cx="6591985" cy="3777622"/>
          </a:xfrm>
        </p:spPr>
        <p:txBody>
          <a:bodyPr/>
          <a:lstStyle/>
          <a:p>
            <a:pPr marL="0" indent="0" algn="r">
              <a:buNone/>
            </a:pPr>
            <a:r>
              <a:rPr lang="fa-IR" dirty="0" smtClean="0"/>
              <a:t>منابع</a:t>
            </a:r>
          </a:p>
          <a:p>
            <a:pPr marL="0" indent="0" algn="r">
              <a:buNone/>
            </a:pPr>
            <a:r>
              <a:rPr lang="fa-IR" dirty="0" smtClean="0"/>
              <a:t>-کتاب آشنایی با بناهای تاریخی (گروه تحصیلی هنر)</a:t>
            </a:r>
          </a:p>
          <a:p>
            <a:pPr marL="0" indent="0" algn="r">
              <a:buNone/>
            </a:pPr>
            <a:r>
              <a:rPr lang="fa-IR" dirty="0" smtClean="0"/>
              <a:t>-کتاب معماری اسلامی ایران</a:t>
            </a:r>
          </a:p>
          <a:p>
            <a:pPr marL="0" indent="0" algn="r">
              <a:buNone/>
            </a:pPr>
            <a:r>
              <a:rPr lang="fa-IR" dirty="0" smtClean="0"/>
              <a:t>-کتاب عناصر جزییات ساختمان</a:t>
            </a:r>
          </a:p>
          <a:p>
            <a:pPr marL="0" indent="0" algn="r">
              <a:buNone/>
            </a:pPr>
            <a:r>
              <a:rPr lang="fa-IR" dirty="0" smtClean="0"/>
              <a:t>-هنر تک</a:t>
            </a:r>
            <a:r>
              <a:rPr lang="en-US" dirty="0" smtClean="0"/>
              <a:t> </a:t>
            </a:r>
          </a:p>
          <a:p>
            <a:pPr marL="0" indent="0" algn="r">
              <a:buNone/>
            </a:pPr>
            <a:r>
              <a:rPr lang="en-US" smtClean="0"/>
              <a:t>Norgirsazan.ir-</a:t>
            </a:r>
            <a:endParaRPr lang="fa-IR" dirty="0" smtClean="0"/>
          </a:p>
          <a:p>
            <a:pPr marL="0" indent="0" algn="r">
              <a:buNone/>
            </a:pPr>
            <a:r>
              <a:rPr lang="en-US" dirty="0" smtClean="0"/>
              <a:t>fa.m.wikipeida.org-</a:t>
            </a:r>
            <a:endParaRPr lang="fa-IR" dirty="0" smtClean="0"/>
          </a:p>
          <a:p>
            <a:pPr marL="0" indent="0" algn="r">
              <a:buNone/>
            </a:pPr>
            <a:endParaRPr lang="en-US" dirty="0"/>
          </a:p>
        </p:txBody>
      </p:sp>
    </p:spTree>
    <p:extLst>
      <p:ext uri="{BB962C8B-B14F-4D97-AF65-F5344CB8AC3E}">
        <p14:creationId xmlns:p14="http://schemas.microsoft.com/office/powerpoint/2010/main" val="2967626343"/>
      </p:ext>
    </p:extLst>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845</TotalTime>
  <Words>1078</Words>
  <Application>Microsoft Office PowerPoint</Application>
  <PresentationFormat>On-screen Show (4:3)</PresentationFormat>
  <Paragraphs>91</Paragraphs>
  <Slides>33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Arial</vt:lpstr>
      <vt:lpstr>B Nazanin</vt:lpstr>
      <vt:lpstr>B Titr</vt:lpstr>
      <vt:lpstr>Calibri</vt:lpstr>
      <vt:lpstr>Century Gothic</vt:lpstr>
      <vt:lpstr>Tahoma</vt:lpstr>
      <vt:lpstr>Wingdings 3</vt:lpstr>
      <vt:lpstr>Wisp</vt:lpstr>
      <vt:lpstr>به نام خدا</vt:lpstr>
      <vt:lpstr>فهرست</vt:lpstr>
      <vt:lpstr>مقدمه </vt:lpstr>
      <vt:lpstr>تاریخچه ی بهره گیری از نور طبیعی در معماری ایران</vt:lpstr>
      <vt:lpstr>عناصر نورگیر </vt:lpstr>
      <vt:lpstr>روزن </vt:lpstr>
      <vt:lpstr>PowerPoint Presentation</vt:lpstr>
      <vt:lpstr>انواع طرح های روزنه ها</vt:lpstr>
      <vt:lpstr>PowerPoint Presentation</vt:lpstr>
      <vt:lpstr>جامخانه</vt:lpstr>
      <vt:lpstr>PowerPoint Presentation</vt:lpstr>
      <vt:lpstr>شباک</vt:lpstr>
      <vt:lpstr>PowerPoint Presentation</vt:lpstr>
      <vt:lpstr>ارسی(پنجره بالا رو)</vt:lpstr>
      <vt:lpstr>PowerPoint Presentation</vt:lpstr>
      <vt:lpstr>روشندان </vt:lpstr>
      <vt:lpstr>هورنو </vt:lpstr>
      <vt:lpstr>  نورگیر    </vt:lpstr>
      <vt:lpstr>PowerPoint Presentation</vt:lpstr>
      <vt:lpstr>از جمله قدیمی ترین نوع استفاده از نورگیر در سقفها را میتوان به شبستان کنار محراب الجاتیو در مسجد جامع اصفهان اشاره نمود که در ان از سنگهای مرمر شفاف به منظور انتقال روشنایی طبیعی از سقف شبستان به فضای زیر ان استفاده شده است که علاوه بر برقراری روشنایی باعث ایجاد حس روحانی خاص در فضای شبستان شده است </vt:lpstr>
      <vt:lpstr>PowerPoint Presentation</vt:lpstr>
      <vt:lpstr>ویا نورگیرهایی که در سقف اب انبارهای قدیمی مناطق کویری کشور استفاده شده که علاوه بر ایجاد کوران هوا و تا حدودی تابش   نور مانع فساد اب موجود در داخل اب انبارها شده است  </vt:lpstr>
      <vt:lpstr>PowerPoint Presentation</vt:lpstr>
      <vt:lpstr>نورگیر های سقف تیمچه بزرگ قم</vt:lpstr>
      <vt:lpstr>انواع نورگیرها</vt:lpstr>
      <vt:lpstr>PowerPoint Presentation</vt:lpstr>
      <vt:lpstr>PowerPoint Presentation</vt:lpstr>
      <vt:lpstr>مصالح مصرفی </vt:lpstr>
      <vt:lpstr>PowerPoint Presentation</vt:lpstr>
      <vt:lpstr>PowerPoint Presentation</vt:lpstr>
      <vt:lpstr>PowerPoint Presentation</vt:lpstr>
      <vt:lpstr>مهمترین مشکلات ساخت نورگیرها </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نورگیر</dc:title>
  <dc:creator>pc</dc:creator>
  <cp:lastModifiedBy>Z5070</cp:lastModifiedBy>
  <cp:revision>103</cp:revision>
  <dcterms:created xsi:type="dcterms:W3CDTF">2013-11-03T13:11:09Z</dcterms:created>
  <dcterms:modified xsi:type="dcterms:W3CDTF">2016-07-25T14:40:11Z</dcterms:modified>
</cp:coreProperties>
</file>