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78" r:id="rId16"/>
    <p:sldId id="273" r:id="rId17"/>
    <p:sldId id="274"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68"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1FB87-ED02-4C5C-83A5-619F5327A47A}" type="datetimeFigureOut">
              <a:rPr lang="en-US" smtClean="0"/>
              <a:t>6/26/2015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C90FD-BD5D-4887-8572-54D555A74738}" type="slidenum">
              <a:rPr lang="en-US" smtClean="0"/>
              <a:t>‹#›</a:t>
            </a:fld>
            <a:endParaRPr lang="en-US"/>
          </a:p>
        </p:txBody>
      </p:sp>
    </p:spTree>
    <p:extLst>
      <p:ext uri="{BB962C8B-B14F-4D97-AF65-F5344CB8AC3E}">
        <p14:creationId xmlns:p14="http://schemas.microsoft.com/office/powerpoint/2010/main" val="77766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FC90FD-BD5D-4887-8572-54D555A74738}" type="slidenum">
              <a:rPr lang="en-US" smtClean="0"/>
              <a:t>1</a:t>
            </a:fld>
            <a:endParaRPr lang="en-US"/>
          </a:p>
        </p:txBody>
      </p:sp>
    </p:spTree>
    <p:extLst>
      <p:ext uri="{BB962C8B-B14F-4D97-AF65-F5344CB8AC3E}">
        <p14:creationId xmlns:p14="http://schemas.microsoft.com/office/powerpoint/2010/main" val="12747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B8D4052-5095-4D7C-90BD-9E43C90FD98E}" type="datetime8">
              <a:rPr lang="fa-IR" smtClean="0"/>
              <a:t>15/ژوئن/26</a:t>
            </a:fld>
            <a:endParaRPr lang="fa-IR"/>
          </a:p>
        </p:txBody>
      </p:sp>
      <p:sp>
        <p:nvSpPr>
          <p:cNvPr id="8" name="Slide Number Placeholder 7"/>
          <p:cNvSpPr>
            <a:spLocks noGrp="1"/>
          </p:cNvSpPr>
          <p:nvPr>
            <p:ph type="sldNum" sz="quarter" idx="11"/>
          </p:nvPr>
        </p:nvSpPr>
        <p:spPr/>
        <p:txBody>
          <a:bodyPr/>
          <a:lstStyle/>
          <a:p>
            <a:fld id="{81D1C848-13A0-4F54-9BA0-D79CE6C9BAE0}" type="slidenum">
              <a:rPr lang="fa-IR" smtClean="0"/>
              <a:t>‹#›</a:t>
            </a:fld>
            <a:endParaRPr lang="fa-IR"/>
          </a:p>
        </p:txBody>
      </p:sp>
      <p:sp>
        <p:nvSpPr>
          <p:cNvPr id="9" name="Footer Placeholder 8"/>
          <p:cNvSpPr>
            <a:spLocks noGrp="1"/>
          </p:cNvSpPr>
          <p:nvPr>
            <p:ph type="ftr" sz="quarter" idx="12"/>
          </p:nvPr>
        </p:nvSpPr>
        <p:spPr/>
        <p:txBody>
          <a:bodyPr/>
          <a:lstStyle/>
          <a:p>
            <a:r>
              <a:rPr lang="en-US" smtClean="0"/>
              <a:t>www.prozhe.com</a:t>
            </a:r>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3E494-866C-497D-9EB7-0296D09F35FD}" type="datetime8">
              <a:rPr lang="fa-IR" smtClean="0"/>
              <a:t>15/ژوئن/26</a:t>
            </a:fld>
            <a:endParaRPr lang="fa-IR"/>
          </a:p>
        </p:txBody>
      </p:sp>
      <p:sp>
        <p:nvSpPr>
          <p:cNvPr id="5" name="Footer Placeholder 4"/>
          <p:cNvSpPr>
            <a:spLocks noGrp="1"/>
          </p:cNvSpPr>
          <p:nvPr>
            <p:ph type="ftr" sz="quarter" idx="11"/>
          </p:nvPr>
        </p:nvSpPr>
        <p:spPr/>
        <p:txBody>
          <a:bodyPr/>
          <a:lstStyle/>
          <a:p>
            <a:r>
              <a:rPr lang="en-US" smtClean="0"/>
              <a:t>www.prozhe.com</a:t>
            </a:r>
            <a:endParaRPr lang="fa-IR"/>
          </a:p>
        </p:txBody>
      </p:sp>
      <p:sp>
        <p:nvSpPr>
          <p:cNvPr id="6" name="Slide Number Placeholder 5"/>
          <p:cNvSpPr>
            <a:spLocks noGrp="1"/>
          </p:cNvSpPr>
          <p:nvPr>
            <p:ph type="sldNum" sz="quarter" idx="12"/>
          </p:nvPr>
        </p:nvSpPr>
        <p:spPr/>
        <p:txBody>
          <a:bodyPr/>
          <a:lstStyle/>
          <a:p>
            <a:fld id="{81D1C848-13A0-4F54-9BA0-D79CE6C9BAE0}"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88C26-CBEF-4CF7-BEF0-FFDC37A4CE13}" type="datetime8">
              <a:rPr lang="fa-IR" smtClean="0"/>
              <a:t>15/ژوئن/26</a:t>
            </a:fld>
            <a:endParaRPr lang="fa-IR"/>
          </a:p>
        </p:txBody>
      </p:sp>
      <p:sp>
        <p:nvSpPr>
          <p:cNvPr id="5" name="Footer Placeholder 4"/>
          <p:cNvSpPr>
            <a:spLocks noGrp="1"/>
          </p:cNvSpPr>
          <p:nvPr>
            <p:ph type="ftr" sz="quarter" idx="11"/>
          </p:nvPr>
        </p:nvSpPr>
        <p:spPr/>
        <p:txBody>
          <a:bodyPr/>
          <a:lstStyle/>
          <a:p>
            <a:r>
              <a:rPr lang="en-US" smtClean="0"/>
              <a:t>www.prozhe.com</a:t>
            </a:r>
            <a:endParaRPr lang="fa-IR"/>
          </a:p>
        </p:txBody>
      </p:sp>
      <p:sp>
        <p:nvSpPr>
          <p:cNvPr id="6" name="Slide Number Placeholder 5"/>
          <p:cNvSpPr>
            <a:spLocks noGrp="1"/>
          </p:cNvSpPr>
          <p:nvPr>
            <p:ph type="sldNum" sz="quarter" idx="12"/>
          </p:nvPr>
        </p:nvSpPr>
        <p:spPr/>
        <p:txBody>
          <a:bodyPr/>
          <a:lstStyle/>
          <a:p>
            <a:fld id="{81D1C848-13A0-4F54-9BA0-D79CE6C9BAE0}"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03F4D8-9ACA-4AD6-815C-4727406B6E66}" type="datetime8">
              <a:rPr lang="fa-IR" smtClean="0"/>
              <a:t>15/ژوئن/26</a:t>
            </a:fld>
            <a:endParaRPr lang="fa-IR"/>
          </a:p>
        </p:txBody>
      </p:sp>
      <p:sp>
        <p:nvSpPr>
          <p:cNvPr id="5" name="Footer Placeholder 4"/>
          <p:cNvSpPr>
            <a:spLocks noGrp="1"/>
          </p:cNvSpPr>
          <p:nvPr>
            <p:ph type="ftr" sz="quarter" idx="11"/>
          </p:nvPr>
        </p:nvSpPr>
        <p:spPr/>
        <p:txBody>
          <a:bodyPr/>
          <a:lstStyle/>
          <a:p>
            <a:r>
              <a:rPr lang="en-US" smtClean="0"/>
              <a:t>www.prozhe.com</a:t>
            </a:r>
            <a:endParaRPr lang="fa-IR"/>
          </a:p>
        </p:txBody>
      </p:sp>
      <p:sp>
        <p:nvSpPr>
          <p:cNvPr id="6" name="Slide Number Placeholder 5"/>
          <p:cNvSpPr>
            <a:spLocks noGrp="1"/>
          </p:cNvSpPr>
          <p:nvPr>
            <p:ph type="sldNum" sz="quarter" idx="12"/>
          </p:nvPr>
        </p:nvSpPr>
        <p:spPr/>
        <p:txBody>
          <a:bodyPr/>
          <a:lstStyle/>
          <a:p>
            <a:fld id="{81D1C848-13A0-4F54-9BA0-D79CE6C9BAE0}"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6D13F-92F2-4EAC-B901-29E45E8D18D0}" type="datetime8">
              <a:rPr lang="fa-IR" smtClean="0"/>
              <a:t>15/ژوئن/26</a:t>
            </a:fld>
            <a:endParaRPr lang="fa-IR"/>
          </a:p>
        </p:txBody>
      </p:sp>
      <p:sp>
        <p:nvSpPr>
          <p:cNvPr id="5" name="Footer Placeholder 4"/>
          <p:cNvSpPr>
            <a:spLocks noGrp="1"/>
          </p:cNvSpPr>
          <p:nvPr>
            <p:ph type="ftr" sz="quarter" idx="11"/>
          </p:nvPr>
        </p:nvSpPr>
        <p:spPr/>
        <p:txBody>
          <a:bodyPr/>
          <a:lstStyle/>
          <a:p>
            <a:r>
              <a:rPr lang="en-US" smtClean="0"/>
              <a:t>www.prozhe.com</a:t>
            </a:r>
            <a:endParaRPr lang="fa-IR"/>
          </a:p>
        </p:txBody>
      </p:sp>
      <p:sp>
        <p:nvSpPr>
          <p:cNvPr id="6" name="Slide Number Placeholder 5"/>
          <p:cNvSpPr>
            <a:spLocks noGrp="1"/>
          </p:cNvSpPr>
          <p:nvPr>
            <p:ph type="sldNum" sz="quarter" idx="12"/>
          </p:nvPr>
        </p:nvSpPr>
        <p:spPr/>
        <p:txBody>
          <a:bodyPr/>
          <a:lstStyle/>
          <a:p>
            <a:fld id="{81D1C848-13A0-4F54-9BA0-D79CE6C9BAE0}"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D49A86-C27F-4F92-AA43-8545813ACAD3}" type="datetime8">
              <a:rPr lang="fa-IR" smtClean="0"/>
              <a:t>15/ژوئن/26</a:t>
            </a:fld>
            <a:endParaRPr lang="fa-IR"/>
          </a:p>
        </p:txBody>
      </p:sp>
      <p:sp>
        <p:nvSpPr>
          <p:cNvPr id="6" name="Footer Placeholder 5"/>
          <p:cNvSpPr>
            <a:spLocks noGrp="1"/>
          </p:cNvSpPr>
          <p:nvPr>
            <p:ph type="ftr" sz="quarter" idx="11"/>
          </p:nvPr>
        </p:nvSpPr>
        <p:spPr/>
        <p:txBody>
          <a:bodyPr/>
          <a:lstStyle/>
          <a:p>
            <a:r>
              <a:rPr lang="en-US" smtClean="0"/>
              <a:t>www.prozhe.com</a:t>
            </a:r>
            <a:endParaRPr lang="fa-IR"/>
          </a:p>
        </p:txBody>
      </p:sp>
      <p:sp>
        <p:nvSpPr>
          <p:cNvPr id="7" name="Slide Number Placeholder 6"/>
          <p:cNvSpPr>
            <a:spLocks noGrp="1"/>
          </p:cNvSpPr>
          <p:nvPr>
            <p:ph type="sldNum" sz="quarter" idx="12"/>
          </p:nvPr>
        </p:nvSpPr>
        <p:spPr/>
        <p:txBody>
          <a:bodyPr/>
          <a:lstStyle/>
          <a:p>
            <a:fld id="{81D1C848-13A0-4F54-9BA0-D79CE6C9BAE0}" type="slidenum">
              <a:rPr lang="fa-IR" smtClean="0"/>
              <a:t>‹#›</a:t>
            </a:fld>
            <a:endParaRPr lang="fa-I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201825E-C35C-4565-8DCE-253E9BFD52FF}" type="datetime8">
              <a:rPr lang="fa-IR" smtClean="0"/>
              <a:t>15/ژوئن/26</a:t>
            </a:fld>
            <a:endParaRPr lang="fa-IR"/>
          </a:p>
        </p:txBody>
      </p:sp>
      <p:sp>
        <p:nvSpPr>
          <p:cNvPr id="8" name="Footer Placeholder 7"/>
          <p:cNvSpPr>
            <a:spLocks noGrp="1"/>
          </p:cNvSpPr>
          <p:nvPr>
            <p:ph type="ftr" sz="quarter" idx="11"/>
          </p:nvPr>
        </p:nvSpPr>
        <p:spPr/>
        <p:txBody>
          <a:bodyPr/>
          <a:lstStyle/>
          <a:p>
            <a:r>
              <a:rPr lang="en-US" smtClean="0"/>
              <a:t>www.prozhe.com</a:t>
            </a:r>
            <a:endParaRPr lang="fa-IR"/>
          </a:p>
        </p:txBody>
      </p:sp>
      <p:sp>
        <p:nvSpPr>
          <p:cNvPr id="9" name="Slide Number Placeholder 8"/>
          <p:cNvSpPr>
            <a:spLocks noGrp="1"/>
          </p:cNvSpPr>
          <p:nvPr>
            <p:ph type="sldNum" sz="quarter" idx="12"/>
          </p:nvPr>
        </p:nvSpPr>
        <p:spPr/>
        <p:txBody>
          <a:bodyPr/>
          <a:lstStyle/>
          <a:p>
            <a:fld id="{81D1C848-13A0-4F54-9BA0-D79CE6C9BAE0}" type="slidenum">
              <a:rPr lang="fa-IR" smtClean="0"/>
              <a:t>‹#›</a:t>
            </a:fld>
            <a:endParaRPr lang="fa-I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A9DB1-14FA-4072-B68F-3B9CF3140816}" type="datetime8">
              <a:rPr lang="fa-IR" smtClean="0"/>
              <a:t>15/ژوئن/26</a:t>
            </a:fld>
            <a:endParaRPr lang="fa-IR"/>
          </a:p>
        </p:txBody>
      </p:sp>
      <p:sp>
        <p:nvSpPr>
          <p:cNvPr id="4" name="Footer Placeholder 3"/>
          <p:cNvSpPr>
            <a:spLocks noGrp="1"/>
          </p:cNvSpPr>
          <p:nvPr>
            <p:ph type="ftr" sz="quarter" idx="11"/>
          </p:nvPr>
        </p:nvSpPr>
        <p:spPr/>
        <p:txBody>
          <a:bodyPr/>
          <a:lstStyle/>
          <a:p>
            <a:r>
              <a:rPr lang="en-US" smtClean="0"/>
              <a:t>www.prozhe.com</a:t>
            </a:r>
            <a:endParaRPr lang="fa-IR"/>
          </a:p>
        </p:txBody>
      </p:sp>
      <p:sp>
        <p:nvSpPr>
          <p:cNvPr id="5" name="Slide Number Placeholder 4"/>
          <p:cNvSpPr>
            <a:spLocks noGrp="1"/>
          </p:cNvSpPr>
          <p:nvPr>
            <p:ph type="sldNum" sz="quarter" idx="12"/>
          </p:nvPr>
        </p:nvSpPr>
        <p:spPr/>
        <p:txBody>
          <a:bodyPr/>
          <a:lstStyle/>
          <a:p>
            <a:fld id="{81D1C848-13A0-4F54-9BA0-D79CE6C9BAE0}"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0D879-7D0D-45E4-810D-B76B51A54692}" type="datetime8">
              <a:rPr lang="fa-IR" smtClean="0"/>
              <a:t>15/ژوئن/26</a:t>
            </a:fld>
            <a:endParaRPr lang="fa-IR"/>
          </a:p>
        </p:txBody>
      </p:sp>
      <p:sp>
        <p:nvSpPr>
          <p:cNvPr id="3" name="Footer Placeholder 2"/>
          <p:cNvSpPr>
            <a:spLocks noGrp="1"/>
          </p:cNvSpPr>
          <p:nvPr>
            <p:ph type="ftr" sz="quarter" idx="11"/>
          </p:nvPr>
        </p:nvSpPr>
        <p:spPr/>
        <p:txBody>
          <a:bodyPr/>
          <a:lstStyle/>
          <a:p>
            <a:r>
              <a:rPr lang="en-US" smtClean="0"/>
              <a:t>www.prozhe.com</a:t>
            </a:r>
            <a:endParaRPr lang="fa-IR"/>
          </a:p>
        </p:txBody>
      </p:sp>
      <p:sp>
        <p:nvSpPr>
          <p:cNvPr id="4" name="Slide Number Placeholder 3"/>
          <p:cNvSpPr>
            <a:spLocks noGrp="1"/>
          </p:cNvSpPr>
          <p:nvPr>
            <p:ph type="sldNum" sz="quarter" idx="12"/>
          </p:nvPr>
        </p:nvSpPr>
        <p:spPr/>
        <p:txBody>
          <a:bodyPr/>
          <a:lstStyle/>
          <a:p>
            <a:fld id="{81D1C848-13A0-4F54-9BA0-D79CE6C9BAE0}"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09EEF-31EF-44EA-A4E3-F4BF5D59E133}" type="datetime8">
              <a:rPr lang="fa-IR" smtClean="0"/>
              <a:t>15/ژوئن/26</a:t>
            </a:fld>
            <a:endParaRPr lang="fa-IR"/>
          </a:p>
        </p:txBody>
      </p:sp>
      <p:sp>
        <p:nvSpPr>
          <p:cNvPr id="6" name="Footer Placeholder 5"/>
          <p:cNvSpPr>
            <a:spLocks noGrp="1"/>
          </p:cNvSpPr>
          <p:nvPr>
            <p:ph type="ftr" sz="quarter" idx="11"/>
          </p:nvPr>
        </p:nvSpPr>
        <p:spPr/>
        <p:txBody>
          <a:bodyPr/>
          <a:lstStyle/>
          <a:p>
            <a:r>
              <a:rPr lang="en-US" smtClean="0"/>
              <a:t>www.prozhe.com</a:t>
            </a:r>
            <a:endParaRPr lang="fa-IR"/>
          </a:p>
        </p:txBody>
      </p:sp>
      <p:sp>
        <p:nvSpPr>
          <p:cNvPr id="7" name="Slide Number Placeholder 6"/>
          <p:cNvSpPr>
            <a:spLocks noGrp="1"/>
          </p:cNvSpPr>
          <p:nvPr>
            <p:ph type="sldNum" sz="quarter" idx="12"/>
          </p:nvPr>
        </p:nvSpPr>
        <p:spPr/>
        <p:txBody>
          <a:bodyPr/>
          <a:lstStyle/>
          <a:p>
            <a:fld id="{81D1C848-13A0-4F54-9BA0-D79CE6C9BAE0}"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4754C-A1C9-4AEE-8C75-713F45915D9D}" type="datetime8">
              <a:rPr lang="fa-IR" smtClean="0"/>
              <a:t>15/ژوئن/26</a:t>
            </a:fld>
            <a:endParaRPr lang="fa-IR"/>
          </a:p>
        </p:txBody>
      </p:sp>
      <p:sp>
        <p:nvSpPr>
          <p:cNvPr id="6" name="Footer Placeholder 5"/>
          <p:cNvSpPr>
            <a:spLocks noGrp="1"/>
          </p:cNvSpPr>
          <p:nvPr>
            <p:ph type="ftr" sz="quarter" idx="11"/>
          </p:nvPr>
        </p:nvSpPr>
        <p:spPr/>
        <p:txBody>
          <a:bodyPr/>
          <a:lstStyle/>
          <a:p>
            <a:r>
              <a:rPr lang="en-US" smtClean="0"/>
              <a:t>www.prozhe.com</a:t>
            </a:r>
            <a:endParaRPr lang="fa-IR"/>
          </a:p>
        </p:txBody>
      </p:sp>
      <p:sp>
        <p:nvSpPr>
          <p:cNvPr id="7" name="Slide Number Placeholder 6"/>
          <p:cNvSpPr>
            <a:spLocks noGrp="1"/>
          </p:cNvSpPr>
          <p:nvPr>
            <p:ph type="sldNum" sz="quarter" idx="12"/>
          </p:nvPr>
        </p:nvSpPr>
        <p:spPr/>
        <p:txBody>
          <a:bodyPr/>
          <a:lstStyle/>
          <a:p>
            <a:fld id="{81D1C848-13A0-4F54-9BA0-D79CE6C9BAE0}"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2A704B3-9D3E-4DB0-BFB1-DC32623CF606}" type="datetime8">
              <a:rPr lang="fa-IR" smtClean="0"/>
              <a:t>15/ژوئن/26</a:t>
            </a:fld>
            <a:endParaRPr lang="fa-I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81D1C848-13A0-4F54-9BA0-D79CE6C9BAE0}" type="slidenum">
              <a:rPr lang="fa-IR" smtClean="0"/>
              <a:t>‹#›</a:t>
            </a:fld>
            <a:endParaRPr lang="fa-I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r>
              <a:rPr lang="en-US" smtClean="0"/>
              <a:t>www.prozhe.com</a:t>
            </a:r>
            <a:endParaRPr lang="fa-I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1" eaLnBrk="1" latinLnBrk="0" hangingPunct="1">
        <a:spcBef>
          <a:spcPct val="0"/>
        </a:spcBef>
        <a:buNone/>
        <a:defRPr sz="40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r" defTabSz="914400" rtl="1"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r" defTabSz="914400" rtl="1"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688" y="2564904"/>
            <a:ext cx="5256584" cy="1143000"/>
          </a:xfrm>
        </p:spPr>
        <p:txBody>
          <a:bodyPr>
            <a:noAutofit/>
          </a:bodyPr>
          <a:lstStyle/>
          <a:p>
            <a:r>
              <a:rPr lang="fa-IR" sz="5400" dirty="0" smtClean="0"/>
              <a:t>بسم الله الرحمن الرحیم </a:t>
            </a:r>
            <a:endParaRPr lang="fa-IR" sz="5400" dirty="0"/>
          </a:p>
        </p:txBody>
      </p:sp>
      <p:sp>
        <p:nvSpPr>
          <p:cNvPr id="2" name="Footer Placeholder 1"/>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487686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412776"/>
            <a:ext cx="7099176" cy="5040560"/>
          </a:xfrm>
        </p:spPr>
        <p:txBody>
          <a:bodyPr>
            <a:noAutofit/>
          </a:bodyPr>
          <a:lstStyle/>
          <a:p>
            <a:pPr algn="r">
              <a:lnSpc>
                <a:spcPct val="150000"/>
              </a:lnSpc>
            </a:pPr>
            <a:r>
              <a:rPr lang="fa-IR" sz="2800" dirty="0" smtClean="0"/>
              <a:t>1-</a:t>
            </a:r>
            <a:r>
              <a:rPr lang="fa-IR" sz="2800" dirty="0">
                <a:solidFill>
                  <a:srgbClr val="FF8600"/>
                </a:solidFill>
              </a:rPr>
              <a:t>دراین روش از روانساز یا فلز پر کننده استفاده نمی شود .</a:t>
            </a:r>
            <a:r>
              <a:rPr lang="fa-IR" sz="2800" dirty="0" smtClean="0"/>
              <a:t/>
            </a:r>
            <a:br>
              <a:rPr lang="fa-IR" sz="2800" dirty="0" smtClean="0"/>
            </a:br>
            <a:r>
              <a:rPr lang="fa-IR" sz="2800" dirty="0" smtClean="0"/>
              <a:t>2- در خلال فرآیند فشار متوسطی برای در تماس قرار دادن قطعات اعمال می شود که تغییر شکل قابل ملاحظه ای را ایجاد نمی کند  </a:t>
            </a:r>
            <a:br>
              <a:rPr lang="fa-IR" sz="2800" dirty="0" smtClean="0"/>
            </a:br>
            <a:r>
              <a:rPr lang="fa-IR" sz="2800" dirty="0" smtClean="0"/>
              <a:t>3- حداکثر میزان تغییر شکل پلاستیک به ندرت از 10% تجاوز می کند </a:t>
            </a:r>
            <a:endParaRPr lang="fa-IR" sz="2800" dirty="0"/>
          </a:p>
        </p:txBody>
      </p:sp>
      <p:sp>
        <p:nvSpPr>
          <p:cNvPr id="3" name="Text Placeholder 2"/>
          <p:cNvSpPr>
            <a:spLocks noGrp="1"/>
          </p:cNvSpPr>
          <p:nvPr>
            <p:ph type="body" idx="1"/>
          </p:nvPr>
        </p:nvSpPr>
        <p:spPr>
          <a:xfrm>
            <a:off x="899592" y="116632"/>
            <a:ext cx="7315200" cy="1098439"/>
          </a:xfrm>
        </p:spPr>
        <p:txBody>
          <a:bodyPr>
            <a:normAutofit/>
          </a:bodyPr>
          <a:lstStyle/>
          <a:p>
            <a:r>
              <a:rPr lang="fa-IR" sz="4000" dirty="0" smtClean="0"/>
              <a:t>نکات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2384889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52736"/>
            <a:ext cx="7315200" cy="5258428"/>
          </a:xfrm>
        </p:spPr>
        <p:txBody>
          <a:bodyPr>
            <a:normAutofit/>
          </a:bodyPr>
          <a:lstStyle/>
          <a:p>
            <a:pPr algn="r">
              <a:lnSpc>
                <a:spcPct val="150000"/>
              </a:lnSpc>
            </a:pPr>
            <a:r>
              <a:rPr lang="fa-IR" sz="2800" dirty="0" smtClean="0"/>
              <a:t>4- انرژی فراصوتی از طریق یک مبدل  که کار تبدیل کردن نوسانهای الکتریکی فرکانس بالا به نوسان های مکانیکی  را انجام می دهد </a:t>
            </a:r>
            <a:br>
              <a:rPr lang="fa-IR" sz="2800" dirty="0" smtClean="0"/>
            </a:br>
            <a:r>
              <a:rPr lang="fa-IR" sz="2800" dirty="0" smtClean="0"/>
              <a:t>5- فرکانس معمول در این فرآیند بیش از 10 کیلو هرتز (فراترازمحدوده شنوایی انسان ) است .</a:t>
            </a:r>
            <a:br>
              <a:rPr lang="fa-IR" sz="2800" dirty="0" smtClean="0"/>
            </a:br>
            <a:r>
              <a:rPr lang="fa-IR" sz="2800" dirty="0" smtClean="0">
                <a:solidFill>
                  <a:srgbClr val="FF8600"/>
                </a:solidFill>
              </a:rPr>
              <a:t>6- </a:t>
            </a:r>
            <a:r>
              <a:rPr lang="fa-IR" sz="2800" dirty="0">
                <a:solidFill>
                  <a:srgbClr val="FF8600"/>
                </a:solidFill>
              </a:rPr>
              <a:t>قبل از جوشکاری یک تمیز کاری ساده  ضرورری است ولی بعد از جوشکاری تمیز کاری مودر نیاز نمی باشد</a:t>
            </a:r>
            <a:r>
              <a:rPr lang="fa-IR" sz="2800" dirty="0" smtClean="0"/>
              <a:t/>
            </a:r>
            <a:br>
              <a:rPr lang="fa-IR" sz="2800" dirty="0" smtClean="0"/>
            </a:br>
            <a:endParaRPr lang="fa-IR" sz="2800" dirty="0"/>
          </a:p>
        </p:txBody>
      </p:sp>
      <p:sp>
        <p:nvSpPr>
          <p:cNvPr id="3" name="Text Placeholder 2"/>
          <p:cNvSpPr>
            <a:spLocks noGrp="1"/>
          </p:cNvSpPr>
          <p:nvPr>
            <p:ph type="body" idx="1"/>
          </p:nvPr>
        </p:nvSpPr>
        <p:spPr>
          <a:xfrm flipV="1">
            <a:off x="-2700808" y="6093295"/>
            <a:ext cx="45719" cy="45719"/>
          </a:xfrm>
        </p:spPr>
        <p:txBody>
          <a:bodyPr>
            <a:normAutofit fontScale="25000" lnSpcReduction="20000"/>
          </a:bodyPr>
          <a:lstStyle/>
          <a:p>
            <a:endParaRPr lang="fa-IR"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3844590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43408"/>
            <a:ext cx="7315200" cy="5258428"/>
          </a:xfrm>
        </p:spPr>
        <p:txBody>
          <a:bodyPr>
            <a:normAutofit/>
          </a:bodyPr>
          <a:lstStyle/>
          <a:p>
            <a:pPr algn="r">
              <a:lnSpc>
                <a:spcPct val="150000"/>
              </a:lnSpc>
            </a:pPr>
            <a:r>
              <a:rPr lang="fa-IR" sz="2800" dirty="0" smtClean="0"/>
              <a:t/>
            </a:r>
            <a:br>
              <a:rPr lang="fa-IR" sz="2800" dirty="0" smtClean="0"/>
            </a:br>
            <a:r>
              <a:rPr lang="fa-IR" sz="2800" dirty="0" smtClean="0"/>
              <a:t/>
            </a:r>
            <a:br>
              <a:rPr lang="fa-IR" sz="2800" dirty="0" smtClean="0"/>
            </a:br>
            <a:endParaRPr lang="fa-IR" sz="2800" dirty="0"/>
          </a:p>
        </p:txBody>
      </p:sp>
      <p:sp>
        <p:nvSpPr>
          <p:cNvPr id="3" name="Text Placeholder 2"/>
          <p:cNvSpPr>
            <a:spLocks noGrp="1"/>
          </p:cNvSpPr>
          <p:nvPr>
            <p:ph type="body" idx="1"/>
          </p:nvPr>
        </p:nvSpPr>
        <p:spPr>
          <a:xfrm flipV="1">
            <a:off x="-1908720" y="6737319"/>
            <a:ext cx="45719" cy="120681"/>
          </a:xfrm>
        </p:spPr>
        <p:txBody>
          <a:bodyPr>
            <a:normAutofit fontScale="25000" lnSpcReduction="20000"/>
          </a:bodyPr>
          <a:lstStyle/>
          <a:p>
            <a:endParaRPr lang="fa-I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1743698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onicwel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941592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28800"/>
            <a:ext cx="7315200" cy="4682364"/>
          </a:xfrm>
        </p:spPr>
        <p:txBody>
          <a:bodyPr>
            <a:normAutofit fontScale="90000"/>
          </a:bodyPr>
          <a:lstStyle/>
          <a:p>
            <a:pPr algn="r">
              <a:lnSpc>
                <a:spcPct val="150000"/>
              </a:lnSpc>
            </a:pPr>
            <a:r>
              <a:rPr lang="fa-IR" sz="2800" dirty="0" smtClean="0"/>
              <a:t>انرژی الکتیریکی مورد نیاز برای ایجاد یک جوش فراصوتی به مقدار سختی قطعه کار وضخامت ورق ، بستگی دارد  واز رابطه زیر محاسبه می شود :                                                </a:t>
            </a:r>
            <a:br>
              <a:rPr lang="fa-IR" sz="2800" dirty="0" smtClean="0"/>
            </a:br>
            <a:r>
              <a:rPr lang="fa-IR" sz="2800" dirty="0" smtClean="0"/>
              <a:t>                                                      </a:t>
            </a:r>
            <a:r>
              <a:rPr lang="en-US" sz="2800" dirty="0" smtClean="0"/>
              <a:t>E=K(H.T)⅔  :H</a:t>
            </a:r>
            <a:r>
              <a:rPr lang="fa-IR" sz="2800" dirty="0" smtClean="0"/>
              <a:t>مقدار سختی قطعه برحسب ویکرز </a:t>
            </a:r>
            <a:br>
              <a:rPr lang="fa-IR" sz="2800" dirty="0" smtClean="0"/>
            </a:br>
            <a:r>
              <a:rPr lang="en-US" sz="2800" dirty="0" smtClean="0"/>
              <a:t>E</a:t>
            </a:r>
            <a:r>
              <a:rPr lang="fa-IR" sz="2800" dirty="0" smtClean="0"/>
              <a:t> : انرژی الکتیریکی برحسب ژول </a:t>
            </a:r>
            <a:br>
              <a:rPr lang="fa-IR" sz="2800" dirty="0" smtClean="0"/>
            </a:br>
            <a:r>
              <a:rPr lang="en-US" sz="2800" dirty="0" smtClean="0"/>
              <a:t> T </a:t>
            </a:r>
            <a:r>
              <a:rPr lang="fa-IR" sz="2800" dirty="0" smtClean="0"/>
              <a:t>: ضخامت ورق بر حسب میلی متر </a:t>
            </a:r>
            <a:br>
              <a:rPr lang="fa-IR" sz="2800" dirty="0" smtClean="0"/>
            </a:br>
            <a:r>
              <a:rPr lang="en-US" sz="2800" dirty="0" smtClean="0"/>
              <a:t>K</a:t>
            </a:r>
            <a:r>
              <a:rPr lang="fa-IR" sz="2800" dirty="0" smtClean="0"/>
              <a:t> : مقدار ثابت </a:t>
            </a:r>
            <a:endParaRPr lang="fa-IR" sz="2800" dirty="0"/>
          </a:p>
        </p:txBody>
      </p:sp>
      <p:sp>
        <p:nvSpPr>
          <p:cNvPr id="3" name="Text Placeholder 2"/>
          <p:cNvSpPr>
            <a:spLocks noGrp="1"/>
          </p:cNvSpPr>
          <p:nvPr>
            <p:ph type="body" idx="1"/>
          </p:nvPr>
        </p:nvSpPr>
        <p:spPr>
          <a:xfrm>
            <a:off x="899592" y="116632"/>
            <a:ext cx="7315200" cy="1098439"/>
          </a:xfrm>
        </p:spPr>
        <p:txBody>
          <a:bodyPr>
            <a:normAutofit/>
          </a:bodyPr>
          <a:lstStyle/>
          <a:p>
            <a:r>
              <a:rPr lang="fa-IR" sz="4000" dirty="0" smtClean="0"/>
              <a:t>انرژی مورد نیاز برای جوشکاری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716768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257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130432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28800"/>
            <a:ext cx="7315200" cy="4538348"/>
          </a:xfrm>
        </p:spPr>
        <p:txBody>
          <a:bodyPr>
            <a:normAutofit fontScale="90000"/>
          </a:bodyPr>
          <a:lstStyle/>
          <a:p>
            <a:pPr algn="r">
              <a:lnSpc>
                <a:spcPct val="150000"/>
              </a:lnSpc>
            </a:pPr>
            <a:r>
              <a:rPr lang="fa-IR" sz="2800" dirty="0" smtClean="0"/>
              <a:t>زمان اعمال انرژی فراصوتی از 0.01 ثانیه برای سیم های ظریف تا حدود 1 ثانیه برای مقاطع سنگین تفییر می کند جوشهای ایجاد شده در زمانهای کم وبا توانهای بالا معمولا بهتر از جوشهایی هستند که در زمان های بالا وبا توان های پایین ایجاد می شوند . سرعت 500 فوت بر دقیقه برای فلزهای نازک و 5 فوت بر دقیقه برای ورقهای سنگین استفاده می شود </a:t>
            </a:r>
            <a:endParaRPr lang="fa-IR" sz="2800" dirty="0"/>
          </a:p>
        </p:txBody>
      </p:sp>
      <p:sp>
        <p:nvSpPr>
          <p:cNvPr id="3" name="Text Placeholder 2"/>
          <p:cNvSpPr>
            <a:spLocks noGrp="1"/>
          </p:cNvSpPr>
          <p:nvPr>
            <p:ph type="body" idx="1"/>
          </p:nvPr>
        </p:nvSpPr>
        <p:spPr>
          <a:xfrm>
            <a:off x="827584" y="260648"/>
            <a:ext cx="7315200" cy="1098439"/>
          </a:xfrm>
        </p:spPr>
        <p:txBody>
          <a:bodyPr>
            <a:normAutofit/>
          </a:bodyPr>
          <a:lstStyle/>
          <a:p>
            <a:r>
              <a:rPr lang="fa-IR" sz="4000" dirty="0" smtClean="0"/>
              <a:t>سرعت با زمان جوشکاری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2021974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16832"/>
            <a:ext cx="7315200" cy="4610356"/>
          </a:xfrm>
        </p:spPr>
        <p:txBody>
          <a:bodyPr>
            <a:normAutofit/>
          </a:bodyPr>
          <a:lstStyle/>
          <a:p>
            <a:pPr algn="r">
              <a:lnSpc>
                <a:spcPct val="150000"/>
              </a:lnSpc>
            </a:pPr>
            <a:r>
              <a:rPr lang="fa-IR" sz="2800" dirty="0" smtClean="0"/>
              <a:t>1- جوشکاری نقطه ای  </a:t>
            </a:r>
            <a:br>
              <a:rPr lang="fa-IR" sz="2800" dirty="0" smtClean="0"/>
            </a:br>
            <a:r>
              <a:rPr lang="fa-IR" sz="2800" dirty="0" smtClean="0"/>
              <a:t>2-  جوشکاری حلقوی  </a:t>
            </a:r>
            <a:br>
              <a:rPr lang="fa-IR" sz="2800" dirty="0" smtClean="0"/>
            </a:br>
            <a:r>
              <a:rPr lang="fa-IR" sz="2800" dirty="0" smtClean="0"/>
              <a:t>3- جوشکاری خطی </a:t>
            </a:r>
            <a:br>
              <a:rPr lang="fa-IR" sz="2800" dirty="0" smtClean="0"/>
            </a:br>
            <a:r>
              <a:rPr lang="fa-IR" sz="2800" dirty="0" smtClean="0"/>
              <a:t>4- جوشکاری درزی پیوسته </a:t>
            </a:r>
            <a:endParaRPr lang="fa-IR" sz="2800" dirty="0"/>
          </a:p>
        </p:txBody>
      </p:sp>
      <p:sp>
        <p:nvSpPr>
          <p:cNvPr id="3" name="Text Placeholder 2"/>
          <p:cNvSpPr>
            <a:spLocks noGrp="1"/>
          </p:cNvSpPr>
          <p:nvPr>
            <p:ph type="body" idx="1"/>
          </p:nvPr>
        </p:nvSpPr>
        <p:spPr>
          <a:xfrm>
            <a:off x="899592" y="116632"/>
            <a:ext cx="7315200" cy="1098439"/>
          </a:xfrm>
        </p:spPr>
        <p:txBody>
          <a:bodyPr>
            <a:normAutofit/>
          </a:bodyPr>
          <a:lstStyle/>
          <a:p>
            <a:r>
              <a:rPr lang="fa-IR" sz="4000" dirty="0" smtClean="0"/>
              <a:t>انواع فرآیندهای فراصوتی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474138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635" y="764704"/>
            <a:ext cx="3440928" cy="478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36165" y="6021288"/>
            <a:ext cx="4669868" cy="423514"/>
          </a:xfrm>
          <a:prstGeom prst="rect">
            <a:avLst/>
          </a:prstGeom>
        </p:spPr>
        <p:txBody>
          <a:bodyPr wrap="none">
            <a:spAutoFit/>
          </a:bodyPr>
          <a:lstStyle/>
          <a:p>
            <a:pPr algn="ctr">
              <a:lnSpc>
                <a:spcPct val="115000"/>
              </a:lnSpc>
              <a:spcAft>
                <a:spcPts val="1000"/>
              </a:spcAft>
            </a:pPr>
            <a:r>
              <a:rPr lang="fa-IR" sz="2000" dirty="0">
                <a:latin typeface="Calibri"/>
                <a:ea typeface="Calibri"/>
              </a:rPr>
              <a:t>یک ماشین 4000 وات جوشکاری فراصوتی نقطه ای </a:t>
            </a:r>
            <a:endParaRPr lang="en-US" sz="2000" dirty="0">
              <a:effectLst/>
              <a:latin typeface="Calibri"/>
              <a:ea typeface="Calibri"/>
              <a:cs typeface="Arial"/>
            </a:endParaRPr>
          </a:p>
        </p:txBody>
      </p:sp>
      <p:sp>
        <p:nvSpPr>
          <p:cNvPr id="2" name="Footer Placeholder 1"/>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3213300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00808"/>
            <a:ext cx="7315200" cy="4538348"/>
          </a:xfrm>
        </p:spPr>
        <p:txBody>
          <a:bodyPr>
            <a:normAutofit/>
          </a:bodyPr>
          <a:lstStyle/>
          <a:p>
            <a:pPr algn="r">
              <a:lnSpc>
                <a:spcPct val="150000"/>
              </a:lnSpc>
            </a:pPr>
            <a:r>
              <a:rPr lang="fa-IR" sz="2800" dirty="0" smtClean="0"/>
              <a:t>1- عدم نیاز به ذوب و انجماد در نتیجه حذف مشکلات ناشی از این پدیده </a:t>
            </a:r>
            <a:br>
              <a:rPr lang="fa-IR" sz="2800" dirty="0" smtClean="0"/>
            </a:br>
            <a:r>
              <a:rPr lang="fa-IR" sz="2800" dirty="0" smtClean="0"/>
              <a:t>2- به خاطر حرارت کم ایجاد شده حین کار ماهیت مواد وساختار عوض نمی شود  .</a:t>
            </a:r>
            <a:br>
              <a:rPr lang="fa-IR" sz="2800" dirty="0" smtClean="0"/>
            </a:br>
            <a:r>
              <a:rPr lang="fa-IR" sz="2800" dirty="0" smtClean="0"/>
              <a:t>3- قطعات دستگاه به راحتی قابل تعویض وکار با آن برای اپراتور راحت است .  </a:t>
            </a:r>
            <a:endParaRPr lang="fa-IR" sz="2800" dirty="0"/>
          </a:p>
        </p:txBody>
      </p:sp>
      <p:sp>
        <p:nvSpPr>
          <p:cNvPr id="3" name="Text Placeholder 2"/>
          <p:cNvSpPr>
            <a:spLocks noGrp="1"/>
          </p:cNvSpPr>
          <p:nvPr>
            <p:ph type="body" idx="1"/>
          </p:nvPr>
        </p:nvSpPr>
        <p:spPr>
          <a:xfrm>
            <a:off x="827584" y="188640"/>
            <a:ext cx="7315200" cy="1098439"/>
          </a:xfrm>
        </p:spPr>
        <p:txBody>
          <a:bodyPr>
            <a:normAutofit/>
          </a:bodyPr>
          <a:lstStyle/>
          <a:p>
            <a:r>
              <a:rPr lang="fa-IR" sz="4000" dirty="0" smtClean="0"/>
              <a:t>مزایا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841673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stafa\Desktop\901172_MMA_welding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7"/>
            <a:ext cx="9144000" cy="68562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6711" y="520206"/>
            <a:ext cx="4493538" cy="830997"/>
          </a:xfrm>
          <a:prstGeom prst="rect">
            <a:avLst/>
          </a:prstGeom>
        </p:spPr>
        <p:txBody>
          <a:bodyPr wrap="none">
            <a:spAutoFit/>
          </a:bodyPr>
          <a:lstStyle/>
          <a:p>
            <a:r>
              <a:rPr lang="fa-IR" sz="4800" dirty="0"/>
              <a:t>جوشکاری فراصوتی </a:t>
            </a:r>
          </a:p>
        </p:txBody>
      </p:sp>
      <p:sp>
        <p:nvSpPr>
          <p:cNvPr id="3" name="Rectangle 2"/>
          <p:cNvSpPr/>
          <p:nvPr/>
        </p:nvSpPr>
        <p:spPr>
          <a:xfrm>
            <a:off x="2051720" y="5373216"/>
            <a:ext cx="4572000" cy="622222"/>
          </a:xfrm>
          <a:prstGeom prst="rect">
            <a:avLst/>
          </a:prstGeom>
        </p:spPr>
        <p:txBody>
          <a:bodyPr>
            <a:spAutoFit/>
          </a:bodyPr>
          <a:lstStyle/>
          <a:p>
            <a:pPr algn="ctr">
              <a:lnSpc>
                <a:spcPct val="115000"/>
              </a:lnSpc>
              <a:spcAft>
                <a:spcPts val="1000"/>
              </a:spcAft>
            </a:pPr>
            <a:r>
              <a:rPr lang="fa-IR" sz="3200" dirty="0" smtClean="0">
                <a:latin typeface="Calibri"/>
                <a:ea typeface="Calibri"/>
              </a:rPr>
              <a:t>بهار </a:t>
            </a:r>
            <a:r>
              <a:rPr lang="fa-IR" sz="3200" dirty="0">
                <a:latin typeface="Calibri"/>
                <a:ea typeface="Calibri"/>
              </a:rPr>
              <a:t>94</a:t>
            </a:r>
            <a:endParaRPr lang="en-US" sz="1100" dirty="0">
              <a:effectLst/>
              <a:latin typeface="Calibri"/>
              <a:ea typeface="Calibri"/>
              <a:cs typeface="Arial"/>
            </a:endParaRPr>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4275703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7315200" cy="5690476"/>
          </a:xfrm>
        </p:spPr>
        <p:txBody>
          <a:bodyPr>
            <a:normAutofit/>
          </a:bodyPr>
          <a:lstStyle/>
          <a:p>
            <a:pPr algn="r">
              <a:lnSpc>
                <a:spcPct val="150000"/>
              </a:lnSpc>
            </a:pPr>
            <a:r>
              <a:rPr lang="fa-IR" sz="2800" dirty="0" smtClean="0"/>
              <a:t>4- تغییر شکل قابل توجهی در قطعه رخ نمی دهد .</a:t>
            </a:r>
            <a:br>
              <a:rPr lang="fa-IR" sz="2800" dirty="0" smtClean="0"/>
            </a:br>
            <a:r>
              <a:rPr lang="fa-IR" sz="2800" dirty="0" smtClean="0"/>
              <a:t>5- ضریب ایمنی در این روش بسیار بالاست .</a:t>
            </a:r>
            <a:br>
              <a:rPr lang="fa-IR" sz="2800" dirty="0" smtClean="0"/>
            </a:br>
            <a:r>
              <a:rPr lang="fa-IR" sz="2800" dirty="0" smtClean="0"/>
              <a:t>6- سرعت جوشکاری در این روش بالاست .</a:t>
            </a:r>
            <a:br>
              <a:rPr lang="fa-IR" sz="2800" dirty="0" smtClean="0"/>
            </a:br>
            <a:r>
              <a:rPr lang="fa-IR" sz="2800" dirty="0" smtClean="0"/>
              <a:t>7- دوقطعه با اختلاف ضخامت زیاد می توانند با این روش به هم متصل شوند .</a:t>
            </a:r>
            <a:br>
              <a:rPr lang="fa-IR" sz="2800" dirty="0" smtClean="0"/>
            </a:br>
            <a:r>
              <a:rPr lang="fa-IR" sz="2800" dirty="0" smtClean="0"/>
              <a:t>8- عدم تغییر رنگ در منطقه جوش واطراف آن </a:t>
            </a:r>
            <a:br>
              <a:rPr lang="fa-IR" sz="2800" dirty="0" smtClean="0"/>
            </a:br>
            <a:r>
              <a:rPr lang="fa-IR" sz="2800" dirty="0" smtClean="0"/>
              <a:t>9- از دیگر مزایا می توان به راندمان وکیفیت جوش عالی ، حذف  سوختنی ها ،طول عمرزیاد قطعه  و... اشاره کرد </a:t>
            </a:r>
            <a:endParaRPr lang="fa-IR" sz="2800" dirty="0"/>
          </a:p>
        </p:txBody>
      </p:sp>
      <p:sp>
        <p:nvSpPr>
          <p:cNvPr id="3" name="Text Placeholder 2"/>
          <p:cNvSpPr>
            <a:spLocks noGrp="1"/>
          </p:cNvSpPr>
          <p:nvPr>
            <p:ph type="body" idx="1"/>
          </p:nvPr>
        </p:nvSpPr>
        <p:spPr>
          <a:xfrm>
            <a:off x="-1620688" y="6137920"/>
            <a:ext cx="45719" cy="45719"/>
          </a:xfrm>
        </p:spPr>
        <p:txBody>
          <a:bodyPr>
            <a:normAutofit fontScale="25000" lnSpcReduction="20000"/>
          </a:bodyPr>
          <a:lstStyle/>
          <a:p>
            <a:endParaRPr lang="fa-IR"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4565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61456"/>
            <a:ext cx="7315200" cy="4896544"/>
          </a:xfrm>
        </p:spPr>
        <p:txBody>
          <a:bodyPr>
            <a:normAutofit/>
          </a:bodyPr>
          <a:lstStyle/>
          <a:p>
            <a:pPr algn="r">
              <a:lnSpc>
                <a:spcPct val="150000"/>
              </a:lnSpc>
            </a:pPr>
            <a:r>
              <a:rPr lang="fa-IR" sz="2800" dirty="0" smtClean="0"/>
              <a:t>1- هزینه این روش نسبت روشهای دیگر بالاست .</a:t>
            </a:r>
            <a:br>
              <a:rPr lang="fa-IR" sz="2800" dirty="0" smtClean="0"/>
            </a:br>
            <a:r>
              <a:rPr lang="fa-IR" sz="2800" dirty="0" smtClean="0"/>
              <a:t>2- ضخامت یکی از قطعات نمی تواند از حد مشخصی  بالاتر باشد این حد بالای ضخامت به جنس قطعه وتوان دستگاه بستگی دارد .</a:t>
            </a:r>
            <a:br>
              <a:rPr lang="fa-IR" sz="2800" dirty="0" smtClean="0"/>
            </a:br>
            <a:r>
              <a:rPr lang="fa-IR" sz="2800" dirty="0" smtClean="0"/>
              <a:t>3- عمر کاری قطعات کم است </a:t>
            </a:r>
            <a:endParaRPr lang="fa-IR" sz="2800" dirty="0"/>
          </a:p>
        </p:txBody>
      </p:sp>
      <p:sp>
        <p:nvSpPr>
          <p:cNvPr id="3" name="Text Placeholder 2"/>
          <p:cNvSpPr>
            <a:spLocks noGrp="1"/>
          </p:cNvSpPr>
          <p:nvPr>
            <p:ph type="body" idx="1"/>
          </p:nvPr>
        </p:nvSpPr>
        <p:spPr>
          <a:xfrm>
            <a:off x="899592" y="116632"/>
            <a:ext cx="7315200" cy="1098439"/>
          </a:xfrm>
        </p:spPr>
        <p:txBody>
          <a:bodyPr>
            <a:normAutofit/>
          </a:bodyPr>
          <a:lstStyle/>
          <a:p>
            <a:r>
              <a:rPr lang="fa-IR" sz="4000" dirty="0" smtClean="0"/>
              <a:t>معایب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2282476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0848"/>
            <a:ext cx="7315200" cy="4610356"/>
          </a:xfrm>
        </p:spPr>
        <p:txBody>
          <a:bodyPr>
            <a:normAutofit/>
          </a:bodyPr>
          <a:lstStyle/>
          <a:p>
            <a:pPr algn="r">
              <a:lnSpc>
                <a:spcPct val="150000"/>
              </a:lnSpc>
            </a:pPr>
            <a:r>
              <a:rPr lang="fa-IR" sz="2800" dirty="0" smtClean="0"/>
              <a:t>1-اتصالات لب رو لب باشد  ونه لب به لب </a:t>
            </a:r>
            <a:br>
              <a:rPr lang="fa-IR" sz="2800" dirty="0" smtClean="0"/>
            </a:br>
            <a:r>
              <a:rPr lang="fa-IR" sz="2800" dirty="0" smtClean="0"/>
              <a:t>2- ابزار ووسایل سیمی الکتریکی برای صنایع خودرو </a:t>
            </a:r>
            <a:br>
              <a:rPr lang="fa-IR" sz="2800" dirty="0" smtClean="0"/>
            </a:br>
            <a:r>
              <a:rPr lang="fa-IR" sz="2800" dirty="0" smtClean="0"/>
              <a:t>3- ورق های نازک باتریها ،خازنها </a:t>
            </a:r>
            <a:br>
              <a:rPr lang="fa-IR" sz="2800" dirty="0" smtClean="0"/>
            </a:br>
            <a:r>
              <a:rPr lang="fa-IR" sz="2800" dirty="0" smtClean="0"/>
              <a:t>4- آلیاژهای غیر آهنی نتایج بهتری بدست می دهند </a:t>
            </a:r>
            <a:endParaRPr lang="fa-IR" sz="2800" dirty="0"/>
          </a:p>
        </p:txBody>
      </p:sp>
      <p:sp>
        <p:nvSpPr>
          <p:cNvPr id="3" name="Text Placeholder 2"/>
          <p:cNvSpPr>
            <a:spLocks noGrp="1"/>
          </p:cNvSpPr>
          <p:nvPr>
            <p:ph type="body" idx="1"/>
          </p:nvPr>
        </p:nvSpPr>
        <p:spPr>
          <a:xfrm>
            <a:off x="971600" y="260648"/>
            <a:ext cx="7315200" cy="1098439"/>
          </a:xfrm>
        </p:spPr>
        <p:txBody>
          <a:bodyPr>
            <a:normAutofit/>
          </a:bodyPr>
          <a:lstStyle/>
          <a:p>
            <a:r>
              <a:rPr lang="fa-IR" sz="4000" dirty="0" smtClean="0"/>
              <a:t>کاربرد ها :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4013431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8840"/>
            <a:ext cx="7315200" cy="4322324"/>
          </a:xfrm>
        </p:spPr>
        <p:txBody>
          <a:bodyPr>
            <a:normAutofit/>
          </a:bodyPr>
          <a:lstStyle/>
          <a:p>
            <a:pPr algn="r">
              <a:lnSpc>
                <a:spcPct val="150000"/>
              </a:lnSpc>
            </a:pPr>
            <a:r>
              <a:rPr lang="fa-IR" sz="2800" dirty="0" smtClean="0"/>
              <a:t>1- استفاده  در صنعت الکتریک  و الکترونیک </a:t>
            </a:r>
            <a:br>
              <a:rPr lang="fa-IR" sz="2800" dirty="0" smtClean="0"/>
            </a:br>
            <a:r>
              <a:rPr lang="fa-IR" sz="2800" dirty="0" smtClean="0"/>
              <a:t>2- استفاده  در صنعت  بسته بندی </a:t>
            </a:r>
            <a:br>
              <a:rPr lang="fa-IR" sz="2800" dirty="0" smtClean="0"/>
            </a:br>
            <a:r>
              <a:rPr lang="fa-IR" sz="2800" dirty="0" smtClean="0"/>
              <a:t>3- استفاده  در صنعت  اتومبیل سازی </a:t>
            </a:r>
            <a:br>
              <a:rPr lang="fa-IR" sz="2800" dirty="0" smtClean="0"/>
            </a:br>
            <a:r>
              <a:rPr lang="fa-IR" sz="2800" dirty="0" smtClean="0"/>
              <a:t>4- </a:t>
            </a:r>
            <a:r>
              <a:rPr lang="fa-IR" sz="2800" dirty="0">
                <a:solidFill>
                  <a:srgbClr val="FF8600"/>
                </a:solidFill>
              </a:rPr>
              <a:t>استفاده  در صنعت </a:t>
            </a:r>
            <a:r>
              <a:rPr lang="fa-IR" sz="2800" dirty="0" smtClean="0">
                <a:solidFill>
                  <a:srgbClr val="FF8600"/>
                </a:solidFill>
              </a:rPr>
              <a:t> پزشکی وتجهیزات پزشکی </a:t>
            </a:r>
            <a:br>
              <a:rPr lang="fa-IR" sz="2800" dirty="0" smtClean="0">
                <a:solidFill>
                  <a:srgbClr val="FF8600"/>
                </a:solidFill>
              </a:rPr>
            </a:br>
            <a:r>
              <a:rPr lang="fa-IR" sz="2800" dirty="0" smtClean="0">
                <a:solidFill>
                  <a:srgbClr val="FF8600"/>
                </a:solidFill>
              </a:rPr>
              <a:t>5- </a:t>
            </a:r>
            <a:r>
              <a:rPr lang="fa-IR" sz="2800" dirty="0">
                <a:solidFill>
                  <a:srgbClr val="FF8600"/>
                </a:solidFill>
              </a:rPr>
              <a:t>استفاده  در صنعت </a:t>
            </a:r>
            <a:r>
              <a:rPr lang="fa-IR" sz="2800" dirty="0" smtClean="0">
                <a:solidFill>
                  <a:srgbClr val="FF8600"/>
                </a:solidFill>
              </a:rPr>
              <a:t> اسباب بازی </a:t>
            </a:r>
            <a:endParaRPr lang="fa-IR" sz="2800" dirty="0"/>
          </a:p>
        </p:txBody>
      </p:sp>
      <p:sp>
        <p:nvSpPr>
          <p:cNvPr id="3" name="Text Placeholder 2"/>
          <p:cNvSpPr>
            <a:spLocks noGrp="1"/>
          </p:cNvSpPr>
          <p:nvPr>
            <p:ph type="body" idx="1"/>
          </p:nvPr>
        </p:nvSpPr>
        <p:spPr>
          <a:xfrm>
            <a:off x="899592" y="620688"/>
            <a:ext cx="7315200" cy="1098439"/>
          </a:xfrm>
        </p:spPr>
        <p:txBody>
          <a:bodyPr>
            <a:noAutofit/>
          </a:bodyPr>
          <a:lstStyle/>
          <a:p>
            <a:r>
              <a:rPr lang="fa-IR" sz="4000" dirty="0" smtClean="0"/>
              <a:t>صنایعی که جوشکاری فراصوتی در آن کاربرد دارد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602487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ME-2600-S-full we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88" y="1367601"/>
            <a:ext cx="320040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ME-4200-S-full wel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367601"/>
            <a:ext cx="3519488" cy="4514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03848" y="6253118"/>
            <a:ext cx="223490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000" i="0" u="none" strike="noStrike" kern="0" cap="none" spc="0" normalizeH="0" baseline="0" noProof="0" dirty="0" smtClean="0">
                <a:ln>
                  <a:noFill/>
                </a:ln>
                <a:solidFill>
                  <a:srgbClr val="FFFFFF"/>
                </a:solidFill>
                <a:effectLst/>
                <a:uLnTx/>
                <a:uFillTx/>
                <a:latin typeface="Tahoma" pitchFamily="34" charset="0"/>
                <a:cs typeface="B Nazanin" pitchFamily="2" charset="-78"/>
              </a:rPr>
              <a:t>دستگاه جوش التراسونیک </a:t>
            </a:r>
            <a:endParaRPr kumimoji="0" lang="fa-IR" sz="2000" i="0" u="none" strike="noStrike" kern="0" cap="none" spc="0" normalizeH="0" baseline="0" noProof="0" dirty="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3892904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5902" y="6296636"/>
            <a:ext cx="2029723"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000" i="0" u="none" strike="noStrike" kern="0" cap="none" spc="0" normalizeH="0" baseline="0" noProof="0" dirty="0" smtClean="0">
                <a:ln>
                  <a:noFill/>
                </a:ln>
                <a:solidFill>
                  <a:srgbClr val="FFFFFF"/>
                </a:solidFill>
                <a:effectLst/>
                <a:uLnTx/>
                <a:uFillTx/>
                <a:latin typeface="Tahoma" pitchFamily="34" charset="0"/>
                <a:cs typeface="B Nazanin" pitchFamily="2" charset="-78"/>
              </a:rPr>
              <a:t>دستگاه فرز التراسونیک </a:t>
            </a:r>
            <a:endParaRPr kumimoji="0" lang="fa-IR" sz="2000" i="0" u="none" strike="noStrike" kern="0" cap="none" spc="0" normalizeH="0" baseline="0" noProof="0" dirty="0" smtClean="0">
              <a:ln>
                <a:noFill/>
              </a:ln>
              <a:solidFill>
                <a:sysClr val="windowText" lastClr="000000"/>
              </a:solidFill>
              <a:effectLst/>
              <a:uLnTx/>
              <a:uFillTx/>
            </a:endParaRPr>
          </a:p>
        </p:txBody>
      </p:sp>
      <p:pic>
        <p:nvPicPr>
          <p:cNvPr id="3" name="Picture 7" descr="Rotary series 10 knee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98" y="1916832"/>
            <a:ext cx="3124200" cy="3876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Rotary CNC Series 10 Bedm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916831"/>
            <a:ext cx="4648200" cy="387667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123390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ultrasonicdr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4589463"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32933" y="6226224"/>
            <a:ext cx="268214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000" i="0" u="none" strike="noStrike" kern="0" cap="none" spc="0" normalizeH="0" baseline="0" noProof="0" dirty="0" smtClean="0">
                <a:ln>
                  <a:noFill/>
                </a:ln>
                <a:solidFill>
                  <a:srgbClr val="FFFFFF"/>
                </a:solidFill>
                <a:effectLst/>
                <a:uLnTx/>
                <a:uFillTx/>
                <a:latin typeface="Tahoma" pitchFamily="34" charset="0"/>
                <a:cs typeface="B Nazanin" pitchFamily="2" charset="-78"/>
              </a:rPr>
              <a:t>دستگاه سوراخکاری التراسونیک </a:t>
            </a:r>
            <a:endParaRPr kumimoji="0" lang="fa-IR" sz="2000" i="0" u="none" strike="noStrike" kern="0" cap="none" spc="0" normalizeH="0" baseline="0" noProof="0" dirty="0" smtClean="0">
              <a:ln>
                <a:noFill/>
              </a:ln>
              <a:solidFill>
                <a:sysClr val="windowText" lastClr="000000"/>
              </a:solidFill>
              <a:effectLst/>
              <a:uLnTx/>
              <a:uFillTx/>
            </a:endParaRPr>
          </a:p>
        </p:txBody>
      </p:sp>
      <p:pic>
        <p:nvPicPr>
          <p:cNvPr id="4" name="Picture 8" descr="Ultrasonic_dri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68760"/>
            <a:ext cx="3287713"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474253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image_large pu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4944"/>
            <a:ext cx="4114800" cy="32654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04575" y="6237312"/>
            <a:ext cx="2089033"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000" i="0" u="none" strike="noStrike" kern="0" cap="none" spc="0" normalizeH="0" baseline="0" noProof="0" dirty="0" smtClean="0">
                <a:ln>
                  <a:noFill/>
                </a:ln>
                <a:solidFill>
                  <a:srgbClr val="FFFFFF"/>
                </a:solidFill>
                <a:effectLst/>
                <a:uLnTx/>
                <a:uFillTx/>
                <a:latin typeface="Tahoma" pitchFamily="34" charset="0"/>
                <a:cs typeface="B Nazanin" pitchFamily="2" charset="-78"/>
              </a:rPr>
              <a:t>دستگاه پانچ التراسونیک </a:t>
            </a:r>
            <a:endParaRPr kumimoji="0" lang="fa-IR" sz="2000" i="0" u="none" strike="noStrike" kern="0" cap="none" spc="0" normalizeH="0" baseline="0" noProof="0" dirty="0" smtClean="0">
              <a:ln>
                <a:noFill/>
              </a:ln>
              <a:solidFill>
                <a:sysClr val="windowText" lastClr="000000"/>
              </a:solidFill>
              <a:effectLst/>
              <a:uLnTx/>
              <a:uFillTx/>
            </a:endParaRPr>
          </a:p>
        </p:txBody>
      </p:sp>
      <p:pic>
        <p:nvPicPr>
          <p:cNvPr id="4" name="Picture 8" descr="ultrasonic-punching-for-external-and-internal-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68760"/>
            <a:ext cx="5020796"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3464216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0544" y="6329117"/>
            <a:ext cx="2598788"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000" i="0" u="none" strike="noStrike" kern="0" cap="none" spc="0" normalizeH="0" baseline="0" noProof="0" dirty="0" smtClean="0">
                <a:ln>
                  <a:noFill/>
                </a:ln>
                <a:solidFill>
                  <a:srgbClr val="FFFFFF"/>
                </a:solidFill>
                <a:effectLst/>
                <a:uLnTx/>
                <a:uFillTx/>
                <a:latin typeface="Tahoma" pitchFamily="34" charset="0"/>
                <a:cs typeface="B Nazanin" pitchFamily="2" charset="-78"/>
              </a:rPr>
              <a:t>دستگاه تمیز کاری التراسونیک </a:t>
            </a:r>
            <a:endParaRPr kumimoji="0" lang="fa-IR" sz="2000" i="0" u="none" strike="noStrike" kern="0" cap="none" spc="0" normalizeH="0" baseline="0" noProof="0" dirty="0" smtClean="0">
              <a:ln>
                <a:noFill/>
              </a:ln>
              <a:solidFill>
                <a:sysClr val="windowText" lastClr="000000"/>
              </a:solidFill>
              <a:effectLst/>
              <a:uLnTx/>
              <a:uFillTx/>
            </a:endParaRPr>
          </a:p>
        </p:txBody>
      </p:sp>
      <p:pic>
        <p:nvPicPr>
          <p:cNvPr id="3" name="Picture 6" descr="5 Tank Vertimatic Ultraso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607424"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3102281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576" y="5517232"/>
            <a:ext cx="7315200" cy="1154097"/>
          </a:xfrm>
        </p:spPr>
        <p:txBody>
          <a:bodyPr>
            <a:normAutofit/>
          </a:bodyPr>
          <a:lstStyle/>
          <a:p>
            <a:pPr algn="ctr"/>
            <a:r>
              <a:rPr lang="fa-IR" sz="4800" dirty="0" smtClean="0"/>
              <a:t>پایان </a:t>
            </a:r>
            <a:endParaRPr lang="fa-IR" sz="4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805264"/>
          </a:xfrm>
        </p:spPr>
      </p:pic>
      <p:sp>
        <p:nvSpPr>
          <p:cNvPr id="2" name="Footer Placeholder 1"/>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3857476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72816"/>
            <a:ext cx="7315200" cy="4754372"/>
          </a:xfrm>
        </p:spPr>
        <p:txBody>
          <a:bodyPr>
            <a:normAutofit/>
          </a:bodyPr>
          <a:lstStyle/>
          <a:p>
            <a:pPr algn="justLow">
              <a:lnSpc>
                <a:spcPct val="150000"/>
              </a:lnSpc>
            </a:pPr>
            <a:r>
              <a:rPr lang="fa-IR" sz="2800" dirty="0" smtClean="0"/>
              <a:t>موج التراسونیک بطور طبیعی بخشی از صدای خفاشها را تشکیل می دهد حدود 130 سال پیش شخصی به نام </a:t>
            </a:r>
            <a:r>
              <a:rPr lang="en-US" sz="2800" dirty="0" err="1" smtClean="0"/>
              <a:t>Rodolphkoling</a:t>
            </a:r>
            <a:r>
              <a:rPr lang="en-US" sz="2800" dirty="0" smtClean="0"/>
              <a:t> </a:t>
            </a:r>
            <a:r>
              <a:rPr lang="fa-IR" sz="2800" dirty="0" smtClean="0"/>
              <a:t> توانست ارتعاشات التراسونیک را تولید نماید . این علم در طی جنگ جهانی اول برای مواجه با زیر دریایی هایی که نیرو دریایی فرانسه را تهدید می کرد توسط پرفسور </a:t>
            </a:r>
            <a:r>
              <a:rPr lang="en-US" sz="2800" dirty="0" err="1" smtClean="0"/>
              <a:t>P.Langevin</a:t>
            </a:r>
            <a:r>
              <a:rPr lang="fa-IR" sz="2800" dirty="0" smtClean="0"/>
              <a:t> پیشرفت زیادی کرد .</a:t>
            </a:r>
            <a:endParaRPr lang="fa-IR" sz="2800" dirty="0"/>
          </a:p>
        </p:txBody>
      </p:sp>
      <p:sp>
        <p:nvSpPr>
          <p:cNvPr id="3" name="Text Placeholder 2"/>
          <p:cNvSpPr>
            <a:spLocks noGrp="1"/>
          </p:cNvSpPr>
          <p:nvPr>
            <p:ph type="body" idx="1"/>
          </p:nvPr>
        </p:nvSpPr>
        <p:spPr>
          <a:xfrm>
            <a:off x="899592" y="116632"/>
            <a:ext cx="7315200" cy="1098439"/>
          </a:xfrm>
        </p:spPr>
        <p:txBody>
          <a:bodyPr>
            <a:normAutofit/>
          </a:bodyPr>
          <a:lstStyle/>
          <a:p>
            <a:r>
              <a:rPr lang="fa-IR" sz="4000" dirty="0" smtClean="0"/>
              <a:t>تاریخچه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253008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00808"/>
            <a:ext cx="7315200" cy="4682364"/>
          </a:xfrm>
        </p:spPr>
        <p:txBody>
          <a:bodyPr>
            <a:normAutofit/>
          </a:bodyPr>
          <a:lstStyle/>
          <a:p>
            <a:pPr algn="justLow">
              <a:lnSpc>
                <a:spcPct val="150000"/>
              </a:lnSpc>
            </a:pPr>
            <a:r>
              <a:rPr lang="fa-IR" sz="2800" dirty="0" smtClean="0"/>
              <a:t>جوشکاری عبارتست از اتصال دوقطعه فلزی یا غیر فلزی به یکدیگر در اثر عوامل خارجی مثل حرارت و فشار که امروزه به صورت یک علم پیشرفته در آمده است .</a:t>
            </a:r>
            <a:br>
              <a:rPr lang="fa-IR" sz="2800" dirty="0" smtClean="0"/>
            </a:br>
            <a:r>
              <a:rPr lang="fa-IR" sz="2800" dirty="0" smtClean="0"/>
              <a:t>هدف آن اتصال دایمی مواد مهندسی ( فلز ،سرامیک ، پلیمر ،کامپوزیت ) به یکدیگر است به گونه ای که خواص اتصال برابر خواص ماده پایه باشد .</a:t>
            </a:r>
            <a:endParaRPr lang="fa-IR" sz="2800" dirty="0"/>
          </a:p>
        </p:txBody>
      </p:sp>
      <p:sp>
        <p:nvSpPr>
          <p:cNvPr id="3" name="Text Placeholder 2"/>
          <p:cNvSpPr>
            <a:spLocks noGrp="1"/>
          </p:cNvSpPr>
          <p:nvPr>
            <p:ph type="body" idx="1"/>
          </p:nvPr>
        </p:nvSpPr>
        <p:spPr>
          <a:xfrm>
            <a:off x="755576" y="116632"/>
            <a:ext cx="7315200" cy="1098439"/>
          </a:xfrm>
        </p:spPr>
        <p:txBody>
          <a:bodyPr>
            <a:normAutofit/>
          </a:bodyPr>
          <a:lstStyle/>
          <a:p>
            <a:r>
              <a:rPr lang="fa-IR" sz="4000" dirty="0" smtClean="0"/>
              <a:t>تعریف جوشکاری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1785608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16832"/>
            <a:ext cx="7027168" cy="4394332"/>
          </a:xfrm>
        </p:spPr>
        <p:txBody>
          <a:bodyPr>
            <a:normAutofit/>
          </a:bodyPr>
          <a:lstStyle/>
          <a:p>
            <a:pPr algn="justLow">
              <a:lnSpc>
                <a:spcPct val="150000"/>
              </a:lnSpc>
            </a:pPr>
            <a:r>
              <a:rPr lang="fa-IR" sz="2800" dirty="0" smtClean="0"/>
              <a:t>دسته ای از فرآیند های جوشکاری هستند که در آنها عمل جوشکاری بدون ذوب شدن لبه ها انجام می شود .در واقع لبه های تحت فشار با حرارت یا بدون حرارت در همدیگر له می شوند .</a:t>
            </a:r>
            <a:endParaRPr lang="fa-IR" sz="2800" dirty="0"/>
          </a:p>
        </p:txBody>
      </p:sp>
      <p:sp>
        <p:nvSpPr>
          <p:cNvPr id="3" name="Text Placeholder 2"/>
          <p:cNvSpPr>
            <a:spLocks noGrp="1"/>
          </p:cNvSpPr>
          <p:nvPr>
            <p:ph type="body" idx="1"/>
          </p:nvPr>
        </p:nvSpPr>
        <p:spPr>
          <a:xfrm>
            <a:off x="827584" y="116632"/>
            <a:ext cx="7315200" cy="1098439"/>
          </a:xfrm>
        </p:spPr>
        <p:txBody>
          <a:bodyPr>
            <a:normAutofit/>
          </a:bodyPr>
          <a:lstStyle/>
          <a:p>
            <a:r>
              <a:rPr lang="fa-IR" sz="4000" dirty="0" smtClean="0"/>
              <a:t>جوشکاری حالت جامد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291116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72816"/>
            <a:ext cx="7315200" cy="4466340"/>
          </a:xfrm>
        </p:spPr>
        <p:txBody>
          <a:bodyPr>
            <a:noAutofit/>
          </a:bodyPr>
          <a:lstStyle/>
          <a:p>
            <a:pPr algn="r">
              <a:lnSpc>
                <a:spcPct val="150000"/>
              </a:lnSpc>
            </a:pPr>
            <a:r>
              <a:rPr lang="fa-IR" sz="2800" dirty="0" smtClean="0"/>
              <a:t>1- جوشکاری  غلتکی  </a:t>
            </a:r>
            <a:br>
              <a:rPr lang="fa-IR" sz="2800" dirty="0" smtClean="0"/>
            </a:br>
            <a:r>
              <a:rPr lang="fa-IR" sz="2800" dirty="0" smtClean="0"/>
              <a:t>2- جوشکاری  نفوذی </a:t>
            </a:r>
            <a:br>
              <a:rPr lang="fa-IR" sz="2800" dirty="0" smtClean="0"/>
            </a:br>
            <a:r>
              <a:rPr lang="fa-IR" sz="2800" dirty="0" smtClean="0"/>
              <a:t>3- جوشکاری فشاری   </a:t>
            </a:r>
            <a:br>
              <a:rPr lang="fa-IR" sz="2800" dirty="0" smtClean="0"/>
            </a:br>
            <a:r>
              <a:rPr lang="fa-IR" sz="2800" dirty="0" smtClean="0"/>
              <a:t>4- جوشکاری آهنگری  </a:t>
            </a:r>
            <a:br>
              <a:rPr lang="fa-IR" sz="2800" dirty="0" smtClean="0"/>
            </a:br>
            <a:r>
              <a:rPr lang="fa-IR" sz="2800" dirty="0" smtClean="0"/>
              <a:t>5- جوشکاری  انفجاری </a:t>
            </a:r>
            <a:br>
              <a:rPr lang="fa-IR" sz="2800" dirty="0" smtClean="0"/>
            </a:br>
            <a:r>
              <a:rPr lang="fa-IR" sz="2800" dirty="0" smtClean="0"/>
              <a:t>6- جوشکاری فراصوتی </a:t>
            </a:r>
            <a:br>
              <a:rPr lang="fa-IR" sz="2800" dirty="0" smtClean="0"/>
            </a:br>
            <a:r>
              <a:rPr lang="fa-IR" sz="2800" dirty="0" smtClean="0"/>
              <a:t>7- جوشکاری اصطکاکی </a:t>
            </a:r>
            <a:endParaRPr lang="fa-IR" sz="2800" dirty="0"/>
          </a:p>
        </p:txBody>
      </p:sp>
      <p:sp>
        <p:nvSpPr>
          <p:cNvPr id="3" name="Text Placeholder 2"/>
          <p:cNvSpPr>
            <a:spLocks noGrp="1"/>
          </p:cNvSpPr>
          <p:nvPr>
            <p:ph type="body" idx="1"/>
          </p:nvPr>
        </p:nvSpPr>
        <p:spPr>
          <a:xfrm>
            <a:off x="899592" y="188640"/>
            <a:ext cx="7315200" cy="1098439"/>
          </a:xfrm>
        </p:spPr>
        <p:txBody>
          <a:bodyPr>
            <a:normAutofit/>
          </a:bodyPr>
          <a:lstStyle/>
          <a:p>
            <a:r>
              <a:rPr lang="fa-IR" sz="4000" dirty="0" smtClean="0"/>
              <a:t>انواع فرآیند های جوشکاری حالت جامد :</a:t>
            </a:r>
            <a:endParaRPr lang="fa-IR" sz="4000" dirty="0"/>
          </a:p>
        </p:txBody>
      </p:sp>
      <p:sp>
        <p:nvSpPr>
          <p:cNvPr id="4" name="Footer Placeholder 3"/>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3462938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2" y="1484784"/>
            <a:ext cx="540067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92828" y="5959863"/>
            <a:ext cx="2159566" cy="423514"/>
          </a:xfrm>
          <a:prstGeom prst="rect">
            <a:avLst/>
          </a:prstGeom>
        </p:spPr>
        <p:txBody>
          <a:bodyPr wrap="none">
            <a:spAutoFit/>
          </a:bodyPr>
          <a:lstStyle/>
          <a:p>
            <a:pPr>
              <a:lnSpc>
                <a:spcPct val="115000"/>
              </a:lnSpc>
              <a:spcAft>
                <a:spcPts val="1000"/>
              </a:spcAft>
            </a:pPr>
            <a:r>
              <a:rPr lang="fa-IR" sz="2000" dirty="0">
                <a:latin typeface="Calibri"/>
                <a:ea typeface="Calibri"/>
              </a:rPr>
              <a:t>جوشکاری فشاری سرد </a:t>
            </a:r>
            <a:endParaRPr lang="en-US" sz="1100" dirty="0">
              <a:effectLst/>
              <a:latin typeface="Calibri"/>
              <a:ea typeface="Calibri"/>
              <a:cs typeface="Arial"/>
            </a:endParaRPr>
          </a:p>
        </p:txBody>
      </p:sp>
      <p:sp>
        <p:nvSpPr>
          <p:cNvPr id="2" name="Footer Placeholder 1"/>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1677101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6" y="1588246"/>
            <a:ext cx="3600400" cy="4896544"/>
          </a:xfrm>
        </p:spPr>
        <p:txBody>
          <a:bodyPr>
            <a:normAutofit/>
          </a:bodyPr>
          <a:lstStyle/>
          <a:p>
            <a:pPr algn="justLow">
              <a:lnSpc>
                <a:spcPct val="200000"/>
              </a:lnSpc>
            </a:pPr>
            <a:r>
              <a:rPr lang="fa-IR" sz="2800" dirty="0" smtClean="0"/>
              <a:t>بطور موثر برای جوشکاری فلزات هم جنس وغیر هم جنس وهمچنین غیر فلزات با طرح اتصال روی هم استفاده می شود .</a:t>
            </a:r>
            <a:endParaRPr lang="fa-IR" sz="2800" dirty="0"/>
          </a:p>
        </p:txBody>
      </p:sp>
      <p:sp>
        <p:nvSpPr>
          <p:cNvPr id="3" name="Text Placeholder 2"/>
          <p:cNvSpPr>
            <a:spLocks noGrp="1"/>
          </p:cNvSpPr>
          <p:nvPr>
            <p:ph type="body" idx="1"/>
          </p:nvPr>
        </p:nvSpPr>
        <p:spPr>
          <a:xfrm>
            <a:off x="1043608" y="116632"/>
            <a:ext cx="7315200" cy="1098439"/>
          </a:xfrm>
        </p:spPr>
        <p:txBody>
          <a:bodyPr>
            <a:normAutofit/>
          </a:bodyPr>
          <a:lstStyle/>
          <a:p>
            <a:r>
              <a:rPr lang="fa-IR" sz="4000" dirty="0" smtClean="0"/>
              <a:t>جوشکاری فراصوتی :</a:t>
            </a:r>
            <a:endParaRPr lang="fa-IR" sz="4000" dirty="0"/>
          </a:p>
        </p:txBody>
      </p:sp>
      <p:pic>
        <p:nvPicPr>
          <p:cNvPr id="4" name="Picture 6" descr="C:\Users\MIRAFZAL\Pictures\ultrasonic wel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08" y="1628800"/>
            <a:ext cx="3336104" cy="487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920068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601" y="548680"/>
            <a:ext cx="7315200" cy="5256584"/>
          </a:xfrm>
        </p:spPr>
        <p:txBody>
          <a:bodyPr>
            <a:normAutofit/>
          </a:bodyPr>
          <a:lstStyle/>
          <a:p>
            <a:pPr algn="justLow">
              <a:lnSpc>
                <a:spcPct val="150000"/>
              </a:lnSpc>
            </a:pPr>
            <a:r>
              <a:rPr lang="fa-IR" sz="2800" dirty="0" smtClean="0"/>
              <a:t>در این روش نوسانهای فرکانس بالا سبب متلاشی شدن اتم های فلزی و یا مولکولها ودر نهایت دستیابی به یک اتصال مکانیکی می شود . قسمت هایی که باید به یکدیگر جوش داده شوند زیر فشار روی هم نگه داشته شده وتحت ارتعاشات التراسونیک با فرکانس 20تا70 کیلو هرتز قرار می گیرند . از آنجا که جوشکاری التراسونیک بسیار سریع است (کمتر از 1ثانیه ) به طور وسیع از آن در صنعت استفاده می شود .</a:t>
            </a:r>
            <a:endParaRPr lang="fa-IR" sz="2800" dirty="0"/>
          </a:p>
        </p:txBody>
      </p:sp>
      <p:sp>
        <p:nvSpPr>
          <p:cNvPr id="3" name="Text Placeholder 2"/>
          <p:cNvSpPr>
            <a:spLocks noGrp="1"/>
          </p:cNvSpPr>
          <p:nvPr>
            <p:ph type="body" idx="1"/>
          </p:nvPr>
        </p:nvSpPr>
        <p:spPr>
          <a:xfrm flipV="1">
            <a:off x="-1260648" y="5373215"/>
            <a:ext cx="45719" cy="45719"/>
          </a:xfrm>
        </p:spPr>
        <p:txBody>
          <a:bodyPr>
            <a:normAutofit fontScale="25000" lnSpcReduction="20000"/>
          </a:bodyPr>
          <a:lstStyle/>
          <a:p>
            <a:endParaRPr lang="fa-IR" dirty="0"/>
          </a:p>
        </p:txBody>
      </p:sp>
      <p:pic>
        <p:nvPicPr>
          <p:cNvPr id="4"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3176"/>
            <a:ext cx="2166223" cy="183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www.prozhe.com</a:t>
            </a:r>
            <a:endParaRPr lang="fa-IR"/>
          </a:p>
        </p:txBody>
      </p:sp>
    </p:spTree>
    <p:extLst>
      <p:ext uri="{BB962C8B-B14F-4D97-AF65-F5344CB8AC3E}">
        <p14:creationId xmlns:p14="http://schemas.microsoft.com/office/powerpoint/2010/main" val="22509913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330</TotalTime>
  <Words>526</Words>
  <Application>Microsoft Office PowerPoint</Application>
  <PresentationFormat>On-screen Show (4:3)</PresentationFormat>
  <Paragraphs>71</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 Nazanin</vt:lpstr>
      <vt:lpstr>Calibri</vt:lpstr>
      <vt:lpstr>Tahoma</vt:lpstr>
      <vt:lpstr>Wingdings</vt:lpstr>
      <vt:lpstr>Perspective</vt:lpstr>
      <vt:lpstr>بسم الله الرحمن الرحیم </vt:lpstr>
      <vt:lpstr>PowerPoint Presentation</vt:lpstr>
      <vt:lpstr>موج التراسونیک بطور طبیعی بخشی از صدای خفاشها را تشکیل می دهد حدود 130 سال پیش شخصی به نام Rodolphkoling  توانست ارتعاشات التراسونیک را تولید نماید . این علم در طی جنگ جهانی اول برای مواجه با زیر دریایی هایی که نیرو دریایی فرانسه را تهدید می کرد توسط پرفسور P.Langevin پیشرفت زیادی کرد .</vt:lpstr>
      <vt:lpstr>جوشکاری عبارتست از اتصال دوقطعه فلزی یا غیر فلزی به یکدیگر در اثر عوامل خارجی مثل حرارت و فشار که امروزه به صورت یک علم پیشرفته در آمده است . هدف آن اتصال دایمی مواد مهندسی ( فلز ،سرامیک ، پلیمر ،کامپوزیت ) به یکدیگر است به گونه ای که خواص اتصال برابر خواص ماده پایه باشد .</vt:lpstr>
      <vt:lpstr>دسته ای از فرآیند های جوشکاری هستند که در آنها عمل جوشکاری بدون ذوب شدن لبه ها انجام می شود .در واقع لبه های تحت فشار با حرارت یا بدون حرارت در همدیگر له می شوند .</vt:lpstr>
      <vt:lpstr>1- جوشکاری  غلتکی   2- جوشکاری  نفوذی  3- جوشکاری فشاری    4- جوشکاری آهنگری   5- جوشکاری  انفجاری  6- جوشکاری فراصوتی  7- جوشکاری اصطکاکی </vt:lpstr>
      <vt:lpstr>PowerPoint Presentation</vt:lpstr>
      <vt:lpstr>بطور موثر برای جوشکاری فلزات هم جنس وغیر هم جنس وهمچنین غیر فلزات با طرح اتصال روی هم استفاده می شود .</vt:lpstr>
      <vt:lpstr>در این روش نوسانهای فرکانس بالا سبب متلاشی شدن اتم های فلزی و یا مولکولها ودر نهایت دستیابی به یک اتصال مکانیکی می شود . قسمت هایی که باید به یکدیگر جوش داده شوند زیر فشار روی هم نگه داشته شده وتحت ارتعاشات التراسونیک با فرکانس 20تا70 کیلو هرتز قرار می گیرند . از آنجا که جوشکاری التراسونیک بسیار سریع است (کمتر از 1ثانیه ) به طور وسیع از آن در صنعت استفاده می شود .</vt:lpstr>
      <vt:lpstr>1-دراین روش از روانساز یا فلز پر کننده استفاده نمی شود . 2- در خلال فرآیند فشار متوسطی برای در تماس قرار دادن قطعات اعمال می شود که تغییر شکل قابل ملاحظه ای را ایجاد نمی کند   3- حداکثر میزان تغییر شکل پلاستیک به ندرت از 10% تجاوز می کند </vt:lpstr>
      <vt:lpstr>4- انرژی فراصوتی از طریق یک مبدل  که کار تبدیل کردن نوسانهای الکتریکی فرکانس بالا به نوسان های مکانیکی  را انجام می دهد  5- فرکانس معمول در این فرآیند بیش از 10 کیلو هرتز (فراترازمحدوده شنوایی انسان ) است . 6- قبل از جوشکاری یک تمیز کاری ساده  ضرورری است ولی بعد از جوشکاری تمیز کاری مودر نیاز نمی باشد </vt:lpstr>
      <vt:lpstr>  </vt:lpstr>
      <vt:lpstr>PowerPoint Presentation</vt:lpstr>
      <vt:lpstr>انرژی الکتیریکی مورد نیاز برای ایجاد یک جوش فراصوتی به مقدار سختی قطعه کار وضخامت ورق ، بستگی دارد  واز رابطه زیر محاسبه می شود :                                                                                                       E=K(H.T)⅔  :Hمقدار سختی قطعه برحسب ویکرز  E : انرژی الکتیریکی برحسب ژول   T : ضخامت ورق بر حسب میلی متر  K : مقدار ثابت </vt:lpstr>
      <vt:lpstr>PowerPoint Presentation</vt:lpstr>
      <vt:lpstr>زمان اعمال انرژی فراصوتی از 0.01 ثانیه برای سیم های ظریف تا حدود 1 ثانیه برای مقاطع سنگین تفییر می کند جوشهای ایجاد شده در زمانهای کم وبا توانهای بالا معمولا بهتر از جوشهایی هستند که در زمان های بالا وبا توان های پایین ایجاد می شوند . سرعت 500 فوت بر دقیقه برای فلزهای نازک و 5 فوت بر دقیقه برای ورقهای سنگین استفاده می شود </vt:lpstr>
      <vt:lpstr>1- جوشکاری نقطه ای   2-  جوشکاری حلقوی   3- جوشکاری خطی  4- جوشکاری درزی پیوسته </vt:lpstr>
      <vt:lpstr>PowerPoint Presentation</vt:lpstr>
      <vt:lpstr>1- عدم نیاز به ذوب و انجماد در نتیجه حذف مشکلات ناشی از این پدیده  2- به خاطر حرارت کم ایجاد شده حین کار ماهیت مواد وساختار عوض نمی شود  . 3- قطعات دستگاه به راحتی قابل تعویض وکار با آن برای اپراتور راحت است .  </vt:lpstr>
      <vt:lpstr>4- تغییر شکل قابل توجهی در قطعه رخ نمی دهد . 5- ضریب ایمنی در این روش بسیار بالاست . 6- سرعت جوشکاری در این روش بالاست . 7- دوقطعه با اختلاف ضخامت زیاد می توانند با این روش به هم متصل شوند . 8- عدم تغییر رنگ در منطقه جوش واطراف آن  9- از دیگر مزایا می توان به راندمان وکیفیت جوش عالی ، حذف  سوختنی ها ،طول عمرزیاد قطعه  و... اشاره کرد </vt:lpstr>
      <vt:lpstr>1- هزینه این روش نسبت روشهای دیگر بالاست . 2- ضخامت یکی از قطعات نمی تواند از حد مشخصی  بالاتر باشد این حد بالای ضخامت به جنس قطعه وتوان دستگاه بستگی دارد . 3- عمر کاری قطعات کم است </vt:lpstr>
      <vt:lpstr>1-اتصالات لب رو لب باشد  ونه لب به لب  2- ابزار ووسایل سیمی الکتریکی برای صنایع خودرو  3- ورق های نازک باتریها ،خازنها  4- آلیاژهای غیر آهنی نتایج بهتری بدست می دهند </vt:lpstr>
      <vt:lpstr>1- استفاده  در صنعت الکتریک  و الکترونیک  2- استفاده  در صنعت  بسته بندی  3- استفاده  در صنعت  اتومبیل سازی  4- استفاده  در صنعت  پزشکی وتجهیزات پزشکی  5- استفاده  در صنعت  اسباب بازی </vt:lpstr>
      <vt:lpstr>PowerPoint Presentation</vt:lpstr>
      <vt:lpstr>PowerPoint Presentation</vt:lpstr>
      <vt:lpstr>PowerPoint Presentation</vt:lpstr>
      <vt:lpstr>PowerPoint Presentation</vt:lpstr>
      <vt:lpstr>PowerPoint Presentation</vt:lpstr>
      <vt:lpstr>پایان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Mostafa</dc:creator>
  <cp:lastModifiedBy>Peyman</cp:lastModifiedBy>
  <cp:revision>35</cp:revision>
  <dcterms:created xsi:type="dcterms:W3CDTF">2015-04-15T07:22:27Z</dcterms:created>
  <dcterms:modified xsi:type="dcterms:W3CDTF">2015-06-26T15:15:24Z</dcterms:modified>
</cp:coreProperties>
</file>